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35"/>
  </p:notesMasterIdLst>
  <p:handoutMasterIdLst>
    <p:handoutMasterId r:id="rId136"/>
  </p:handoutMasterIdLst>
  <p:sldIdLst>
    <p:sldId id="414" r:id="rId2"/>
    <p:sldId id="423" r:id="rId3"/>
    <p:sldId id="749" r:id="rId4"/>
    <p:sldId id="274" r:id="rId5"/>
    <p:sldId id="500" r:id="rId6"/>
    <p:sldId id="750" r:id="rId7"/>
    <p:sldId id="586" r:id="rId8"/>
    <p:sldId id="715" r:id="rId9"/>
    <p:sldId id="714" r:id="rId10"/>
    <p:sldId id="700" r:id="rId11"/>
    <p:sldId id="751" r:id="rId12"/>
    <p:sldId id="265" r:id="rId13"/>
    <p:sldId id="706" r:id="rId14"/>
    <p:sldId id="531" r:id="rId15"/>
    <p:sldId id="279" r:id="rId16"/>
    <p:sldId id="609" r:id="rId17"/>
    <p:sldId id="752" r:id="rId18"/>
    <p:sldId id="618" r:id="rId19"/>
    <p:sldId id="619" r:id="rId20"/>
    <p:sldId id="620" r:id="rId21"/>
    <p:sldId id="621" r:id="rId22"/>
    <p:sldId id="622" r:id="rId23"/>
    <p:sldId id="623" r:id="rId24"/>
    <p:sldId id="624" r:id="rId25"/>
    <p:sldId id="625" r:id="rId26"/>
    <p:sldId id="626" r:id="rId27"/>
    <p:sldId id="627" r:id="rId28"/>
    <p:sldId id="628" r:id="rId29"/>
    <p:sldId id="561" r:id="rId30"/>
    <p:sldId id="280" r:id="rId31"/>
    <p:sldId id="753" r:id="rId32"/>
    <p:sldId id="282" r:id="rId33"/>
    <p:sldId id="696" r:id="rId34"/>
    <p:sldId id="632" r:id="rId35"/>
    <p:sldId id="760" r:id="rId36"/>
    <p:sldId id="754" r:id="rId37"/>
    <p:sldId id="498" r:id="rId38"/>
    <p:sldId id="755" r:id="rId39"/>
    <p:sldId id="499" r:id="rId40"/>
    <p:sldId id="362" r:id="rId41"/>
    <p:sldId id="756" r:id="rId42"/>
    <p:sldId id="501" r:id="rId43"/>
    <p:sldId id="290" r:id="rId44"/>
    <p:sldId id="324" r:id="rId45"/>
    <p:sldId id="359" r:id="rId46"/>
    <p:sldId id="726" r:id="rId47"/>
    <p:sldId id="727" r:id="rId48"/>
    <p:sldId id="729" r:id="rId49"/>
    <p:sldId id="730" r:id="rId50"/>
    <p:sldId id="757" r:id="rId51"/>
    <p:sldId id="328" r:id="rId52"/>
    <p:sldId id="395" r:id="rId53"/>
    <p:sldId id="400" r:id="rId54"/>
    <p:sldId id="504" r:id="rId55"/>
    <p:sldId id="612" r:id="rId56"/>
    <p:sldId id="477" r:id="rId57"/>
    <p:sldId id="365" r:id="rId58"/>
    <p:sldId id="385" r:id="rId59"/>
    <p:sldId id="272" r:id="rId60"/>
    <p:sldId id="445" r:id="rId61"/>
    <p:sldId id="774" r:id="rId62"/>
    <p:sldId id="475" r:id="rId63"/>
    <p:sldId id="775" r:id="rId64"/>
    <p:sldId id="474" r:id="rId65"/>
    <p:sldId id="764" r:id="rId66"/>
    <p:sldId id="487" r:id="rId67"/>
    <p:sldId id="410" r:id="rId68"/>
    <p:sldId id="453" r:id="rId69"/>
    <p:sldId id="765" r:id="rId70"/>
    <p:sldId id="766" r:id="rId71"/>
    <p:sldId id="580" r:id="rId72"/>
    <p:sldId id="411" r:id="rId73"/>
    <p:sldId id="455" r:id="rId74"/>
    <p:sldId id="725" r:id="rId75"/>
    <p:sldId id="491" r:id="rId76"/>
    <p:sldId id="436" r:id="rId77"/>
    <p:sldId id="767" r:id="rId78"/>
    <p:sldId id="266" r:id="rId79"/>
    <p:sldId id="440" r:id="rId80"/>
    <p:sldId id="442" r:id="rId81"/>
    <p:sldId id="332" r:id="rId82"/>
    <p:sldId id="444" r:id="rId83"/>
    <p:sldId id="447" r:id="rId84"/>
    <p:sldId id="722" r:id="rId85"/>
    <p:sldId id="448" r:id="rId86"/>
    <p:sldId id="449" r:id="rId87"/>
    <p:sldId id="457" r:id="rId88"/>
    <p:sldId id="458" r:id="rId89"/>
    <p:sldId id="459" r:id="rId90"/>
    <p:sldId id="460" r:id="rId91"/>
    <p:sldId id="776" r:id="rId92"/>
    <p:sldId id="462" r:id="rId93"/>
    <p:sldId id="427" r:id="rId94"/>
    <p:sldId id="571" r:id="rId95"/>
    <p:sldId id="366" r:id="rId96"/>
    <p:sldId id="367" r:id="rId97"/>
    <p:sldId id="368" r:id="rId98"/>
    <p:sldId id="720" r:id="rId99"/>
    <p:sldId id="721" r:id="rId100"/>
    <p:sldId id="639" r:id="rId101"/>
    <p:sldId id="640" r:id="rId102"/>
    <p:sldId id="768" r:id="rId103"/>
    <p:sldId id="641" r:id="rId104"/>
    <p:sldId id="769" r:id="rId105"/>
    <p:sldId id="567" r:id="rId106"/>
    <p:sldId id="268" r:id="rId107"/>
    <p:sldId id="568" r:id="rId108"/>
    <p:sldId id="521" r:id="rId109"/>
    <p:sldId id="523" r:id="rId110"/>
    <p:sldId id="524" r:id="rId111"/>
    <p:sldId id="525" r:id="rId112"/>
    <p:sldId id="526" r:id="rId113"/>
    <p:sldId id="575" r:id="rId114"/>
    <p:sldId id="772" r:id="rId115"/>
    <p:sldId id="576" r:id="rId116"/>
    <p:sldId id="260" r:id="rId117"/>
    <p:sldId id="310" r:id="rId118"/>
    <p:sldId id="569" r:id="rId119"/>
    <p:sldId id="262" r:id="rId120"/>
    <p:sldId id="263" r:id="rId121"/>
    <p:sldId id="269" r:id="rId122"/>
    <p:sldId id="270" r:id="rId123"/>
    <p:sldId id="288" r:id="rId124"/>
    <p:sldId id="573" r:id="rId125"/>
    <p:sldId id="577" r:id="rId126"/>
    <p:sldId id="578" r:id="rId127"/>
    <p:sldId id="361" r:id="rId128"/>
    <p:sldId id="579" r:id="rId129"/>
    <p:sldId id="770" r:id="rId130"/>
    <p:sldId id="581" r:id="rId131"/>
    <p:sldId id="350" r:id="rId132"/>
    <p:sldId id="583" r:id="rId133"/>
    <p:sldId id="773" r:id="rId134"/>
  </p:sldIdLst>
  <p:sldSz cx="9144000" cy="6858000" type="screen4x3"/>
  <p:notesSz cx="6737350" cy="9869488"/>
  <p:defaultTextStyle>
    <a:defPPr>
      <a:defRPr lang="ja-JP"/>
    </a:defPPr>
    <a:lvl1pPr algn="l" rtl="0" eaLnBrk="0" fontAlgn="base" hangingPunct="0">
      <a:spcBef>
        <a:spcPct val="0"/>
      </a:spcBef>
      <a:spcAft>
        <a:spcPct val="0"/>
      </a:spcAft>
      <a:defRPr kumimoji="1" sz="16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umimoji="1" sz="16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umimoji="1" sz="16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umimoji="1" sz="16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umimoji="1" sz="16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umimoji="1" sz="16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umimoji="1" sz="16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umimoji="1" sz="16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umimoji="1" sz="16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3300"/>
    <a:srgbClr val="666699"/>
    <a:srgbClr val="333399"/>
    <a:srgbClr val="9900FF"/>
    <a:srgbClr val="C0C0C0"/>
    <a:srgbClr val="FFFFCC"/>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69" autoAdjust="0"/>
  </p:normalViewPr>
  <p:slideViewPr>
    <p:cSldViewPr snapToGrid="0">
      <p:cViewPr varScale="1">
        <p:scale>
          <a:sx n="54" d="100"/>
          <a:sy n="54" d="100"/>
        </p:scale>
        <p:origin x="476" y="40"/>
      </p:cViewPr>
      <p:guideLst>
        <p:guide orient="horz" pos="2160"/>
        <p:guide pos="2880"/>
      </p:guideLst>
    </p:cSldViewPr>
  </p:slideViewPr>
  <p:outlineViewPr>
    <p:cViewPr>
      <p:scale>
        <a:sx n="33" d="100"/>
        <a:sy n="33" d="100"/>
      </p:scale>
      <p:origin x="0" y="10305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F89DE91-831C-42E8-96A1-AF7122F6209F}" type="doc">
      <dgm:prSet loTypeId="urn:microsoft.com/office/officeart/2005/8/layout/hierarchy3#1" loCatId="relationship" qsTypeId="urn:microsoft.com/office/officeart/2005/8/quickstyle/3d5#1" qsCatId="3D" csTypeId="urn:microsoft.com/office/officeart/2005/8/colors/accent1_1#1" csCatId="accent1" phldr="1"/>
      <dgm:spPr/>
      <dgm:t>
        <a:bodyPr/>
        <a:lstStyle/>
        <a:p>
          <a:endParaRPr lang="zh-CN" altLang="en-US"/>
        </a:p>
      </dgm:t>
    </dgm:pt>
    <dgm:pt modelId="{ECF92BB5-4E67-46C4-BB5E-FC8E45AD0563}">
      <dgm:prSet phldrT="[文本]"/>
      <dgm:spPr/>
      <dgm:t>
        <a:bodyPr/>
        <a:lstStyle/>
        <a:p>
          <a:r>
            <a:rPr lang="zh-CN" altLang="en-US" dirty="0"/>
            <a:t>单目标优化问题</a:t>
          </a:r>
        </a:p>
      </dgm:t>
    </dgm:pt>
    <dgm:pt modelId="{813F655A-9256-4260-B9AB-61334098693E}" type="parTrans" cxnId="{4BACA03C-1D72-4D7C-88AF-5FC4CEFBD34B}">
      <dgm:prSet/>
      <dgm:spPr/>
      <dgm:t>
        <a:bodyPr/>
        <a:lstStyle/>
        <a:p>
          <a:endParaRPr lang="zh-CN" altLang="en-US"/>
        </a:p>
      </dgm:t>
    </dgm:pt>
    <dgm:pt modelId="{F3CA7764-891C-4D9A-9D29-EFA07E5CEF26}" type="sibTrans" cxnId="{4BACA03C-1D72-4D7C-88AF-5FC4CEFBD34B}">
      <dgm:prSet/>
      <dgm:spPr/>
      <dgm:t>
        <a:bodyPr/>
        <a:lstStyle/>
        <a:p>
          <a:endParaRPr lang="zh-CN" altLang="en-US"/>
        </a:p>
      </dgm:t>
    </dgm:pt>
    <dgm:pt modelId="{31CEF9FC-0FBF-48BF-A935-404E1C3F113F}">
      <dgm:prSet phldrT="[文本]"/>
      <dgm:spPr/>
      <dgm:t>
        <a:bodyPr/>
        <a:lstStyle/>
        <a:p>
          <a:r>
            <a:rPr lang="zh-CN" altLang="en-US" dirty="0"/>
            <a:t>单峰优化问题</a:t>
          </a:r>
        </a:p>
      </dgm:t>
    </dgm:pt>
    <dgm:pt modelId="{2F1970FA-D4D6-4C1D-A6B2-A16C47479CF4}" type="parTrans" cxnId="{1153DB89-8BC9-4075-8CCE-4F80B647E8C4}">
      <dgm:prSet/>
      <dgm:spPr/>
      <dgm:t>
        <a:bodyPr/>
        <a:lstStyle/>
        <a:p>
          <a:endParaRPr lang="zh-CN" altLang="en-US"/>
        </a:p>
      </dgm:t>
    </dgm:pt>
    <dgm:pt modelId="{44E9589F-4457-4EB6-A2B9-CFBFE17041F8}" type="sibTrans" cxnId="{1153DB89-8BC9-4075-8CCE-4F80B647E8C4}">
      <dgm:prSet/>
      <dgm:spPr/>
      <dgm:t>
        <a:bodyPr/>
        <a:lstStyle/>
        <a:p>
          <a:endParaRPr lang="zh-CN" altLang="en-US"/>
        </a:p>
      </dgm:t>
    </dgm:pt>
    <dgm:pt modelId="{2839D98D-77F6-455E-A5DB-2157A0D09BF3}">
      <dgm:prSet phldrT="[文本]"/>
      <dgm:spPr/>
      <dgm:t>
        <a:bodyPr/>
        <a:lstStyle/>
        <a:p>
          <a:r>
            <a:rPr lang="zh-CN" altLang="en-US" dirty="0"/>
            <a:t>多峰优化问题</a:t>
          </a:r>
        </a:p>
      </dgm:t>
    </dgm:pt>
    <dgm:pt modelId="{E29E8BCA-CB33-4711-B267-5F46EF93C396}" type="parTrans" cxnId="{F064CFD3-F05F-4269-899D-4ED37BB9C92B}">
      <dgm:prSet/>
      <dgm:spPr/>
      <dgm:t>
        <a:bodyPr/>
        <a:lstStyle/>
        <a:p>
          <a:endParaRPr lang="zh-CN" altLang="en-US"/>
        </a:p>
      </dgm:t>
    </dgm:pt>
    <dgm:pt modelId="{080D3BC0-8383-433D-97D3-41EEDF61D8F6}" type="sibTrans" cxnId="{F064CFD3-F05F-4269-899D-4ED37BB9C92B}">
      <dgm:prSet/>
      <dgm:spPr/>
      <dgm:t>
        <a:bodyPr/>
        <a:lstStyle/>
        <a:p>
          <a:endParaRPr lang="zh-CN" altLang="en-US"/>
        </a:p>
      </dgm:t>
    </dgm:pt>
    <dgm:pt modelId="{0E469A94-5AF8-4935-A601-6BC3FEC6271A}">
      <dgm:prSet phldrT="[文本]"/>
      <dgm:spPr/>
      <dgm:t>
        <a:bodyPr/>
        <a:lstStyle/>
        <a:p>
          <a:r>
            <a:rPr lang="zh-CN" altLang="en-US" dirty="0"/>
            <a:t>多目标优化问题</a:t>
          </a:r>
        </a:p>
      </dgm:t>
    </dgm:pt>
    <dgm:pt modelId="{6BA4CBA7-0169-4EE4-9A86-D075E536C7EE}" type="parTrans" cxnId="{8220C29E-66B4-4C7F-9986-065E1CF5C653}">
      <dgm:prSet/>
      <dgm:spPr/>
      <dgm:t>
        <a:bodyPr/>
        <a:lstStyle/>
        <a:p>
          <a:endParaRPr lang="zh-CN" altLang="en-US"/>
        </a:p>
      </dgm:t>
    </dgm:pt>
    <dgm:pt modelId="{8850A43A-AD34-4711-92B1-C5A6FC139128}" type="sibTrans" cxnId="{8220C29E-66B4-4C7F-9986-065E1CF5C653}">
      <dgm:prSet/>
      <dgm:spPr/>
      <dgm:t>
        <a:bodyPr/>
        <a:lstStyle/>
        <a:p>
          <a:endParaRPr lang="zh-CN" altLang="en-US"/>
        </a:p>
      </dgm:t>
    </dgm:pt>
    <dgm:pt modelId="{38B4402E-AC4E-4072-A4D7-189559CE2772}">
      <dgm:prSet phldrT="[文本]"/>
      <dgm:spPr/>
      <dgm:t>
        <a:bodyPr/>
        <a:lstStyle/>
        <a:p>
          <a:r>
            <a:rPr lang="zh-CN" altLang="en-US" dirty="0"/>
            <a:t>二、三维多目标优化问题</a:t>
          </a:r>
        </a:p>
      </dgm:t>
    </dgm:pt>
    <dgm:pt modelId="{F91917C1-8E72-4AA5-B8EE-7599FA08A2C1}" type="parTrans" cxnId="{3736786E-6377-4DB5-98B1-983652EF70F1}">
      <dgm:prSet/>
      <dgm:spPr/>
      <dgm:t>
        <a:bodyPr/>
        <a:lstStyle/>
        <a:p>
          <a:endParaRPr lang="zh-CN" altLang="en-US"/>
        </a:p>
      </dgm:t>
    </dgm:pt>
    <dgm:pt modelId="{9F7AF32C-C9F8-4491-9F43-1C9C3556A058}" type="sibTrans" cxnId="{3736786E-6377-4DB5-98B1-983652EF70F1}">
      <dgm:prSet/>
      <dgm:spPr/>
      <dgm:t>
        <a:bodyPr/>
        <a:lstStyle/>
        <a:p>
          <a:endParaRPr lang="zh-CN" altLang="en-US"/>
        </a:p>
      </dgm:t>
    </dgm:pt>
    <dgm:pt modelId="{FE6A4637-765F-424B-8B32-49FC4A292F49}">
      <dgm:prSet phldrT="[文本]"/>
      <dgm:spPr/>
      <dgm:t>
        <a:bodyPr/>
        <a:lstStyle/>
        <a:p>
          <a:r>
            <a:rPr lang="zh-CN" altLang="en-US" dirty="0"/>
            <a:t>高维多目标优化问题</a:t>
          </a:r>
        </a:p>
      </dgm:t>
    </dgm:pt>
    <dgm:pt modelId="{C917AF79-B161-4A84-AAFE-5F79052B944E}" type="parTrans" cxnId="{9C2F647B-3C21-4FEC-B58C-30A149B1C8EB}">
      <dgm:prSet/>
      <dgm:spPr/>
      <dgm:t>
        <a:bodyPr/>
        <a:lstStyle/>
        <a:p>
          <a:endParaRPr lang="zh-CN" altLang="en-US"/>
        </a:p>
      </dgm:t>
    </dgm:pt>
    <dgm:pt modelId="{35757F08-F6D5-4C02-8DBF-4FFF99B955E5}" type="sibTrans" cxnId="{9C2F647B-3C21-4FEC-B58C-30A149B1C8EB}">
      <dgm:prSet/>
      <dgm:spPr/>
      <dgm:t>
        <a:bodyPr/>
        <a:lstStyle/>
        <a:p>
          <a:endParaRPr lang="zh-CN" altLang="en-US"/>
        </a:p>
      </dgm:t>
    </dgm:pt>
    <dgm:pt modelId="{48EC0682-E91B-4115-82AE-235E6D564181}" type="pres">
      <dgm:prSet presAssocID="{DF89DE91-831C-42E8-96A1-AF7122F6209F}" presName="diagram" presStyleCnt="0">
        <dgm:presLayoutVars>
          <dgm:chPref val="1"/>
          <dgm:dir/>
          <dgm:animOne val="branch"/>
          <dgm:animLvl val="lvl"/>
          <dgm:resizeHandles/>
        </dgm:presLayoutVars>
      </dgm:prSet>
      <dgm:spPr/>
    </dgm:pt>
    <dgm:pt modelId="{1C2C865D-DAEF-4127-94EB-C6F20F89AED1}" type="pres">
      <dgm:prSet presAssocID="{ECF92BB5-4E67-46C4-BB5E-FC8E45AD0563}" presName="root" presStyleCnt="0"/>
      <dgm:spPr/>
    </dgm:pt>
    <dgm:pt modelId="{BBDA6CA0-4137-4537-9671-E6FC997A9079}" type="pres">
      <dgm:prSet presAssocID="{ECF92BB5-4E67-46C4-BB5E-FC8E45AD0563}" presName="rootComposite" presStyleCnt="0"/>
      <dgm:spPr/>
    </dgm:pt>
    <dgm:pt modelId="{9372FF2E-D9AC-492F-BC4D-7B8C30BA2715}" type="pres">
      <dgm:prSet presAssocID="{ECF92BB5-4E67-46C4-BB5E-FC8E45AD0563}" presName="rootText" presStyleLbl="node1" presStyleIdx="0" presStyleCnt="2"/>
      <dgm:spPr/>
    </dgm:pt>
    <dgm:pt modelId="{FB89FE9D-AFDF-41AB-81FF-25E838375F3E}" type="pres">
      <dgm:prSet presAssocID="{ECF92BB5-4E67-46C4-BB5E-FC8E45AD0563}" presName="rootConnector" presStyleLbl="node1" presStyleIdx="0" presStyleCnt="2"/>
      <dgm:spPr/>
    </dgm:pt>
    <dgm:pt modelId="{DF0EE008-C453-43DE-B6EF-F57E2157D6AA}" type="pres">
      <dgm:prSet presAssocID="{ECF92BB5-4E67-46C4-BB5E-FC8E45AD0563}" presName="childShape" presStyleCnt="0"/>
      <dgm:spPr/>
    </dgm:pt>
    <dgm:pt modelId="{5EA6F80E-82A5-47DB-B8A5-B32C85A2BBE6}" type="pres">
      <dgm:prSet presAssocID="{2F1970FA-D4D6-4C1D-A6B2-A16C47479CF4}" presName="Name13" presStyleLbl="parChTrans1D2" presStyleIdx="0" presStyleCnt="4"/>
      <dgm:spPr/>
    </dgm:pt>
    <dgm:pt modelId="{C4F151D5-0864-41C0-B046-A4F5490B3CCC}" type="pres">
      <dgm:prSet presAssocID="{31CEF9FC-0FBF-48BF-A935-404E1C3F113F}" presName="childText" presStyleLbl="bgAcc1" presStyleIdx="0" presStyleCnt="4">
        <dgm:presLayoutVars>
          <dgm:bulletEnabled val="1"/>
        </dgm:presLayoutVars>
      </dgm:prSet>
      <dgm:spPr/>
    </dgm:pt>
    <dgm:pt modelId="{2CDA5929-D40A-4C72-ABA7-903629C2CD52}" type="pres">
      <dgm:prSet presAssocID="{E29E8BCA-CB33-4711-B267-5F46EF93C396}" presName="Name13" presStyleLbl="parChTrans1D2" presStyleIdx="1" presStyleCnt="4"/>
      <dgm:spPr/>
    </dgm:pt>
    <dgm:pt modelId="{AEDB4647-14BC-4D95-A817-108C3AD7EE03}" type="pres">
      <dgm:prSet presAssocID="{2839D98D-77F6-455E-A5DB-2157A0D09BF3}" presName="childText" presStyleLbl="bgAcc1" presStyleIdx="1" presStyleCnt="4">
        <dgm:presLayoutVars>
          <dgm:bulletEnabled val="1"/>
        </dgm:presLayoutVars>
      </dgm:prSet>
      <dgm:spPr/>
    </dgm:pt>
    <dgm:pt modelId="{19087887-6572-4946-97BD-097690C318A1}" type="pres">
      <dgm:prSet presAssocID="{0E469A94-5AF8-4935-A601-6BC3FEC6271A}" presName="root" presStyleCnt="0"/>
      <dgm:spPr/>
    </dgm:pt>
    <dgm:pt modelId="{211DF117-0B52-4C92-BB05-6B3B2C196F72}" type="pres">
      <dgm:prSet presAssocID="{0E469A94-5AF8-4935-A601-6BC3FEC6271A}" presName="rootComposite" presStyleCnt="0"/>
      <dgm:spPr/>
    </dgm:pt>
    <dgm:pt modelId="{8A55245B-4F23-4AFF-992B-26887F740B2A}" type="pres">
      <dgm:prSet presAssocID="{0E469A94-5AF8-4935-A601-6BC3FEC6271A}" presName="rootText" presStyleLbl="node1" presStyleIdx="1" presStyleCnt="2"/>
      <dgm:spPr/>
    </dgm:pt>
    <dgm:pt modelId="{7FDBCF8C-7300-4340-AD86-DBE8D2F324DB}" type="pres">
      <dgm:prSet presAssocID="{0E469A94-5AF8-4935-A601-6BC3FEC6271A}" presName="rootConnector" presStyleLbl="node1" presStyleIdx="1" presStyleCnt="2"/>
      <dgm:spPr/>
    </dgm:pt>
    <dgm:pt modelId="{D05FD03C-4F82-4A8A-961B-B7E083E1B7E5}" type="pres">
      <dgm:prSet presAssocID="{0E469A94-5AF8-4935-A601-6BC3FEC6271A}" presName="childShape" presStyleCnt="0"/>
      <dgm:spPr/>
    </dgm:pt>
    <dgm:pt modelId="{4BB86104-3FF1-4867-BCE3-16EB73127A61}" type="pres">
      <dgm:prSet presAssocID="{F91917C1-8E72-4AA5-B8EE-7599FA08A2C1}" presName="Name13" presStyleLbl="parChTrans1D2" presStyleIdx="2" presStyleCnt="4"/>
      <dgm:spPr/>
    </dgm:pt>
    <dgm:pt modelId="{8F77B45F-F0CC-4412-B8C2-E4F90356EB99}" type="pres">
      <dgm:prSet presAssocID="{38B4402E-AC4E-4072-A4D7-189559CE2772}" presName="childText" presStyleLbl="bgAcc1" presStyleIdx="2" presStyleCnt="4">
        <dgm:presLayoutVars>
          <dgm:bulletEnabled val="1"/>
        </dgm:presLayoutVars>
      </dgm:prSet>
      <dgm:spPr/>
    </dgm:pt>
    <dgm:pt modelId="{4A206A31-CEC7-4C0A-B166-0D97814D2DA3}" type="pres">
      <dgm:prSet presAssocID="{C917AF79-B161-4A84-AAFE-5F79052B944E}" presName="Name13" presStyleLbl="parChTrans1D2" presStyleIdx="3" presStyleCnt="4"/>
      <dgm:spPr/>
    </dgm:pt>
    <dgm:pt modelId="{9FF5BB20-C8A3-44CA-8539-2CA73CD84FFC}" type="pres">
      <dgm:prSet presAssocID="{FE6A4637-765F-424B-8B32-49FC4A292F49}" presName="childText" presStyleLbl="bgAcc1" presStyleIdx="3" presStyleCnt="4">
        <dgm:presLayoutVars>
          <dgm:bulletEnabled val="1"/>
        </dgm:presLayoutVars>
      </dgm:prSet>
      <dgm:spPr/>
    </dgm:pt>
  </dgm:ptLst>
  <dgm:cxnLst>
    <dgm:cxn modelId="{1AFD2301-8B73-4CF2-866F-801ADBA69FF2}" type="presOf" srcId="{C917AF79-B161-4A84-AAFE-5F79052B944E}" destId="{4A206A31-CEC7-4C0A-B166-0D97814D2DA3}" srcOrd="0" destOrd="0" presId="urn:microsoft.com/office/officeart/2005/8/layout/hierarchy3#1"/>
    <dgm:cxn modelId="{33A8991D-6393-4471-BAF3-200EE60F5E6B}" type="presOf" srcId="{0E469A94-5AF8-4935-A601-6BC3FEC6271A}" destId="{8A55245B-4F23-4AFF-992B-26887F740B2A}" srcOrd="0" destOrd="0" presId="urn:microsoft.com/office/officeart/2005/8/layout/hierarchy3#1"/>
    <dgm:cxn modelId="{7BF17333-95F0-4955-961C-CF1FC39A393E}" type="presOf" srcId="{2839D98D-77F6-455E-A5DB-2157A0D09BF3}" destId="{AEDB4647-14BC-4D95-A817-108C3AD7EE03}" srcOrd="0" destOrd="0" presId="urn:microsoft.com/office/officeart/2005/8/layout/hierarchy3#1"/>
    <dgm:cxn modelId="{4BACA03C-1D72-4D7C-88AF-5FC4CEFBD34B}" srcId="{DF89DE91-831C-42E8-96A1-AF7122F6209F}" destId="{ECF92BB5-4E67-46C4-BB5E-FC8E45AD0563}" srcOrd="0" destOrd="0" parTransId="{813F655A-9256-4260-B9AB-61334098693E}" sibTransId="{F3CA7764-891C-4D9A-9D29-EFA07E5CEF26}"/>
    <dgm:cxn modelId="{A460F66D-4C75-43EE-BFF1-7632645A36AE}" type="presOf" srcId="{ECF92BB5-4E67-46C4-BB5E-FC8E45AD0563}" destId="{9372FF2E-D9AC-492F-BC4D-7B8C30BA2715}" srcOrd="0" destOrd="0" presId="urn:microsoft.com/office/officeart/2005/8/layout/hierarchy3#1"/>
    <dgm:cxn modelId="{3736786E-6377-4DB5-98B1-983652EF70F1}" srcId="{0E469A94-5AF8-4935-A601-6BC3FEC6271A}" destId="{38B4402E-AC4E-4072-A4D7-189559CE2772}" srcOrd="0" destOrd="0" parTransId="{F91917C1-8E72-4AA5-B8EE-7599FA08A2C1}" sibTransId="{9F7AF32C-C9F8-4491-9F43-1C9C3556A058}"/>
    <dgm:cxn modelId="{A977C66F-8948-40FE-81FD-253975ECE766}" type="presOf" srcId="{ECF92BB5-4E67-46C4-BB5E-FC8E45AD0563}" destId="{FB89FE9D-AFDF-41AB-81FF-25E838375F3E}" srcOrd="1" destOrd="0" presId="urn:microsoft.com/office/officeart/2005/8/layout/hierarchy3#1"/>
    <dgm:cxn modelId="{9C2F647B-3C21-4FEC-B58C-30A149B1C8EB}" srcId="{0E469A94-5AF8-4935-A601-6BC3FEC6271A}" destId="{FE6A4637-765F-424B-8B32-49FC4A292F49}" srcOrd="1" destOrd="0" parTransId="{C917AF79-B161-4A84-AAFE-5F79052B944E}" sibTransId="{35757F08-F6D5-4C02-8DBF-4FFF99B955E5}"/>
    <dgm:cxn modelId="{1140B47D-0584-4A92-8DEA-5B4EFBDEDD00}" type="presOf" srcId="{E29E8BCA-CB33-4711-B267-5F46EF93C396}" destId="{2CDA5929-D40A-4C72-ABA7-903629C2CD52}" srcOrd="0" destOrd="0" presId="urn:microsoft.com/office/officeart/2005/8/layout/hierarchy3#1"/>
    <dgm:cxn modelId="{0F3F5382-DAD1-4418-9B25-96CA4ACA6D5B}" type="presOf" srcId="{0E469A94-5AF8-4935-A601-6BC3FEC6271A}" destId="{7FDBCF8C-7300-4340-AD86-DBE8D2F324DB}" srcOrd="1" destOrd="0" presId="urn:microsoft.com/office/officeart/2005/8/layout/hierarchy3#1"/>
    <dgm:cxn modelId="{99632A85-672B-4B1F-A3F4-C1001F2DD6E5}" type="presOf" srcId="{FE6A4637-765F-424B-8B32-49FC4A292F49}" destId="{9FF5BB20-C8A3-44CA-8539-2CA73CD84FFC}" srcOrd="0" destOrd="0" presId="urn:microsoft.com/office/officeart/2005/8/layout/hierarchy3#1"/>
    <dgm:cxn modelId="{1153DB89-8BC9-4075-8CCE-4F80B647E8C4}" srcId="{ECF92BB5-4E67-46C4-BB5E-FC8E45AD0563}" destId="{31CEF9FC-0FBF-48BF-A935-404E1C3F113F}" srcOrd="0" destOrd="0" parTransId="{2F1970FA-D4D6-4C1D-A6B2-A16C47479CF4}" sibTransId="{44E9589F-4457-4EB6-A2B9-CFBFE17041F8}"/>
    <dgm:cxn modelId="{BD70C58E-5AC7-414E-9DF6-3469FBE33852}" type="presOf" srcId="{31CEF9FC-0FBF-48BF-A935-404E1C3F113F}" destId="{C4F151D5-0864-41C0-B046-A4F5490B3CCC}" srcOrd="0" destOrd="0" presId="urn:microsoft.com/office/officeart/2005/8/layout/hierarchy3#1"/>
    <dgm:cxn modelId="{8220C29E-66B4-4C7F-9986-065E1CF5C653}" srcId="{DF89DE91-831C-42E8-96A1-AF7122F6209F}" destId="{0E469A94-5AF8-4935-A601-6BC3FEC6271A}" srcOrd="1" destOrd="0" parTransId="{6BA4CBA7-0169-4EE4-9A86-D075E536C7EE}" sibTransId="{8850A43A-AD34-4711-92B1-C5A6FC139128}"/>
    <dgm:cxn modelId="{37C73EB5-999D-4125-9DC5-787A045948C2}" type="presOf" srcId="{38B4402E-AC4E-4072-A4D7-189559CE2772}" destId="{8F77B45F-F0CC-4412-B8C2-E4F90356EB99}" srcOrd="0" destOrd="0" presId="urn:microsoft.com/office/officeart/2005/8/layout/hierarchy3#1"/>
    <dgm:cxn modelId="{2E8504BD-AC82-4700-B44C-D2791C206A6A}" type="presOf" srcId="{DF89DE91-831C-42E8-96A1-AF7122F6209F}" destId="{48EC0682-E91B-4115-82AE-235E6D564181}" srcOrd="0" destOrd="0" presId="urn:microsoft.com/office/officeart/2005/8/layout/hierarchy3#1"/>
    <dgm:cxn modelId="{1D49A6CD-1965-45B3-8A4B-29E7493DAFF7}" type="presOf" srcId="{2F1970FA-D4D6-4C1D-A6B2-A16C47479CF4}" destId="{5EA6F80E-82A5-47DB-B8A5-B32C85A2BBE6}" srcOrd="0" destOrd="0" presId="urn:microsoft.com/office/officeart/2005/8/layout/hierarchy3#1"/>
    <dgm:cxn modelId="{F064CFD3-F05F-4269-899D-4ED37BB9C92B}" srcId="{ECF92BB5-4E67-46C4-BB5E-FC8E45AD0563}" destId="{2839D98D-77F6-455E-A5DB-2157A0D09BF3}" srcOrd="1" destOrd="0" parTransId="{E29E8BCA-CB33-4711-B267-5F46EF93C396}" sibTransId="{080D3BC0-8383-433D-97D3-41EEDF61D8F6}"/>
    <dgm:cxn modelId="{115B66ED-C9B9-415A-B2C6-5F9EEE77526D}" type="presOf" srcId="{F91917C1-8E72-4AA5-B8EE-7599FA08A2C1}" destId="{4BB86104-3FF1-4867-BCE3-16EB73127A61}" srcOrd="0" destOrd="0" presId="urn:microsoft.com/office/officeart/2005/8/layout/hierarchy3#1"/>
    <dgm:cxn modelId="{793026EB-01CE-4B95-8711-B8D68F7FE274}" type="presParOf" srcId="{48EC0682-E91B-4115-82AE-235E6D564181}" destId="{1C2C865D-DAEF-4127-94EB-C6F20F89AED1}" srcOrd="0" destOrd="0" presId="urn:microsoft.com/office/officeart/2005/8/layout/hierarchy3#1"/>
    <dgm:cxn modelId="{09D5FCC2-19AB-4F6B-B745-78BE006A1CDB}" type="presParOf" srcId="{1C2C865D-DAEF-4127-94EB-C6F20F89AED1}" destId="{BBDA6CA0-4137-4537-9671-E6FC997A9079}" srcOrd="0" destOrd="0" presId="urn:microsoft.com/office/officeart/2005/8/layout/hierarchy3#1"/>
    <dgm:cxn modelId="{B7AC3FD4-9F00-482E-8556-A1F5EF376C80}" type="presParOf" srcId="{BBDA6CA0-4137-4537-9671-E6FC997A9079}" destId="{9372FF2E-D9AC-492F-BC4D-7B8C30BA2715}" srcOrd="0" destOrd="0" presId="urn:microsoft.com/office/officeart/2005/8/layout/hierarchy3#1"/>
    <dgm:cxn modelId="{5397E0CA-5ACB-4083-AE39-936E58050E72}" type="presParOf" srcId="{BBDA6CA0-4137-4537-9671-E6FC997A9079}" destId="{FB89FE9D-AFDF-41AB-81FF-25E838375F3E}" srcOrd="1" destOrd="0" presId="urn:microsoft.com/office/officeart/2005/8/layout/hierarchy3#1"/>
    <dgm:cxn modelId="{27C0D9E6-65AC-4104-B162-04B7A8B8C0C7}" type="presParOf" srcId="{1C2C865D-DAEF-4127-94EB-C6F20F89AED1}" destId="{DF0EE008-C453-43DE-B6EF-F57E2157D6AA}" srcOrd="1" destOrd="0" presId="urn:microsoft.com/office/officeart/2005/8/layout/hierarchy3#1"/>
    <dgm:cxn modelId="{5B39103D-F258-444E-BC17-A54C71A11A5A}" type="presParOf" srcId="{DF0EE008-C453-43DE-B6EF-F57E2157D6AA}" destId="{5EA6F80E-82A5-47DB-B8A5-B32C85A2BBE6}" srcOrd="0" destOrd="0" presId="urn:microsoft.com/office/officeart/2005/8/layout/hierarchy3#1"/>
    <dgm:cxn modelId="{3613CB41-FA7A-48A2-A098-11ADA6092837}" type="presParOf" srcId="{DF0EE008-C453-43DE-B6EF-F57E2157D6AA}" destId="{C4F151D5-0864-41C0-B046-A4F5490B3CCC}" srcOrd="1" destOrd="0" presId="urn:microsoft.com/office/officeart/2005/8/layout/hierarchy3#1"/>
    <dgm:cxn modelId="{6A7DD14A-0C8A-4E32-ABBB-535DE71AF14A}" type="presParOf" srcId="{DF0EE008-C453-43DE-B6EF-F57E2157D6AA}" destId="{2CDA5929-D40A-4C72-ABA7-903629C2CD52}" srcOrd="2" destOrd="0" presId="urn:microsoft.com/office/officeart/2005/8/layout/hierarchy3#1"/>
    <dgm:cxn modelId="{5552B0EB-16A6-42E4-A58C-9F54D09DEB80}" type="presParOf" srcId="{DF0EE008-C453-43DE-B6EF-F57E2157D6AA}" destId="{AEDB4647-14BC-4D95-A817-108C3AD7EE03}" srcOrd="3" destOrd="0" presId="urn:microsoft.com/office/officeart/2005/8/layout/hierarchy3#1"/>
    <dgm:cxn modelId="{9AA0F538-30FE-45EF-AFDA-A3451F347240}" type="presParOf" srcId="{48EC0682-E91B-4115-82AE-235E6D564181}" destId="{19087887-6572-4946-97BD-097690C318A1}" srcOrd="1" destOrd="0" presId="urn:microsoft.com/office/officeart/2005/8/layout/hierarchy3#1"/>
    <dgm:cxn modelId="{E600CED2-5E27-43DA-B2FD-FD5CF65511A6}" type="presParOf" srcId="{19087887-6572-4946-97BD-097690C318A1}" destId="{211DF117-0B52-4C92-BB05-6B3B2C196F72}" srcOrd="0" destOrd="0" presId="urn:microsoft.com/office/officeart/2005/8/layout/hierarchy3#1"/>
    <dgm:cxn modelId="{33CF5996-A45C-4A1E-AC59-7EC35C2C9660}" type="presParOf" srcId="{211DF117-0B52-4C92-BB05-6B3B2C196F72}" destId="{8A55245B-4F23-4AFF-992B-26887F740B2A}" srcOrd="0" destOrd="0" presId="urn:microsoft.com/office/officeart/2005/8/layout/hierarchy3#1"/>
    <dgm:cxn modelId="{B8AC6848-75B0-473F-B904-3C69A4411368}" type="presParOf" srcId="{211DF117-0B52-4C92-BB05-6B3B2C196F72}" destId="{7FDBCF8C-7300-4340-AD86-DBE8D2F324DB}" srcOrd="1" destOrd="0" presId="urn:microsoft.com/office/officeart/2005/8/layout/hierarchy3#1"/>
    <dgm:cxn modelId="{6882D26E-C95B-4E3F-BCCC-F80D3F162FD2}" type="presParOf" srcId="{19087887-6572-4946-97BD-097690C318A1}" destId="{D05FD03C-4F82-4A8A-961B-B7E083E1B7E5}" srcOrd="1" destOrd="0" presId="urn:microsoft.com/office/officeart/2005/8/layout/hierarchy3#1"/>
    <dgm:cxn modelId="{18B6B006-7D8B-431F-860E-7C339F408946}" type="presParOf" srcId="{D05FD03C-4F82-4A8A-961B-B7E083E1B7E5}" destId="{4BB86104-3FF1-4867-BCE3-16EB73127A61}" srcOrd="0" destOrd="0" presId="urn:microsoft.com/office/officeart/2005/8/layout/hierarchy3#1"/>
    <dgm:cxn modelId="{CB4859EF-9D6A-43DE-9C23-0CF20EE5D888}" type="presParOf" srcId="{D05FD03C-4F82-4A8A-961B-B7E083E1B7E5}" destId="{8F77B45F-F0CC-4412-B8C2-E4F90356EB99}" srcOrd="1" destOrd="0" presId="urn:microsoft.com/office/officeart/2005/8/layout/hierarchy3#1"/>
    <dgm:cxn modelId="{D14B1913-F3E2-4B61-805B-F687620E617B}" type="presParOf" srcId="{D05FD03C-4F82-4A8A-961B-B7E083E1B7E5}" destId="{4A206A31-CEC7-4C0A-B166-0D97814D2DA3}" srcOrd="2" destOrd="0" presId="urn:microsoft.com/office/officeart/2005/8/layout/hierarchy3#1"/>
    <dgm:cxn modelId="{489368BA-5B22-4980-B7A6-A6A7164BABBA}" type="presParOf" srcId="{D05FD03C-4F82-4A8A-961B-B7E083E1B7E5}" destId="{9FF5BB20-C8A3-44CA-8539-2CA73CD84FFC}" srcOrd="3"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BFAF76-8CBB-4C28-AEC1-9E1D10DE844B}" type="doc">
      <dgm:prSet loTypeId="urn:microsoft.com/office/officeart/2005/8/layout/hList9#1" loCatId="list" qsTypeId="urn:microsoft.com/office/officeart/2005/8/quickstyle/simple1#4" qsCatId="simple" csTypeId="urn:microsoft.com/office/officeart/2005/8/colors/accent1_2#3" csCatId="accent1" phldr="1"/>
      <dgm:spPr/>
      <dgm:t>
        <a:bodyPr/>
        <a:lstStyle/>
        <a:p>
          <a:endParaRPr lang="zh-CN" altLang="en-US"/>
        </a:p>
      </dgm:t>
    </dgm:pt>
    <dgm:pt modelId="{09A3F900-4558-45F8-A28C-7AAF77CDC50F}">
      <dgm:prSet phldrT="[文本]"/>
      <dgm:spPr/>
      <dgm:t>
        <a:bodyPr/>
        <a:lstStyle/>
        <a:p>
          <a:r>
            <a:rPr lang="zh-CN" altLang="en-US" dirty="0">
              <a:solidFill>
                <a:srgbClr val="FF0000"/>
              </a:solidFill>
            </a:rPr>
            <a:t>连续变量</a:t>
          </a:r>
        </a:p>
      </dgm:t>
    </dgm:pt>
    <dgm:pt modelId="{D5AEBF8A-8635-40D3-AD51-5C686E1F043C}" type="parTrans" cxnId="{45BF574E-DA23-4EE8-9778-F319F4A5E9CA}">
      <dgm:prSet/>
      <dgm:spPr/>
      <dgm:t>
        <a:bodyPr/>
        <a:lstStyle/>
        <a:p>
          <a:endParaRPr lang="zh-CN" altLang="en-US"/>
        </a:p>
      </dgm:t>
    </dgm:pt>
    <dgm:pt modelId="{376EBB15-54C8-4250-9C4F-990C466057D9}" type="sibTrans" cxnId="{45BF574E-DA23-4EE8-9778-F319F4A5E9CA}">
      <dgm:prSet/>
      <dgm:spPr/>
      <dgm:t>
        <a:bodyPr/>
        <a:lstStyle/>
        <a:p>
          <a:endParaRPr lang="zh-CN" altLang="en-US"/>
        </a:p>
      </dgm:t>
    </dgm:pt>
    <dgm:pt modelId="{77307CA8-AA33-44CD-AD56-6522F4F7ECB5}">
      <dgm:prSet phldrT="[文本]"/>
      <dgm:spPr/>
      <dgm:t>
        <a:bodyPr/>
        <a:lstStyle/>
        <a:p>
          <a:r>
            <a:rPr lang="zh-CN" altLang="en-US" dirty="0"/>
            <a:t>函数优化问题</a:t>
          </a:r>
        </a:p>
      </dgm:t>
    </dgm:pt>
    <dgm:pt modelId="{DE6A375F-6D5F-42F7-B6B8-D404E5754072}" type="parTrans" cxnId="{08CCC5B2-8BE0-4B41-88A1-2DF35F73A903}">
      <dgm:prSet/>
      <dgm:spPr/>
      <dgm:t>
        <a:bodyPr/>
        <a:lstStyle/>
        <a:p>
          <a:endParaRPr lang="zh-CN" altLang="en-US"/>
        </a:p>
      </dgm:t>
    </dgm:pt>
    <dgm:pt modelId="{8E07211A-97D4-4C40-8320-C3FFCC934030}" type="sibTrans" cxnId="{08CCC5B2-8BE0-4B41-88A1-2DF35F73A903}">
      <dgm:prSet/>
      <dgm:spPr/>
      <dgm:t>
        <a:bodyPr/>
        <a:lstStyle/>
        <a:p>
          <a:endParaRPr lang="zh-CN" altLang="en-US"/>
        </a:p>
      </dgm:t>
    </dgm:pt>
    <dgm:pt modelId="{1383E481-7368-4758-A7BF-DCA17856A5CB}">
      <dgm:prSet phldrT="[文本]"/>
      <dgm:spPr/>
      <dgm:t>
        <a:bodyPr/>
        <a:lstStyle/>
        <a:p>
          <a:r>
            <a:rPr lang="zh-CN" altLang="en-US" dirty="0">
              <a:solidFill>
                <a:srgbClr val="FF0000"/>
              </a:solidFill>
            </a:rPr>
            <a:t>离散变量</a:t>
          </a:r>
        </a:p>
      </dgm:t>
    </dgm:pt>
    <dgm:pt modelId="{C2AEE8A4-364A-4AE1-A6D7-4AACB101CC09}" type="parTrans" cxnId="{DC069AA6-3FD3-4530-A9CD-EE5ED356C303}">
      <dgm:prSet/>
      <dgm:spPr/>
      <dgm:t>
        <a:bodyPr/>
        <a:lstStyle/>
        <a:p>
          <a:endParaRPr lang="zh-CN" altLang="en-US"/>
        </a:p>
      </dgm:t>
    </dgm:pt>
    <dgm:pt modelId="{A2DA6244-C015-42E2-9FE8-C9AA12D22095}" type="sibTrans" cxnId="{DC069AA6-3FD3-4530-A9CD-EE5ED356C303}">
      <dgm:prSet/>
      <dgm:spPr/>
      <dgm:t>
        <a:bodyPr/>
        <a:lstStyle/>
        <a:p>
          <a:endParaRPr lang="zh-CN" altLang="en-US"/>
        </a:p>
      </dgm:t>
    </dgm:pt>
    <dgm:pt modelId="{372CD5CA-720F-46E0-B524-434E0BF27F53}">
      <dgm:prSet phldrT="[文本]"/>
      <dgm:spPr/>
      <dgm:t>
        <a:bodyPr/>
        <a:lstStyle/>
        <a:p>
          <a:r>
            <a:rPr lang="zh-CN" altLang="en-US" dirty="0"/>
            <a:t>组合优化问题</a:t>
          </a:r>
        </a:p>
      </dgm:t>
    </dgm:pt>
    <dgm:pt modelId="{B67A99A8-538E-4AF9-93D3-2508F446ED44}" type="parTrans" cxnId="{8B307CC2-A847-4671-9AC7-19CD15F30F00}">
      <dgm:prSet/>
      <dgm:spPr/>
      <dgm:t>
        <a:bodyPr/>
        <a:lstStyle/>
        <a:p>
          <a:endParaRPr lang="zh-CN" altLang="en-US"/>
        </a:p>
      </dgm:t>
    </dgm:pt>
    <dgm:pt modelId="{790F2E1F-926E-4161-8C32-451BEF43D06D}" type="sibTrans" cxnId="{8B307CC2-A847-4671-9AC7-19CD15F30F00}">
      <dgm:prSet/>
      <dgm:spPr/>
      <dgm:t>
        <a:bodyPr/>
        <a:lstStyle/>
        <a:p>
          <a:endParaRPr lang="zh-CN" altLang="en-US"/>
        </a:p>
      </dgm:t>
    </dgm:pt>
    <dgm:pt modelId="{E82705F5-5EC6-43BB-9A8B-4C48F0B1A1F6}" type="pres">
      <dgm:prSet presAssocID="{03BFAF76-8CBB-4C28-AEC1-9E1D10DE844B}" presName="list" presStyleCnt="0">
        <dgm:presLayoutVars>
          <dgm:dir/>
          <dgm:animLvl val="lvl"/>
        </dgm:presLayoutVars>
      </dgm:prSet>
      <dgm:spPr/>
    </dgm:pt>
    <dgm:pt modelId="{9D6C980F-FA25-4501-9B15-275CC63DFBB6}" type="pres">
      <dgm:prSet presAssocID="{09A3F900-4558-45F8-A28C-7AAF77CDC50F}" presName="posSpace" presStyleCnt="0"/>
      <dgm:spPr/>
    </dgm:pt>
    <dgm:pt modelId="{4087E47B-D0E3-4238-9DAC-F68357A31E79}" type="pres">
      <dgm:prSet presAssocID="{09A3F900-4558-45F8-A28C-7AAF77CDC50F}" presName="vertFlow" presStyleCnt="0"/>
      <dgm:spPr/>
    </dgm:pt>
    <dgm:pt modelId="{CCB4AF29-AEF3-46D2-9C75-7623D98F74AA}" type="pres">
      <dgm:prSet presAssocID="{09A3F900-4558-45F8-A28C-7AAF77CDC50F}" presName="topSpace" presStyleCnt="0"/>
      <dgm:spPr/>
    </dgm:pt>
    <dgm:pt modelId="{9FC472CD-A5BF-47DF-A76D-723D60E2B4E7}" type="pres">
      <dgm:prSet presAssocID="{09A3F900-4558-45F8-A28C-7AAF77CDC50F}" presName="firstComp" presStyleCnt="0"/>
      <dgm:spPr/>
    </dgm:pt>
    <dgm:pt modelId="{3834B474-597F-41F6-A99D-6E40557646D1}" type="pres">
      <dgm:prSet presAssocID="{09A3F900-4558-45F8-A28C-7AAF77CDC50F}" presName="firstChild" presStyleLbl="bgAccFollowNode1" presStyleIdx="0" presStyleCnt="2"/>
      <dgm:spPr/>
    </dgm:pt>
    <dgm:pt modelId="{C60A155B-DF2F-494A-AD2F-7112E9D2C7B3}" type="pres">
      <dgm:prSet presAssocID="{09A3F900-4558-45F8-A28C-7AAF77CDC50F}" presName="firstChildTx" presStyleLbl="bgAccFollowNode1" presStyleIdx="0" presStyleCnt="2">
        <dgm:presLayoutVars>
          <dgm:bulletEnabled val="1"/>
        </dgm:presLayoutVars>
      </dgm:prSet>
      <dgm:spPr/>
    </dgm:pt>
    <dgm:pt modelId="{4508FDFA-9C20-4482-A79C-99727E6CDD60}" type="pres">
      <dgm:prSet presAssocID="{09A3F900-4558-45F8-A28C-7AAF77CDC50F}" presName="negSpace" presStyleCnt="0"/>
      <dgm:spPr/>
    </dgm:pt>
    <dgm:pt modelId="{126E97AB-7782-466E-8363-678F57FDBEEB}" type="pres">
      <dgm:prSet presAssocID="{09A3F900-4558-45F8-A28C-7AAF77CDC50F}" presName="circle" presStyleLbl="node1" presStyleIdx="0" presStyleCnt="2"/>
      <dgm:spPr/>
    </dgm:pt>
    <dgm:pt modelId="{A99B7EFA-DFE1-47F4-954F-AB6B5724FD41}" type="pres">
      <dgm:prSet presAssocID="{376EBB15-54C8-4250-9C4F-990C466057D9}" presName="transSpace" presStyleCnt="0"/>
      <dgm:spPr/>
    </dgm:pt>
    <dgm:pt modelId="{88BB128D-C301-4095-9CF5-6D739BF97DFF}" type="pres">
      <dgm:prSet presAssocID="{1383E481-7368-4758-A7BF-DCA17856A5CB}" presName="posSpace" presStyleCnt="0"/>
      <dgm:spPr/>
    </dgm:pt>
    <dgm:pt modelId="{0639940F-CEF1-4FB9-9DA8-9C974E8E8FD0}" type="pres">
      <dgm:prSet presAssocID="{1383E481-7368-4758-A7BF-DCA17856A5CB}" presName="vertFlow" presStyleCnt="0"/>
      <dgm:spPr/>
    </dgm:pt>
    <dgm:pt modelId="{D2BF1B91-EB1F-4362-8FB6-DB166B1BD2CB}" type="pres">
      <dgm:prSet presAssocID="{1383E481-7368-4758-A7BF-DCA17856A5CB}" presName="topSpace" presStyleCnt="0"/>
      <dgm:spPr/>
    </dgm:pt>
    <dgm:pt modelId="{0D039918-54DF-4DEC-BFDB-DA2DFAC68B59}" type="pres">
      <dgm:prSet presAssocID="{1383E481-7368-4758-A7BF-DCA17856A5CB}" presName="firstComp" presStyleCnt="0"/>
      <dgm:spPr/>
    </dgm:pt>
    <dgm:pt modelId="{6F9370AA-5C6E-446E-B4E4-E4A6FEA075EC}" type="pres">
      <dgm:prSet presAssocID="{1383E481-7368-4758-A7BF-DCA17856A5CB}" presName="firstChild" presStyleLbl="bgAccFollowNode1" presStyleIdx="1" presStyleCnt="2"/>
      <dgm:spPr/>
    </dgm:pt>
    <dgm:pt modelId="{FE889FF1-8B8E-4338-BAB7-398E90535FED}" type="pres">
      <dgm:prSet presAssocID="{1383E481-7368-4758-A7BF-DCA17856A5CB}" presName="firstChildTx" presStyleLbl="bgAccFollowNode1" presStyleIdx="1" presStyleCnt="2">
        <dgm:presLayoutVars>
          <dgm:bulletEnabled val="1"/>
        </dgm:presLayoutVars>
      </dgm:prSet>
      <dgm:spPr/>
    </dgm:pt>
    <dgm:pt modelId="{E8F931A9-F0F1-4CF3-BA7B-5B93A2AEF6AF}" type="pres">
      <dgm:prSet presAssocID="{1383E481-7368-4758-A7BF-DCA17856A5CB}" presName="negSpace" presStyleCnt="0"/>
      <dgm:spPr/>
    </dgm:pt>
    <dgm:pt modelId="{3E0093BD-E0C1-4A55-B187-DD07C7AF5FAA}" type="pres">
      <dgm:prSet presAssocID="{1383E481-7368-4758-A7BF-DCA17856A5CB}" presName="circle" presStyleLbl="node1" presStyleIdx="1" presStyleCnt="2"/>
      <dgm:spPr/>
    </dgm:pt>
  </dgm:ptLst>
  <dgm:cxnLst>
    <dgm:cxn modelId="{2467D01B-DEB1-42B4-8281-D395FC6A416C}" type="presOf" srcId="{03BFAF76-8CBB-4C28-AEC1-9E1D10DE844B}" destId="{E82705F5-5EC6-43BB-9A8B-4C48F0B1A1F6}" srcOrd="0" destOrd="0" presId="urn:microsoft.com/office/officeart/2005/8/layout/hList9#1"/>
    <dgm:cxn modelId="{6C485B6C-5826-452B-B162-4ED633C942A9}" type="presOf" srcId="{77307CA8-AA33-44CD-AD56-6522F4F7ECB5}" destId="{C60A155B-DF2F-494A-AD2F-7112E9D2C7B3}" srcOrd="1" destOrd="0" presId="urn:microsoft.com/office/officeart/2005/8/layout/hList9#1"/>
    <dgm:cxn modelId="{45BF574E-DA23-4EE8-9778-F319F4A5E9CA}" srcId="{03BFAF76-8CBB-4C28-AEC1-9E1D10DE844B}" destId="{09A3F900-4558-45F8-A28C-7AAF77CDC50F}" srcOrd="0" destOrd="0" parTransId="{D5AEBF8A-8635-40D3-AD51-5C686E1F043C}" sibTransId="{376EBB15-54C8-4250-9C4F-990C466057D9}"/>
    <dgm:cxn modelId="{DD6AED89-7AEA-4241-BEB8-C0F493414608}" type="presOf" srcId="{1383E481-7368-4758-A7BF-DCA17856A5CB}" destId="{3E0093BD-E0C1-4A55-B187-DD07C7AF5FAA}" srcOrd="0" destOrd="0" presId="urn:microsoft.com/office/officeart/2005/8/layout/hList9#1"/>
    <dgm:cxn modelId="{34D0E1A2-B2FC-43C0-A1D8-CB6D23EF89EC}" type="presOf" srcId="{372CD5CA-720F-46E0-B524-434E0BF27F53}" destId="{FE889FF1-8B8E-4338-BAB7-398E90535FED}" srcOrd="1" destOrd="0" presId="urn:microsoft.com/office/officeart/2005/8/layout/hList9#1"/>
    <dgm:cxn modelId="{DC069AA6-3FD3-4530-A9CD-EE5ED356C303}" srcId="{03BFAF76-8CBB-4C28-AEC1-9E1D10DE844B}" destId="{1383E481-7368-4758-A7BF-DCA17856A5CB}" srcOrd="1" destOrd="0" parTransId="{C2AEE8A4-364A-4AE1-A6D7-4AACB101CC09}" sibTransId="{A2DA6244-C015-42E2-9FE8-C9AA12D22095}"/>
    <dgm:cxn modelId="{08CCC5B2-8BE0-4B41-88A1-2DF35F73A903}" srcId="{09A3F900-4558-45F8-A28C-7AAF77CDC50F}" destId="{77307CA8-AA33-44CD-AD56-6522F4F7ECB5}" srcOrd="0" destOrd="0" parTransId="{DE6A375F-6D5F-42F7-B6B8-D404E5754072}" sibTransId="{8E07211A-97D4-4C40-8320-C3FFCC934030}"/>
    <dgm:cxn modelId="{8B307CC2-A847-4671-9AC7-19CD15F30F00}" srcId="{1383E481-7368-4758-A7BF-DCA17856A5CB}" destId="{372CD5CA-720F-46E0-B524-434E0BF27F53}" srcOrd="0" destOrd="0" parTransId="{B67A99A8-538E-4AF9-93D3-2508F446ED44}" sibTransId="{790F2E1F-926E-4161-8C32-451BEF43D06D}"/>
    <dgm:cxn modelId="{F2A012DA-F611-4B6D-A5A1-B6FF852BC700}" type="presOf" srcId="{372CD5CA-720F-46E0-B524-434E0BF27F53}" destId="{6F9370AA-5C6E-446E-B4E4-E4A6FEA075EC}" srcOrd="0" destOrd="0" presId="urn:microsoft.com/office/officeart/2005/8/layout/hList9#1"/>
    <dgm:cxn modelId="{BDF5AADF-19C7-421E-91B7-6B09B1F00645}" type="presOf" srcId="{77307CA8-AA33-44CD-AD56-6522F4F7ECB5}" destId="{3834B474-597F-41F6-A99D-6E40557646D1}" srcOrd="0" destOrd="0" presId="urn:microsoft.com/office/officeart/2005/8/layout/hList9#1"/>
    <dgm:cxn modelId="{BA0EF7F5-8C0A-4C33-B438-91C2549552BF}" type="presOf" srcId="{09A3F900-4558-45F8-A28C-7AAF77CDC50F}" destId="{126E97AB-7782-466E-8363-678F57FDBEEB}" srcOrd="0" destOrd="0" presId="urn:microsoft.com/office/officeart/2005/8/layout/hList9#1"/>
    <dgm:cxn modelId="{4A9DFD00-B8CE-40BE-BE9D-5F19CEAC40B2}" type="presParOf" srcId="{E82705F5-5EC6-43BB-9A8B-4C48F0B1A1F6}" destId="{9D6C980F-FA25-4501-9B15-275CC63DFBB6}" srcOrd="0" destOrd="0" presId="urn:microsoft.com/office/officeart/2005/8/layout/hList9#1"/>
    <dgm:cxn modelId="{9F3F2770-F5C3-484C-A99F-9EF84AD21C87}" type="presParOf" srcId="{E82705F5-5EC6-43BB-9A8B-4C48F0B1A1F6}" destId="{4087E47B-D0E3-4238-9DAC-F68357A31E79}" srcOrd="1" destOrd="0" presId="urn:microsoft.com/office/officeart/2005/8/layout/hList9#1"/>
    <dgm:cxn modelId="{30095CED-4146-4AE5-8C37-DACE2C2A1E21}" type="presParOf" srcId="{4087E47B-D0E3-4238-9DAC-F68357A31E79}" destId="{CCB4AF29-AEF3-46D2-9C75-7623D98F74AA}" srcOrd="0" destOrd="0" presId="urn:microsoft.com/office/officeart/2005/8/layout/hList9#1"/>
    <dgm:cxn modelId="{293003F3-502A-49A2-BD08-50BC159341C2}" type="presParOf" srcId="{4087E47B-D0E3-4238-9DAC-F68357A31E79}" destId="{9FC472CD-A5BF-47DF-A76D-723D60E2B4E7}" srcOrd="1" destOrd="0" presId="urn:microsoft.com/office/officeart/2005/8/layout/hList9#1"/>
    <dgm:cxn modelId="{2A823E78-DA30-4367-A6B0-D2672D59455E}" type="presParOf" srcId="{9FC472CD-A5BF-47DF-A76D-723D60E2B4E7}" destId="{3834B474-597F-41F6-A99D-6E40557646D1}" srcOrd="0" destOrd="0" presId="urn:microsoft.com/office/officeart/2005/8/layout/hList9#1"/>
    <dgm:cxn modelId="{DE5AC537-D4B8-4B74-BD31-39A38F9C9B08}" type="presParOf" srcId="{9FC472CD-A5BF-47DF-A76D-723D60E2B4E7}" destId="{C60A155B-DF2F-494A-AD2F-7112E9D2C7B3}" srcOrd="1" destOrd="0" presId="urn:microsoft.com/office/officeart/2005/8/layout/hList9#1"/>
    <dgm:cxn modelId="{6FE8D04E-5333-47AF-9676-450772079DDC}" type="presParOf" srcId="{E82705F5-5EC6-43BB-9A8B-4C48F0B1A1F6}" destId="{4508FDFA-9C20-4482-A79C-99727E6CDD60}" srcOrd="2" destOrd="0" presId="urn:microsoft.com/office/officeart/2005/8/layout/hList9#1"/>
    <dgm:cxn modelId="{4CC06B34-D262-4010-8A2C-AF6E4AD56551}" type="presParOf" srcId="{E82705F5-5EC6-43BB-9A8B-4C48F0B1A1F6}" destId="{126E97AB-7782-466E-8363-678F57FDBEEB}" srcOrd="3" destOrd="0" presId="urn:microsoft.com/office/officeart/2005/8/layout/hList9#1"/>
    <dgm:cxn modelId="{C5AE69EF-8EF3-4E92-8986-ADD0055A16A8}" type="presParOf" srcId="{E82705F5-5EC6-43BB-9A8B-4C48F0B1A1F6}" destId="{A99B7EFA-DFE1-47F4-954F-AB6B5724FD41}" srcOrd="4" destOrd="0" presId="urn:microsoft.com/office/officeart/2005/8/layout/hList9#1"/>
    <dgm:cxn modelId="{869B0514-AE6E-41F2-BEBE-90632CAF87A2}" type="presParOf" srcId="{E82705F5-5EC6-43BB-9A8B-4C48F0B1A1F6}" destId="{88BB128D-C301-4095-9CF5-6D739BF97DFF}" srcOrd="5" destOrd="0" presId="urn:microsoft.com/office/officeart/2005/8/layout/hList9#1"/>
    <dgm:cxn modelId="{D78D7429-1EC8-41CA-BF4F-02795DA6CBC3}" type="presParOf" srcId="{E82705F5-5EC6-43BB-9A8B-4C48F0B1A1F6}" destId="{0639940F-CEF1-4FB9-9DA8-9C974E8E8FD0}" srcOrd="6" destOrd="0" presId="urn:microsoft.com/office/officeart/2005/8/layout/hList9#1"/>
    <dgm:cxn modelId="{0AEBB7B9-45BE-4F42-B8C8-DF7B19BDAC8A}" type="presParOf" srcId="{0639940F-CEF1-4FB9-9DA8-9C974E8E8FD0}" destId="{D2BF1B91-EB1F-4362-8FB6-DB166B1BD2CB}" srcOrd="0" destOrd="0" presId="urn:microsoft.com/office/officeart/2005/8/layout/hList9#1"/>
    <dgm:cxn modelId="{E25CC3E4-7C58-452F-B136-587F844F513A}" type="presParOf" srcId="{0639940F-CEF1-4FB9-9DA8-9C974E8E8FD0}" destId="{0D039918-54DF-4DEC-BFDB-DA2DFAC68B59}" srcOrd="1" destOrd="0" presId="urn:microsoft.com/office/officeart/2005/8/layout/hList9#1"/>
    <dgm:cxn modelId="{CEAA274A-D89C-4FF5-A996-DFADE8ED70DD}" type="presParOf" srcId="{0D039918-54DF-4DEC-BFDB-DA2DFAC68B59}" destId="{6F9370AA-5C6E-446E-B4E4-E4A6FEA075EC}" srcOrd="0" destOrd="0" presId="urn:microsoft.com/office/officeart/2005/8/layout/hList9#1"/>
    <dgm:cxn modelId="{507FBEFA-0277-4BCA-BA2B-9C136DB9116B}" type="presParOf" srcId="{0D039918-54DF-4DEC-BFDB-DA2DFAC68B59}" destId="{FE889FF1-8B8E-4338-BAB7-398E90535FED}" srcOrd="1" destOrd="0" presId="urn:microsoft.com/office/officeart/2005/8/layout/hList9#1"/>
    <dgm:cxn modelId="{7AD0CA1E-AE0A-4A43-AD1A-BBF0931D81CF}" type="presParOf" srcId="{E82705F5-5EC6-43BB-9A8B-4C48F0B1A1F6}" destId="{E8F931A9-F0F1-4CF3-BA7B-5B93A2AEF6AF}" srcOrd="7" destOrd="0" presId="urn:microsoft.com/office/officeart/2005/8/layout/hList9#1"/>
    <dgm:cxn modelId="{DBEF7ED5-2059-4A20-8102-009C98881F67}" type="presParOf" srcId="{E82705F5-5EC6-43BB-9A8B-4C48F0B1A1F6}" destId="{3E0093BD-E0C1-4A55-B187-DD07C7AF5FAA}" srcOrd="8" destOrd="0" presId="urn:microsoft.com/office/officeart/2005/8/layout/hLis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BCB421-9101-4BAB-AE35-A11A2E58EF0D}" type="doc">
      <dgm:prSet loTypeId="urn:microsoft.com/office/officeart/2005/8/layout/hierarchy1#1" loCatId="hierarchy" qsTypeId="urn:microsoft.com/office/officeart/2005/8/quickstyle/simple1#5" qsCatId="simple" csTypeId="urn:microsoft.com/office/officeart/2005/8/colors/accent1_2#4" csCatId="accent1" phldr="1"/>
      <dgm:spPr/>
      <dgm:t>
        <a:bodyPr/>
        <a:lstStyle/>
        <a:p>
          <a:endParaRPr lang="zh-CN" altLang="en-US"/>
        </a:p>
      </dgm:t>
    </dgm:pt>
    <dgm:pt modelId="{CFC0EBD0-C6CB-4FFA-923C-D712EE0668DF}">
      <dgm:prSet phldrT="[文本]"/>
      <dgm:spPr/>
      <dgm:t>
        <a:bodyPr/>
        <a:lstStyle/>
        <a:p>
          <a:r>
            <a:rPr lang="zh-CN" altLang="en-US" dirty="0"/>
            <a:t>最优化问题</a:t>
          </a:r>
        </a:p>
      </dgm:t>
    </dgm:pt>
    <dgm:pt modelId="{26E1F125-FFC8-45D0-BC6B-CAAD444D466F}" type="parTrans" cxnId="{6A3241BD-8EED-49FE-B2E6-EB2D7BF94C4A}">
      <dgm:prSet/>
      <dgm:spPr/>
      <dgm:t>
        <a:bodyPr/>
        <a:lstStyle/>
        <a:p>
          <a:endParaRPr lang="zh-CN" altLang="en-US"/>
        </a:p>
      </dgm:t>
    </dgm:pt>
    <dgm:pt modelId="{EC5CE8A0-87D9-43A7-BF8A-48291E80B5F8}" type="sibTrans" cxnId="{6A3241BD-8EED-49FE-B2E6-EB2D7BF94C4A}">
      <dgm:prSet/>
      <dgm:spPr/>
      <dgm:t>
        <a:bodyPr/>
        <a:lstStyle/>
        <a:p>
          <a:endParaRPr lang="zh-CN" altLang="en-US"/>
        </a:p>
      </dgm:t>
    </dgm:pt>
    <dgm:pt modelId="{B7E4FEE7-211B-4F94-9A76-6DB1645B3EC1}">
      <dgm:prSet phldrT="[文本]"/>
      <dgm:spPr/>
      <dgm:t>
        <a:bodyPr/>
        <a:lstStyle/>
        <a:p>
          <a:r>
            <a:rPr lang="zh-CN" altLang="en-US" dirty="0"/>
            <a:t>无约束优化</a:t>
          </a:r>
        </a:p>
      </dgm:t>
    </dgm:pt>
    <dgm:pt modelId="{D2FD3B0D-CD61-46EF-9C5B-A13E5E6707D1}" type="parTrans" cxnId="{7BC220C5-B29C-4760-8FD2-2B3106DC67DA}">
      <dgm:prSet/>
      <dgm:spPr/>
      <dgm:t>
        <a:bodyPr/>
        <a:lstStyle/>
        <a:p>
          <a:endParaRPr lang="zh-CN" altLang="en-US"/>
        </a:p>
      </dgm:t>
    </dgm:pt>
    <dgm:pt modelId="{C4D1C46F-5F63-4DD3-B0DA-20FF67E90081}" type="sibTrans" cxnId="{7BC220C5-B29C-4760-8FD2-2B3106DC67DA}">
      <dgm:prSet/>
      <dgm:spPr/>
      <dgm:t>
        <a:bodyPr/>
        <a:lstStyle/>
        <a:p>
          <a:endParaRPr lang="zh-CN" altLang="en-US"/>
        </a:p>
      </dgm:t>
    </dgm:pt>
    <dgm:pt modelId="{FD9EE1D4-697F-4AB8-A0B3-2DEBB377CCAA}">
      <dgm:prSet phldrT="[文本]"/>
      <dgm:spPr/>
      <dgm:t>
        <a:bodyPr/>
        <a:lstStyle/>
        <a:p>
          <a:r>
            <a:rPr lang="zh-CN" altLang="en-US" dirty="0"/>
            <a:t>有约束优化</a:t>
          </a:r>
        </a:p>
      </dgm:t>
    </dgm:pt>
    <dgm:pt modelId="{6D488AD4-C0EE-4A5B-A5C4-193499744C80}" type="parTrans" cxnId="{4DEAA24F-E734-40FD-B590-7E338BAB1E30}">
      <dgm:prSet/>
      <dgm:spPr/>
      <dgm:t>
        <a:bodyPr/>
        <a:lstStyle/>
        <a:p>
          <a:endParaRPr lang="zh-CN" altLang="en-US"/>
        </a:p>
      </dgm:t>
    </dgm:pt>
    <dgm:pt modelId="{120233C6-266F-45CC-9D6C-085A03F4389E}" type="sibTrans" cxnId="{4DEAA24F-E734-40FD-B590-7E338BAB1E30}">
      <dgm:prSet/>
      <dgm:spPr/>
      <dgm:t>
        <a:bodyPr/>
        <a:lstStyle/>
        <a:p>
          <a:endParaRPr lang="zh-CN" altLang="en-US"/>
        </a:p>
      </dgm:t>
    </dgm:pt>
    <dgm:pt modelId="{CDC71E17-0BB9-41BF-9F12-F650D37B84F6}" type="pres">
      <dgm:prSet presAssocID="{27BCB421-9101-4BAB-AE35-A11A2E58EF0D}" presName="hierChild1" presStyleCnt="0">
        <dgm:presLayoutVars>
          <dgm:chPref val="1"/>
          <dgm:dir/>
          <dgm:animOne val="branch"/>
          <dgm:animLvl val="lvl"/>
          <dgm:resizeHandles/>
        </dgm:presLayoutVars>
      </dgm:prSet>
      <dgm:spPr/>
    </dgm:pt>
    <dgm:pt modelId="{5C55017F-C292-438D-9C93-C494D12AF65F}" type="pres">
      <dgm:prSet presAssocID="{CFC0EBD0-C6CB-4FFA-923C-D712EE0668DF}" presName="hierRoot1" presStyleCnt="0"/>
      <dgm:spPr/>
    </dgm:pt>
    <dgm:pt modelId="{EC3F4F71-263B-43F1-8558-26210E113A46}" type="pres">
      <dgm:prSet presAssocID="{CFC0EBD0-C6CB-4FFA-923C-D712EE0668DF}" presName="composite" presStyleCnt="0"/>
      <dgm:spPr/>
    </dgm:pt>
    <dgm:pt modelId="{778883DA-2BD4-474D-9922-B39B968C472E}" type="pres">
      <dgm:prSet presAssocID="{CFC0EBD0-C6CB-4FFA-923C-D712EE0668DF}" presName="background" presStyleLbl="node0" presStyleIdx="0" presStyleCnt="1"/>
      <dgm:spPr/>
    </dgm:pt>
    <dgm:pt modelId="{3AF10E53-5B92-4F71-AC33-6C8F8E7FB2B7}" type="pres">
      <dgm:prSet presAssocID="{CFC0EBD0-C6CB-4FFA-923C-D712EE0668DF}" presName="text" presStyleLbl="fgAcc0" presStyleIdx="0" presStyleCnt="1">
        <dgm:presLayoutVars>
          <dgm:chPref val="3"/>
        </dgm:presLayoutVars>
      </dgm:prSet>
      <dgm:spPr/>
    </dgm:pt>
    <dgm:pt modelId="{599FE37C-E98B-472A-BCC2-533B096AB003}" type="pres">
      <dgm:prSet presAssocID="{CFC0EBD0-C6CB-4FFA-923C-D712EE0668DF}" presName="hierChild2" presStyleCnt="0"/>
      <dgm:spPr/>
    </dgm:pt>
    <dgm:pt modelId="{B1154396-79B0-4692-AE2E-587C1638C287}" type="pres">
      <dgm:prSet presAssocID="{D2FD3B0D-CD61-46EF-9C5B-A13E5E6707D1}" presName="Name10" presStyleLbl="parChTrans1D2" presStyleIdx="0" presStyleCnt="2"/>
      <dgm:spPr/>
    </dgm:pt>
    <dgm:pt modelId="{CD5DE089-5CF7-40F5-BA6A-BCE5DED56F3F}" type="pres">
      <dgm:prSet presAssocID="{B7E4FEE7-211B-4F94-9A76-6DB1645B3EC1}" presName="hierRoot2" presStyleCnt="0"/>
      <dgm:spPr/>
    </dgm:pt>
    <dgm:pt modelId="{B2D5141B-17B2-4CD1-913A-FF6A77CC90F0}" type="pres">
      <dgm:prSet presAssocID="{B7E4FEE7-211B-4F94-9A76-6DB1645B3EC1}" presName="composite2" presStyleCnt="0"/>
      <dgm:spPr/>
    </dgm:pt>
    <dgm:pt modelId="{2E57CC72-D90A-4D14-A703-ADC579766F37}" type="pres">
      <dgm:prSet presAssocID="{B7E4FEE7-211B-4F94-9A76-6DB1645B3EC1}" presName="background2" presStyleLbl="node2" presStyleIdx="0" presStyleCnt="2"/>
      <dgm:spPr/>
    </dgm:pt>
    <dgm:pt modelId="{181E3762-110A-41ED-A778-BB1A3C5BAF75}" type="pres">
      <dgm:prSet presAssocID="{B7E4FEE7-211B-4F94-9A76-6DB1645B3EC1}" presName="text2" presStyleLbl="fgAcc2" presStyleIdx="0" presStyleCnt="2">
        <dgm:presLayoutVars>
          <dgm:chPref val="3"/>
        </dgm:presLayoutVars>
      </dgm:prSet>
      <dgm:spPr/>
    </dgm:pt>
    <dgm:pt modelId="{F417C2A0-F3BA-4199-9E2B-5DF99279877B}" type="pres">
      <dgm:prSet presAssocID="{B7E4FEE7-211B-4F94-9A76-6DB1645B3EC1}" presName="hierChild3" presStyleCnt="0"/>
      <dgm:spPr/>
    </dgm:pt>
    <dgm:pt modelId="{EF592627-9387-4ED3-9E43-09AFE05D270C}" type="pres">
      <dgm:prSet presAssocID="{6D488AD4-C0EE-4A5B-A5C4-193499744C80}" presName="Name10" presStyleLbl="parChTrans1D2" presStyleIdx="1" presStyleCnt="2"/>
      <dgm:spPr/>
    </dgm:pt>
    <dgm:pt modelId="{EEFBBD76-DCE7-4655-9648-2DF438B803EA}" type="pres">
      <dgm:prSet presAssocID="{FD9EE1D4-697F-4AB8-A0B3-2DEBB377CCAA}" presName="hierRoot2" presStyleCnt="0"/>
      <dgm:spPr/>
    </dgm:pt>
    <dgm:pt modelId="{9304ECB3-AC26-46A0-9793-160ADDD75FFC}" type="pres">
      <dgm:prSet presAssocID="{FD9EE1D4-697F-4AB8-A0B3-2DEBB377CCAA}" presName="composite2" presStyleCnt="0"/>
      <dgm:spPr/>
    </dgm:pt>
    <dgm:pt modelId="{E6D99DA3-4A03-4D14-B078-ED863B0A53F5}" type="pres">
      <dgm:prSet presAssocID="{FD9EE1D4-697F-4AB8-A0B3-2DEBB377CCAA}" presName="background2" presStyleLbl="node2" presStyleIdx="1" presStyleCnt="2"/>
      <dgm:spPr/>
    </dgm:pt>
    <dgm:pt modelId="{46D1D9BC-2672-484A-9870-02F189BF49C8}" type="pres">
      <dgm:prSet presAssocID="{FD9EE1D4-697F-4AB8-A0B3-2DEBB377CCAA}" presName="text2" presStyleLbl="fgAcc2" presStyleIdx="1" presStyleCnt="2">
        <dgm:presLayoutVars>
          <dgm:chPref val="3"/>
        </dgm:presLayoutVars>
      </dgm:prSet>
      <dgm:spPr/>
    </dgm:pt>
    <dgm:pt modelId="{42766B06-E84E-4E7F-A4AA-F421EF09C1C8}" type="pres">
      <dgm:prSet presAssocID="{FD9EE1D4-697F-4AB8-A0B3-2DEBB377CCAA}" presName="hierChild3" presStyleCnt="0"/>
      <dgm:spPr/>
    </dgm:pt>
  </dgm:ptLst>
  <dgm:cxnLst>
    <dgm:cxn modelId="{B5E05211-17BA-4DF0-90BE-B7465A0DF93C}" type="presOf" srcId="{D2FD3B0D-CD61-46EF-9C5B-A13E5E6707D1}" destId="{B1154396-79B0-4692-AE2E-587C1638C287}" srcOrd="0" destOrd="0" presId="urn:microsoft.com/office/officeart/2005/8/layout/hierarchy1#1"/>
    <dgm:cxn modelId="{6B46461D-E757-42EA-8824-53BF22274E2A}" type="presOf" srcId="{6D488AD4-C0EE-4A5B-A5C4-193499744C80}" destId="{EF592627-9387-4ED3-9E43-09AFE05D270C}" srcOrd="0" destOrd="0" presId="urn:microsoft.com/office/officeart/2005/8/layout/hierarchy1#1"/>
    <dgm:cxn modelId="{4DEAA24F-E734-40FD-B590-7E338BAB1E30}" srcId="{CFC0EBD0-C6CB-4FFA-923C-D712EE0668DF}" destId="{FD9EE1D4-697F-4AB8-A0B3-2DEBB377CCAA}" srcOrd="1" destOrd="0" parTransId="{6D488AD4-C0EE-4A5B-A5C4-193499744C80}" sibTransId="{120233C6-266F-45CC-9D6C-085A03F4389E}"/>
    <dgm:cxn modelId="{E65B067A-4E72-4402-9177-3B1161042F82}" type="presOf" srcId="{CFC0EBD0-C6CB-4FFA-923C-D712EE0668DF}" destId="{3AF10E53-5B92-4F71-AC33-6C8F8E7FB2B7}" srcOrd="0" destOrd="0" presId="urn:microsoft.com/office/officeart/2005/8/layout/hierarchy1#1"/>
    <dgm:cxn modelId="{20593191-3D7A-4C65-9C45-F076216E869C}" type="presOf" srcId="{B7E4FEE7-211B-4F94-9A76-6DB1645B3EC1}" destId="{181E3762-110A-41ED-A778-BB1A3C5BAF75}" srcOrd="0" destOrd="0" presId="urn:microsoft.com/office/officeart/2005/8/layout/hierarchy1#1"/>
    <dgm:cxn modelId="{6A3241BD-8EED-49FE-B2E6-EB2D7BF94C4A}" srcId="{27BCB421-9101-4BAB-AE35-A11A2E58EF0D}" destId="{CFC0EBD0-C6CB-4FFA-923C-D712EE0668DF}" srcOrd="0" destOrd="0" parTransId="{26E1F125-FFC8-45D0-BC6B-CAAD444D466F}" sibTransId="{EC5CE8A0-87D9-43A7-BF8A-48291E80B5F8}"/>
    <dgm:cxn modelId="{7BC220C5-B29C-4760-8FD2-2B3106DC67DA}" srcId="{CFC0EBD0-C6CB-4FFA-923C-D712EE0668DF}" destId="{B7E4FEE7-211B-4F94-9A76-6DB1645B3EC1}" srcOrd="0" destOrd="0" parTransId="{D2FD3B0D-CD61-46EF-9C5B-A13E5E6707D1}" sibTransId="{C4D1C46F-5F63-4DD3-B0DA-20FF67E90081}"/>
    <dgm:cxn modelId="{28479CD9-F06A-441E-8D35-5F1FFC2F9525}" type="presOf" srcId="{27BCB421-9101-4BAB-AE35-A11A2E58EF0D}" destId="{CDC71E17-0BB9-41BF-9F12-F650D37B84F6}" srcOrd="0" destOrd="0" presId="urn:microsoft.com/office/officeart/2005/8/layout/hierarchy1#1"/>
    <dgm:cxn modelId="{6399CBFA-E7F8-4C66-9354-9D5C82792609}" type="presOf" srcId="{FD9EE1D4-697F-4AB8-A0B3-2DEBB377CCAA}" destId="{46D1D9BC-2672-484A-9870-02F189BF49C8}" srcOrd="0" destOrd="0" presId="urn:microsoft.com/office/officeart/2005/8/layout/hierarchy1#1"/>
    <dgm:cxn modelId="{35818348-37B8-4150-A9B0-4F4A4635452A}" type="presParOf" srcId="{CDC71E17-0BB9-41BF-9F12-F650D37B84F6}" destId="{5C55017F-C292-438D-9C93-C494D12AF65F}" srcOrd="0" destOrd="0" presId="urn:microsoft.com/office/officeart/2005/8/layout/hierarchy1#1"/>
    <dgm:cxn modelId="{657FF610-5496-490E-8939-347528FC0017}" type="presParOf" srcId="{5C55017F-C292-438D-9C93-C494D12AF65F}" destId="{EC3F4F71-263B-43F1-8558-26210E113A46}" srcOrd="0" destOrd="0" presId="urn:microsoft.com/office/officeart/2005/8/layout/hierarchy1#1"/>
    <dgm:cxn modelId="{1C703358-7274-4B91-97BB-1A21388D5475}" type="presParOf" srcId="{EC3F4F71-263B-43F1-8558-26210E113A46}" destId="{778883DA-2BD4-474D-9922-B39B968C472E}" srcOrd="0" destOrd="0" presId="urn:microsoft.com/office/officeart/2005/8/layout/hierarchy1#1"/>
    <dgm:cxn modelId="{0179E8A8-D7D7-4209-BDEA-A404C7EAD0AA}" type="presParOf" srcId="{EC3F4F71-263B-43F1-8558-26210E113A46}" destId="{3AF10E53-5B92-4F71-AC33-6C8F8E7FB2B7}" srcOrd="1" destOrd="0" presId="urn:microsoft.com/office/officeart/2005/8/layout/hierarchy1#1"/>
    <dgm:cxn modelId="{9C5AFDE0-49D3-47F9-9E30-377F6A016B37}" type="presParOf" srcId="{5C55017F-C292-438D-9C93-C494D12AF65F}" destId="{599FE37C-E98B-472A-BCC2-533B096AB003}" srcOrd="1" destOrd="0" presId="urn:microsoft.com/office/officeart/2005/8/layout/hierarchy1#1"/>
    <dgm:cxn modelId="{2C42C422-56D3-4C0B-AD00-DEE38CF8F0F0}" type="presParOf" srcId="{599FE37C-E98B-472A-BCC2-533B096AB003}" destId="{B1154396-79B0-4692-AE2E-587C1638C287}" srcOrd="0" destOrd="0" presId="urn:microsoft.com/office/officeart/2005/8/layout/hierarchy1#1"/>
    <dgm:cxn modelId="{A69CAF80-891D-4642-B546-C1222740DA41}" type="presParOf" srcId="{599FE37C-E98B-472A-BCC2-533B096AB003}" destId="{CD5DE089-5CF7-40F5-BA6A-BCE5DED56F3F}" srcOrd="1" destOrd="0" presId="urn:microsoft.com/office/officeart/2005/8/layout/hierarchy1#1"/>
    <dgm:cxn modelId="{5006424E-1DEB-4F6C-85ED-9588E387ED48}" type="presParOf" srcId="{CD5DE089-5CF7-40F5-BA6A-BCE5DED56F3F}" destId="{B2D5141B-17B2-4CD1-913A-FF6A77CC90F0}" srcOrd="0" destOrd="0" presId="urn:microsoft.com/office/officeart/2005/8/layout/hierarchy1#1"/>
    <dgm:cxn modelId="{BA8A8C39-CF50-45B0-94D0-2EF950D6370C}" type="presParOf" srcId="{B2D5141B-17B2-4CD1-913A-FF6A77CC90F0}" destId="{2E57CC72-D90A-4D14-A703-ADC579766F37}" srcOrd="0" destOrd="0" presId="urn:microsoft.com/office/officeart/2005/8/layout/hierarchy1#1"/>
    <dgm:cxn modelId="{87A4AB92-32EA-4F81-958F-8D43AB178614}" type="presParOf" srcId="{B2D5141B-17B2-4CD1-913A-FF6A77CC90F0}" destId="{181E3762-110A-41ED-A778-BB1A3C5BAF75}" srcOrd="1" destOrd="0" presId="urn:microsoft.com/office/officeart/2005/8/layout/hierarchy1#1"/>
    <dgm:cxn modelId="{2D8FF082-3388-4742-8AD3-469789D7F1DA}" type="presParOf" srcId="{CD5DE089-5CF7-40F5-BA6A-BCE5DED56F3F}" destId="{F417C2A0-F3BA-4199-9E2B-5DF99279877B}" srcOrd="1" destOrd="0" presId="urn:microsoft.com/office/officeart/2005/8/layout/hierarchy1#1"/>
    <dgm:cxn modelId="{D514AA36-BA85-4AEA-8FDB-627153B20DA3}" type="presParOf" srcId="{599FE37C-E98B-472A-BCC2-533B096AB003}" destId="{EF592627-9387-4ED3-9E43-09AFE05D270C}" srcOrd="2" destOrd="0" presId="urn:microsoft.com/office/officeart/2005/8/layout/hierarchy1#1"/>
    <dgm:cxn modelId="{27ADF2C8-F99E-446C-87BC-D7EF8991E079}" type="presParOf" srcId="{599FE37C-E98B-472A-BCC2-533B096AB003}" destId="{EEFBBD76-DCE7-4655-9648-2DF438B803EA}" srcOrd="3" destOrd="0" presId="urn:microsoft.com/office/officeart/2005/8/layout/hierarchy1#1"/>
    <dgm:cxn modelId="{A2EA41E3-BBC2-45B7-8608-34DA91193658}" type="presParOf" srcId="{EEFBBD76-DCE7-4655-9648-2DF438B803EA}" destId="{9304ECB3-AC26-46A0-9793-160ADDD75FFC}" srcOrd="0" destOrd="0" presId="urn:microsoft.com/office/officeart/2005/8/layout/hierarchy1#1"/>
    <dgm:cxn modelId="{5DC426B2-6CB2-4A64-B8A2-4F28A55F4F13}" type="presParOf" srcId="{9304ECB3-AC26-46A0-9793-160ADDD75FFC}" destId="{E6D99DA3-4A03-4D14-B078-ED863B0A53F5}" srcOrd="0" destOrd="0" presId="urn:microsoft.com/office/officeart/2005/8/layout/hierarchy1#1"/>
    <dgm:cxn modelId="{F430D2A5-F49F-4E8D-9CD2-181BB526CBF2}" type="presParOf" srcId="{9304ECB3-AC26-46A0-9793-160ADDD75FFC}" destId="{46D1D9BC-2672-484A-9870-02F189BF49C8}" srcOrd="1" destOrd="0" presId="urn:microsoft.com/office/officeart/2005/8/layout/hierarchy1#1"/>
    <dgm:cxn modelId="{FA25F3CD-8E11-480B-9541-FFE4FC49BCBE}" type="presParOf" srcId="{EEFBBD76-DCE7-4655-9648-2DF438B803EA}" destId="{42766B06-E84E-4E7F-A4AA-F421EF09C1C8}" srcOrd="1" destOrd="0" presId="urn:microsoft.com/office/officeart/2005/8/layout/hierarchy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2FF2E-D9AC-492F-BC4D-7B8C30BA2715}">
      <dsp:nvSpPr>
        <dsp:cNvPr id="0" name=""/>
        <dsp:cNvSpPr/>
      </dsp:nvSpPr>
      <dsp:spPr>
        <a:xfrm>
          <a:off x="651409" y="1374"/>
          <a:ext cx="1940044" cy="970022"/>
        </a:xfrm>
        <a:prstGeom prst="roundRect">
          <a:avLst>
            <a:gd name="adj" fmla="val 10000"/>
          </a:avLst>
        </a:prstGeom>
        <a:solidFill>
          <a:schemeClr val="l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单目标优化问题</a:t>
          </a:r>
        </a:p>
      </dsp:txBody>
      <dsp:txXfrm>
        <a:off x="679820" y="29785"/>
        <a:ext cx="1883222" cy="913200"/>
      </dsp:txXfrm>
    </dsp:sp>
    <dsp:sp modelId="{5EA6F80E-82A5-47DB-B8A5-B32C85A2BBE6}">
      <dsp:nvSpPr>
        <dsp:cNvPr id="0" name=""/>
        <dsp:cNvSpPr/>
      </dsp:nvSpPr>
      <dsp:spPr>
        <a:xfrm>
          <a:off x="845413" y="971396"/>
          <a:ext cx="194004" cy="727516"/>
        </a:xfrm>
        <a:custGeom>
          <a:avLst/>
          <a:gdLst/>
          <a:ahLst/>
          <a:cxnLst/>
          <a:rect l="0" t="0" r="0" b="0"/>
          <a:pathLst>
            <a:path>
              <a:moveTo>
                <a:pt x="0" y="0"/>
              </a:moveTo>
              <a:lnTo>
                <a:pt x="0" y="727516"/>
              </a:lnTo>
              <a:lnTo>
                <a:pt x="194004" y="72751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4F151D5-0864-41C0-B046-A4F5490B3CCC}">
      <dsp:nvSpPr>
        <dsp:cNvPr id="0" name=""/>
        <dsp:cNvSpPr/>
      </dsp:nvSpPr>
      <dsp:spPr>
        <a:xfrm>
          <a:off x="1039418" y="1213902"/>
          <a:ext cx="1552035" cy="970022"/>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单峰优化问题</a:t>
          </a:r>
        </a:p>
      </dsp:txBody>
      <dsp:txXfrm>
        <a:off x="1067829" y="1242313"/>
        <a:ext cx="1495213" cy="913200"/>
      </dsp:txXfrm>
    </dsp:sp>
    <dsp:sp modelId="{2CDA5929-D40A-4C72-ABA7-903629C2CD52}">
      <dsp:nvSpPr>
        <dsp:cNvPr id="0" name=""/>
        <dsp:cNvSpPr/>
      </dsp:nvSpPr>
      <dsp:spPr>
        <a:xfrm>
          <a:off x="845413" y="971396"/>
          <a:ext cx="194004" cy="1940044"/>
        </a:xfrm>
        <a:custGeom>
          <a:avLst/>
          <a:gdLst/>
          <a:ahLst/>
          <a:cxnLst/>
          <a:rect l="0" t="0" r="0" b="0"/>
          <a:pathLst>
            <a:path>
              <a:moveTo>
                <a:pt x="0" y="0"/>
              </a:moveTo>
              <a:lnTo>
                <a:pt x="0" y="1940044"/>
              </a:lnTo>
              <a:lnTo>
                <a:pt x="194004" y="194004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EDB4647-14BC-4D95-A817-108C3AD7EE03}">
      <dsp:nvSpPr>
        <dsp:cNvPr id="0" name=""/>
        <dsp:cNvSpPr/>
      </dsp:nvSpPr>
      <dsp:spPr>
        <a:xfrm>
          <a:off x="1039418" y="2426430"/>
          <a:ext cx="1552035" cy="970022"/>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多峰优化问题</a:t>
          </a:r>
        </a:p>
      </dsp:txBody>
      <dsp:txXfrm>
        <a:off x="1067829" y="2454841"/>
        <a:ext cx="1495213" cy="913200"/>
      </dsp:txXfrm>
    </dsp:sp>
    <dsp:sp modelId="{8A55245B-4F23-4AFF-992B-26887F740B2A}">
      <dsp:nvSpPr>
        <dsp:cNvPr id="0" name=""/>
        <dsp:cNvSpPr/>
      </dsp:nvSpPr>
      <dsp:spPr>
        <a:xfrm>
          <a:off x="3076464" y="1374"/>
          <a:ext cx="1940044" cy="970022"/>
        </a:xfrm>
        <a:prstGeom prst="roundRect">
          <a:avLst>
            <a:gd name="adj" fmla="val 10000"/>
          </a:avLst>
        </a:prstGeom>
        <a:solidFill>
          <a:schemeClr val="l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多目标优化问题</a:t>
          </a:r>
        </a:p>
      </dsp:txBody>
      <dsp:txXfrm>
        <a:off x="3104875" y="29785"/>
        <a:ext cx="1883222" cy="913200"/>
      </dsp:txXfrm>
    </dsp:sp>
    <dsp:sp modelId="{4BB86104-3FF1-4867-BCE3-16EB73127A61}">
      <dsp:nvSpPr>
        <dsp:cNvPr id="0" name=""/>
        <dsp:cNvSpPr/>
      </dsp:nvSpPr>
      <dsp:spPr>
        <a:xfrm>
          <a:off x="3270468" y="971396"/>
          <a:ext cx="194004" cy="727516"/>
        </a:xfrm>
        <a:custGeom>
          <a:avLst/>
          <a:gdLst/>
          <a:ahLst/>
          <a:cxnLst/>
          <a:rect l="0" t="0" r="0" b="0"/>
          <a:pathLst>
            <a:path>
              <a:moveTo>
                <a:pt x="0" y="0"/>
              </a:moveTo>
              <a:lnTo>
                <a:pt x="0" y="727516"/>
              </a:lnTo>
              <a:lnTo>
                <a:pt x="194004" y="727516"/>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8F77B45F-F0CC-4412-B8C2-E4F90356EB99}">
      <dsp:nvSpPr>
        <dsp:cNvPr id="0" name=""/>
        <dsp:cNvSpPr/>
      </dsp:nvSpPr>
      <dsp:spPr>
        <a:xfrm>
          <a:off x="3464473" y="1213902"/>
          <a:ext cx="1552035" cy="970022"/>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二、三维多目标优化问题</a:t>
          </a:r>
        </a:p>
      </dsp:txBody>
      <dsp:txXfrm>
        <a:off x="3492884" y="1242313"/>
        <a:ext cx="1495213" cy="913200"/>
      </dsp:txXfrm>
    </dsp:sp>
    <dsp:sp modelId="{4A206A31-CEC7-4C0A-B166-0D97814D2DA3}">
      <dsp:nvSpPr>
        <dsp:cNvPr id="0" name=""/>
        <dsp:cNvSpPr/>
      </dsp:nvSpPr>
      <dsp:spPr>
        <a:xfrm>
          <a:off x="3270468" y="971396"/>
          <a:ext cx="194004" cy="1940044"/>
        </a:xfrm>
        <a:custGeom>
          <a:avLst/>
          <a:gdLst/>
          <a:ahLst/>
          <a:cxnLst/>
          <a:rect l="0" t="0" r="0" b="0"/>
          <a:pathLst>
            <a:path>
              <a:moveTo>
                <a:pt x="0" y="0"/>
              </a:moveTo>
              <a:lnTo>
                <a:pt x="0" y="1940044"/>
              </a:lnTo>
              <a:lnTo>
                <a:pt x="194004" y="1940044"/>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9FF5BB20-C8A3-44CA-8539-2CA73CD84FFC}">
      <dsp:nvSpPr>
        <dsp:cNvPr id="0" name=""/>
        <dsp:cNvSpPr/>
      </dsp:nvSpPr>
      <dsp:spPr>
        <a:xfrm>
          <a:off x="3464473" y="2426430"/>
          <a:ext cx="1552035" cy="970022"/>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高维多目标优化问题</a:t>
          </a:r>
        </a:p>
      </dsp:txBody>
      <dsp:txXfrm>
        <a:off x="3492884" y="2454841"/>
        <a:ext cx="1495213" cy="913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4B474-597F-41F6-A99D-6E40557646D1}">
      <dsp:nvSpPr>
        <dsp:cNvPr id="0" name=""/>
        <dsp:cNvSpPr/>
      </dsp:nvSpPr>
      <dsp:spPr bwMode="white">
        <a:xfrm>
          <a:off x="1183291" y="1773202"/>
          <a:ext cx="2216074" cy="147812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a:lnSpc>
              <a:spcPct val="90000"/>
            </a:lnSpc>
            <a:spcBef>
              <a:spcPct val="0"/>
            </a:spcBef>
            <a:spcAft>
              <a:spcPct val="35000"/>
            </a:spcAft>
            <a:buNone/>
          </a:pPr>
          <a:r>
            <a:rPr lang="zh-CN" altLang="en-US" sz="2700" kern="1200" dirty="0"/>
            <a:t>函数优化问题</a:t>
          </a:r>
        </a:p>
      </dsp:txBody>
      <dsp:txXfrm>
        <a:off x="1537863" y="1773202"/>
        <a:ext cx="1861502" cy="1478121"/>
      </dsp:txXfrm>
    </dsp:sp>
    <dsp:sp modelId="{126E97AB-7782-466E-8363-678F57FDBEEB}">
      <dsp:nvSpPr>
        <dsp:cNvPr id="0" name=""/>
        <dsp:cNvSpPr/>
      </dsp:nvSpPr>
      <dsp:spPr bwMode="white">
        <a:xfrm>
          <a:off x="1385" y="1182249"/>
          <a:ext cx="1477382" cy="14773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FF0000"/>
              </a:solidFill>
            </a:rPr>
            <a:t>连续变量</a:t>
          </a:r>
        </a:p>
      </dsp:txBody>
      <dsp:txXfrm>
        <a:off x="217743" y="1398607"/>
        <a:ext cx="1044666" cy="1044666"/>
      </dsp:txXfrm>
    </dsp:sp>
    <dsp:sp modelId="{6F9370AA-5C6E-446E-B4E4-E4A6FEA075EC}">
      <dsp:nvSpPr>
        <dsp:cNvPr id="0" name=""/>
        <dsp:cNvSpPr/>
      </dsp:nvSpPr>
      <dsp:spPr bwMode="white">
        <a:xfrm>
          <a:off x="4876749" y="1773202"/>
          <a:ext cx="2216074" cy="147812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92024" rIns="192024" bIns="192024" numCol="1" spcCol="1270" anchor="ctr" anchorCtr="0">
          <a:noAutofit/>
        </a:bodyPr>
        <a:lstStyle/>
        <a:p>
          <a:pPr marL="0" lvl="0" indent="0" algn="l" defTabSz="1200150">
            <a:lnSpc>
              <a:spcPct val="90000"/>
            </a:lnSpc>
            <a:spcBef>
              <a:spcPct val="0"/>
            </a:spcBef>
            <a:spcAft>
              <a:spcPct val="35000"/>
            </a:spcAft>
            <a:buNone/>
          </a:pPr>
          <a:r>
            <a:rPr lang="zh-CN" altLang="en-US" sz="2700" kern="1200" dirty="0"/>
            <a:t>组合优化问题</a:t>
          </a:r>
        </a:p>
      </dsp:txBody>
      <dsp:txXfrm>
        <a:off x="5231320" y="1773202"/>
        <a:ext cx="1861502" cy="1478121"/>
      </dsp:txXfrm>
    </dsp:sp>
    <dsp:sp modelId="{3E0093BD-E0C1-4A55-B187-DD07C7AF5FAA}">
      <dsp:nvSpPr>
        <dsp:cNvPr id="0" name=""/>
        <dsp:cNvSpPr/>
      </dsp:nvSpPr>
      <dsp:spPr bwMode="white">
        <a:xfrm>
          <a:off x="3694842" y="1182249"/>
          <a:ext cx="1477382" cy="14773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rgbClr val="FF0000"/>
              </a:solidFill>
            </a:rPr>
            <a:t>离散变量</a:t>
          </a:r>
        </a:p>
      </dsp:txBody>
      <dsp:txXfrm>
        <a:off x="3911200" y="1398607"/>
        <a:ext cx="1044666" cy="1044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92627-9387-4ED3-9E43-09AFE05D270C}">
      <dsp:nvSpPr>
        <dsp:cNvPr id="0" name=""/>
        <dsp:cNvSpPr/>
      </dsp:nvSpPr>
      <dsp:spPr>
        <a:xfrm>
          <a:off x="2816134" y="1263992"/>
          <a:ext cx="1215080" cy="578267"/>
        </a:xfrm>
        <a:custGeom>
          <a:avLst/>
          <a:gdLst/>
          <a:ahLst/>
          <a:cxnLst/>
          <a:rect l="0" t="0" r="0" b="0"/>
          <a:pathLst>
            <a:path>
              <a:moveTo>
                <a:pt x="0" y="0"/>
              </a:moveTo>
              <a:lnTo>
                <a:pt x="0" y="394072"/>
              </a:lnTo>
              <a:lnTo>
                <a:pt x="1215080" y="394072"/>
              </a:lnTo>
              <a:lnTo>
                <a:pt x="1215080" y="5782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154396-79B0-4692-AE2E-587C1638C287}">
      <dsp:nvSpPr>
        <dsp:cNvPr id="0" name=""/>
        <dsp:cNvSpPr/>
      </dsp:nvSpPr>
      <dsp:spPr>
        <a:xfrm>
          <a:off x="1601054" y="1263992"/>
          <a:ext cx="1215080" cy="578267"/>
        </a:xfrm>
        <a:custGeom>
          <a:avLst/>
          <a:gdLst/>
          <a:ahLst/>
          <a:cxnLst/>
          <a:rect l="0" t="0" r="0" b="0"/>
          <a:pathLst>
            <a:path>
              <a:moveTo>
                <a:pt x="1215080" y="0"/>
              </a:moveTo>
              <a:lnTo>
                <a:pt x="1215080" y="394072"/>
              </a:lnTo>
              <a:lnTo>
                <a:pt x="0" y="394072"/>
              </a:lnTo>
              <a:lnTo>
                <a:pt x="0" y="5782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83DA-2BD4-474D-9922-B39B968C472E}">
      <dsp:nvSpPr>
        <dsp:cNvPr id="0" name=""/>
        <dsp:cNvSpPr/>
      </dsp:nvSpPr>
      <dsp:spPr>
        <a:xfrm>
          <a:off x="1821977" y="1413"/>
          <a:ext cx="1988313" cy="12625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10E53-5B92-4F71-AC33-6C8F8E7FB2B7}">
      <dsp:nvSpPr>
        <dsp:cNvPr id="0" name=""/>
        <dsp:cNvSpPr/>
      </dsp:nvSpPr>
      <dsp:spPr bwMode="white">
        <a:xfrm>
          <a:off x="2042901" y="211291"/>
          <a:ext cx="1988313" cy="12625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最优化问题</a:t>
          </a:r>
        </a:p>
      </dsp:txBody>
      <dsp:txXfrm>
        <a:off x="2079881" y="248271"/>
        <a:ext cx="1914353" cy="1188619"/>
      </dsp:txXfrm>
    </dsp:sp>
    <dsp:sp modelId="{2E57CC72-D90A-4D14-A703-ADC579766F37}">
      <dsp:nvSpPr>
        <dsp:cNvPr id="0" name=""/>
        <dsp:cNvSpPr/>
      </dsp:nvSpPr>
      <dsp:spPr>
        <a:xfrm>
          <a:off x="606897" y="1842260"/>
          <a:ext cx="1988313" cy="12625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E3762-110A-41ED-A778-BB1A3C5BAF75}">
      <dsp:nvSpPr>
        <dsp:cNvPr id="0" name=""/>
        <dsp:cNvSpPr/>
      </dsp:nvSpPr>
      <dsp:spPr bwMode="white">
        <a:xfrm>
          <a:off x="827820" y="2052138"/>
          <a:ext cx="1988313" cy="12625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无约束优化</a:t>
          </a:r>
        </a:p>
      </dsp:txBody>
      <dsp:txXfrm>
        <a:off x="864800" y="2089118"/>
        <a:ext cx="1914353" cy="1188619"/>
      </dsp:txXfrm>
    </dsp:sp>
    <dsp:sp modelId="{E6D99DA3-4A03-4D14-B078-ED863B0A53F5}">
      <dsp:nvSpPr>
        <dsp:cNvPr id="0" name=""/>
        <dsp:cNvSpPr/>
      </dsp:nvSpPr>
      <dsp:spPr>
        <a:xfrm>
          <a:off x="3037058" y="1842260"/>
          <a:ext cx="1988313" cy="12625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1D9BC-2672-484A-9870-02F189BF49C8}">
      <dsp:nvSpPr>
        <dsp:cNvPr id="0" name=""/>
        <dsp:cNvSpPr/>
      </dsp:nvSpPr>
      <dsp:spPr bwMode="white">
        <a:xfrm>
          <a:off x="3257982" y="2052138"/>
          <a:ext cx="1988313" cy="126257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t>有约束优化</a:t>
          </a:r>
        </a:p>
      </dsp:txBody>
      <dsp:txXfrm>
        <a:off x="3294962" y="2089118"/>
        <a:ext cx="1914353" cy="11886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1">
  <dgm:title val=""/>
  <dgm:desc val=""/>
  <dgm:catLst>
    <dgm:cat type="3D" pri="11500"/>
  </dgm:catLst>
  <dgm:scene3d>
    <a:camera prst="isometricOffAxis2Left" zoom="95000"/>
    <a:lightRig rig="flat" dir="t"/>
  </dgm:scene3d>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9C457F00-4E13-B16E-6A19-6F832BAE86BD}"/>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eaLnBrk="1" hangingPunct="1">
              <a:defRPr sz="1200" b="0"/>
            </a:lvl1pPr>
          </a:lstStyle>
          <a:p>
            <a:pPr>
              <a:defRPr/>
            </a:pPr>
            <a:endParaRPr lang="en-US" altLang="ja-JP"/>
          </a:p>
        </p:txBody>
      </p:sp>
      <p:sp>
        <p:nvSpPr>
          <p:cNvPr id="774147" name="Rectangle 3">
            <a:extLst>
              <a:ext uri="{FF2B5EF4-FFF2-40B4-BE49-F238E27FC236}">
                <a16:creationId xmlns:a16="http://schemas.microsoft.com/office/drawing/2014/main" id="{B0F3144F-DBD3-C6E8-7BB9-341589654749}"/>
              </a:ext>
            </a:extLst>
          </p:cNvPr>
          <p:cNvSpPr>
            <a:spLocks noGrp="1" noChangeArrowheads="1"/>
          </p:cNvSpPr>
          <p:nvPr>
            <p:ph type="dt" sz="quarter" idx="1"/>
          </p:nvPr>
        </p:nvSpPr>
        <p:spPr bwMode="auto">
          <a:xfrm>
            <a:off x="3816350" y="0"/>
            <a:ext cx="2919413" cy="493713"/>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r" eaLnBrk="1" hangingPunct="1">
              <a:defRPr sz="1200" b="0"/>
            </a:lvl1pPr>
          </a:lstStyle>
          <a:p>
            <a:pPr>
              <a:defRPr/>
            </a:pPr>
            <a:endParaRPr lang="en-US" altLang="ja-JP"/>
          </a:p>
        </p:txBody>
      </p:sp>
      <p:sp>
        <p:nvSpPr>
          <p:cNvPr id="774148" name="Rectangle 4">
            <a:extLst>
              <a:ext uri="{FF2B5EF4-FFF2-40B4-BE49-F238E27FC236}">
                <a16:creationId xmlns:a16="http://schemas.microsoft.com/office/drawing/2014/main" id="{F2F2294F-C9BC-DF5A-4050-7B12CAE31F1D}"/>
              </a:ext>
            </a:extLst>
          </p:cNvPr>
          <p:cNvSpPr>
            <a:spLocks noGrp="1" noChangeArrowheads="1"/>
          </p:cNvSpPr>
          <p:nvPr>
            <p:ph type="ftr" sz="quarter" idx="2"/>
          </p:nvPr>
        </p:nvSpPr>
        <p:spPr bwMode="auto">
          <a:xfrm>
            <a:off x="0" y="9374188"/>
            <a:ext cx="2919413" cy="493712"/>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b="0"/>
            </a:lvl1pPr>
          </a:lstStyle>
          <a:p>
            <a:pPr>
              <a:defRPr/>
            </a:pPr>
            <a:endParaRPr lang="en-US" altLang="ja-JP"/>
          </a:p>
        </p:txBody>
      </p:sp>
      <p:sp>
        <p:nvSpPr>
          <p:cNvPr id="774149" name="Rectangle 5">
            <a:extLst>
              <a:ext uri="{FF2B5EF4-FFF2-40B4-BE49-F238E27FC236}">
                <a16:creationId xmlns:a16="http://schemas.microsoft.com/office/drawing/2014/main" id="{FEC782CC-9FB5-9355-5C9B-F8F3CAF0DCC8}"/>
              </a:ext>
            </a:extLst>
          </p:cNvPr>
          <p:cNvSpPr>
            <a:spLocks noGrp="1" noChangeArrowheads="1"/>
          </p:cNvSpPr>
          <p:nvPr>
            <p:ph type="sldNum" sz="quarter" idx="3"/>
          </p:nvPr>
        </p:nvSpPr>
        <p:spPr bwMode="auto">
          <a:xfrm>
            <a:off x="3816350" y="9374188"/>
            <a:ext cx="2919413" cy="493712"/>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b="0"/>
            </a:lvl1pPr>
          </a:lstStyle>
          <a:p>
            <a:pPr>
              <a:defRPr/>
            </a:pPr>
            <a:fld id="{561B4C43-9034-48A1-B2A7-7480829E7DA3}"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1C0432F-5C26-523A-1A56-1523F174E153}"/>
              </a:ext>
            </a:extLst>
          </p:cNvPr>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eaLnBrk="1" hangingPunct="1">
              <a:defRPr sz="1200" b="0"/>
            </a:lvl1pPr>
          </a:lstStyle>
          <a:p>
            <a:pPr>
              <a:defRPr/>
            </a:pPr>
            <a:endParaRPr lang="en-US" altLang="ja-JP"/>
          </a:p>
        </p:txBody>
      </p:sp>
      <p:sp>
        <p:nvSpPr>
          <p:cNvPr id="8195" name="Rectangle 3">
            <a:extLst>
              <a:ext uri="{FF2B5EF4-FFF2-40B4-BE49-F238E27FC236}">
                <a16:creationId xmlns:a16="http://schemas.microsoft.com/office/drawing/2014/main" id="{A926A2EF-5996-5587-2B2B-0865DE63CF04}"/>
              </a:ext>
            </a:extLst>
          </p:cNvPr>
          <p:cNvSpPr>
            <a:spLocks noGrp="1" noChangeArrowheads="1"/>
          </p:cNvSpPr>
          <p:nvPr>
            <p:ph type="dt" idx="1"/>
          </p:nvPr>
        </p:nvSpPr>
        <p:spPr bwMode="auto">
          <a:xfrm>
            <a:off x="3816350" y="0"/>
            <a:ext cx="2919413" cy="493713"/>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r" eaLnBrk="1" hangingPunct="1">
              <a:defRPr sz="1200" b="0"/>
            </a:lvl1pPr>
          </a:lstStyle>
          <a:p>
            <a:pPr>
              <a:defRPr/>
            </a:pPr>
            <a:endParaRPr lang="en-US" altLang="ja-JP"/>
          </a:p>
        </p:txBody>
      </p:sp>
      <p:sp>
        <p:nvSpPr>
          <p:cNvPr id="17412" name="Rectangle 4">
            <a:extLst>
              <a:ext uri="{FF2B5EF4-FFF2-40B4-BE49-F238E27FC236}">
                <a16:creationId xmlns:a16="http://schemas.microsoft.com/office/drawing/2014/main" id="{594D0951-623A-16AC-3933-3B54E94A8A1F}"/>
              </a:ext>
            </a:extLst>
          </p:cNvPr>
          <p:cNvSpPr>
            <a:spLocks noGrp="1" noRot="1" noChangeAspect="1" noChangeArrowheads="1" noTextEdit="1"/>
          </p:cNvSpPr>
          <p:nvPr>
            <p:ph type="sldImg" idx="2"/>
          </p:nvPr>
        </p:nvSpPr>
        <p:spPr bwMode="auto">
          <a:xfrm>
            <a:off x="901700" y="739775"/>
            <a:ext cx="4935538"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DD7B8484-8966-7C57-9CA5-BF4E238721AF}"/>
              </a:ext>
            </a:extLst>
          </p:cNvPr>
          <p:cNvSpPr>
            <a:spLocks noGrp="1" noChangeArrowheads="1"/>
          </p:cNvSpPr>
          <p:nvPr>
            <p:ph type="body" sz="quarter" idx="3"/>
          </p:nvPr>
        </p:nvSpPr>
        <p:spPr bwMode="auto">
          <a:xfrm>
            <a:off x="673100" y="4687888"/>
            <a:ext cx="5391150" cy="4441825"/>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8198" name="Rectangle 6">
            <a:extLst>
              <a:ext uri="{FF2B5EF4-FFF2-40B4-BE49-F238E27FC236}">
                <a16:creationId xmlns:a16="http://schemas.microsoft.com/office/drawing/2014/main" id="{0D2C6009-7224-B13C-7425-5D08F13AD680}"/>
              </a:ext>
            </a:extLst>
          </p:cNvPr>
          <p:cNvSpPr>
            <a:spLocks noGrp="1" noChangeArrowheads="1"/>
          </p:cNvSpPr>
          <p:nvPr>
            <p:ph type="ftr" sz="quarter" idx="4"/>
          </p:nvPr>
        </p:nvSpPr>
        <p:spPr bwMode="auto">
          <a:xfrm>
            <a:off x="0" y="9374188"/>
            <a:ext cx="2919413" cy="493712"/>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eaLnBrk="1" hangingPunct="1">
              <a:defRPr sz="1200" b="0"/>
            </a:lvl1pPr>
          </a:lstStyle>
          <a:p>
            <a:pPr>
              <a:defRPr/>
            </a:pPr>
            <a:endParaRPr lang="en-US" altLang="ja-JP"/>
          </a:p>
        </p:txBody>
      </p:sp>
      <p:sp>
        <p:nvSpPr>
          <p:cNvPr id="8199" name="Rectangle 7">
            <a:extLst>
              <a:ext uri="{FF2B5EF4-FFF2-40B4-BE49-F238E27FC236}">
                <a16:creationId xmlns:a16="http://schemas.microsoft.com/office/drawing/2014/main" id="{57C4734D-16E5-FB78-3D08-EDC0CC149C90}"/>
              </a:ext>
            </a:extLst>
          </p:cNvPr>
          <p:cNvSpPr>
            <a:spLocks noGrp="1" noChangeArrowheads="1"/>
          </p:cNvSpPr>
          <p:nvPr>
            <p:ph type="sldNum" sz="quarter" idx="5"/>
          </p:nvPr>
        </p:nvSpPr>
        <p:spPr bwMode="auto">
          <a:xfrm>
            <a:off x="3816350" y="9374188"/>
            <a:ext cx="2919413" cy="493712"/>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eaLnBrk="1" hangingPunct="1">
              <a:defRPr sz="1200" b="0"/>
            </a:lvl1pPr>
          </a:lstStyle>
          <a:p>
            <a:pPr>
              <a:defRPr/>
            </a:pPr>
            <a:fld id="{84261783-C0CC-495E-9A5D-A3A19B6C1DE1}"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240D13C-FA56-FB1D-BCF0-E4C903C6C3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7C57B67-2D99-4E6B-8477-5CAB533667B7}" type="slidenum">
              <a:rPr lang="en-US" altLang="ja-JP" smtClean="0">
                <a:ea typeface="MS PGothic" panose="020B0600070205080204" pitchFamily="34" charset="-128"/>
              </a:rPr>
              <a:pPr>
                <a:spcBef>
                  <a:spcPct val="0"/>
                </a:spcBef>
              </a:pPr>
              <a:t>1</a:t>
            </a:fld>
            <a:endParaRPr lang="en-US" altLang="ja-JP">
              <a:ea typeface="MS PGothic" panose="020B0600070205080204" pitchFamily="34" charset="-128"/>
            </a:endParaRPr>
          </a:p>
        </p:txBody>
      </p:sp>
      <p:sp>
        <p:nvSpPr>
          <p:cNvPr id="20483" name="Rectangle 2">
            <a:extLst>
              <a:ext uri="{FF2B5EF4-FFF2-40B4-BE49-F238E27FC236}">
                <a16:creationId xmlns:a16="http://schemas.microsoft.com/office/drawing/2014/main" id="{939F48E3-3F1A-D494-5808-846A73FB6F6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B0237F13-1CD2-D356-781B-DB956897A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10018185-2F82-9239-B765-74142B60B2BB}"/>
              </a:ext>
            </a:extLst>
          </p:cNvPr>
          <p:cNvSpPr>
            <a:spLocks noGrp="1" noRot="1" noChangeAspect="1" noChangeArrowheads="1" noTextEdit="1"/>
          </p:cNvSpPr>
          <p:nvPr>
            <p:ph type="sldImg"/>
          </p:nvPr>
        </p:nvSpPr>
        <p:spPr>
          <a:ln/>
        </p:spPr>
      </p:sp>
      <p:sp>
        <p:nvSpPr>
          <p:cNvPr id="67587" name="备注占位符 2">
            <a:extLst>
              <a:ext uri="{FF2B5EF4-FFF2-40B4-BE49-F238E27FC236}">
                <a16:creationId xmlns:a16="http://schemas.microsoft.com/office/drawing/2014/main" id="{FDBCC162-C356-EE4F-E442-2AAB069CE5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7588" name="灯片编号占位符 3">
            <a:extLst>
              <a:ext uri="{FF2B5EF4-FFF2-40B4-BE49-F238E27FC236}">
                <a16:creationId xmlns:a16="http://schemas.microsoft.com/office/drawing/2014/main" id="{3219494E-A404-EE43-7E1B-1E420E8ABA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1466BE75-B4F7-4DA4-B2F1-890B5D43145B}" type="slidenum">
              <a:rPr lang="en-US" altLang="zh-CN" sz="1200" b="0" smtClean="0">
                <a:ea typeface="宋体" panose="02010600030101010101" pitchFamily="2" charset="-122"/>
              </a:rPr>
              <a:pPr/>
              <a:t>39</a:t>
            </a:fld>
            <a:endParaRPr lang="en-US" altLang="zh-CN" sz="1200" b="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6F78EE3B-5AFF-95C7-0CD1-80D60449C723}"/>
              </a:ext>
            </a:extLst>
          </p:cNvPr>
          <p:cNvSpPr>
            <a:spLocks noGrp="1" noRot="1" noChangeAspect="1" noChangeArrowheads="1" noTextEdit="1"/>
          </p:cNvSpPr>
          <p:nvPr>
            <p:ph type="sldImg"/>
          </p:nvPr>
        </p:nvSpPr>
        <p:spPr>
          <a:ln/>
        </p:spPr>
      </p:sp>
      <p:sp>
        <p:nvSpPr>
          <p:cNvPr id="70659" name="备注占位符 2">
            <a:extLst>
              <a:ext uri="{FF2B5EF4-FFF2-40B4-BE49-F238E27FC236}">
                <a16:creationId xmlns:a16="http://schemas.microsoft.com/office/drawing/2014/main" id="{79C38CEC-70EE-03F1-97CF-7E70995481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0660" name="灯片编号占位符 3">
            <a:extLst>
              <a:ext uri="{FF2B5EF4-FFF2-40B4-BE49-F238E27FC236}">
                <a16:creationId xmlns:a16="http://schemas.microsoft.com/office/drawing/2014/main" id="{EDD9FEAB-A47D-76DF-437B-7F13B08A39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AB7A23DB-A318-458C-BE58-3CB2AB3725B1}" type="slidenum">
              <a:rPr lang="en-US" altLang="zh-CN" sz="1200" b="0" smtClean="0">
                <a:ea typeface="宋体" panose="02010600030101010101" pitchFamily="2" charset="-122"/>
              </a:rPr>
              <a:pPr/>
              <a:t>41</a:t>
            </a:fld>
            <a:endParaRPr lang="en-US" altLang="zh-CN" sz="1200" b="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7F5DAB50-3934-840B-25C3-EEBD48B67332}"/>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BA522C24-E5DF-CBE9-A3E9-FCCBB38A0D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4756" name="灯片编号占位符 3">
            <a:extLst>
              <a:ext uri="{FF2B5EF4-FFF2-40B4-BE49-F238E27FC236}">
                <a16:creationId xmlns:a16="http://schemas.microsoft.com/office/drawing/2014/main" id="{E7A372F0-4719-35E4-4801-6210F6FAA6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B2ECDC41-F810-4B11-ABD4-45EAA5A4E52B}" type="slidenum">
              <a:rPr lang="zh-CN" altLang="en-US" sz="1200" b="0" smtClean="0">
                <a:ea typeface="宋体" panose="02010600030101010101" pitchFamily="2" charset="-122"/>
              </a:rPr>
              <a:pPr/>
              <a:t>44</a:t>
            </a:fld>
            <a:endParaRPr lang="zh-CN" altLang="en-US" sz="1200" b="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55</a:t>
            </a:fld>
            <a:endParaRPr lang="en-US" altLang="ja-JP"/>
          </a:p>
        </p:txBody>
      </p:sp>
    </p:spTree>
    <p:extLst>
      <p:ext uri="{BB962C8B-B14F-4D97-AF65-F5344CB8AC3E}">
        <p14:creationId xmlns:p14="http://schemas.microsoft.com/office/powerpoint/2010/main" val="331517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11A4E9FD-EC60-71FB-5869-F56CA5DF4AFF}"/>
              </a:ext>
            </a:extLst>
          </p:cNvPr>
          <p:cNvSpPr>
            <a:spLocks noGrp="1" noRot="1" noChangeAspect="1" noChangeArrowheads="1" noTextEdit="1"/>
          </p:cNvSpPr>
          <p:nvPr>
            <p:ph type="sldImg"/>
          </p:nvPr>
        </p:nvSpPr>
        <p:spPr>
          <a:ln/>
        </p:spPr>
      </p:sp>
      <p:sp>
        <p:nvSpPr>
          <p:cNvPr id="91139" name="备注占位符 2">
            <a:extLst>
              <a:ext uri="{FF2B5EF4-FFF2-40B4-BE49-F238E27FC236}">
                <a16:creationId xmlns:a16="http://schemas.microsoft.com/office/drawing/2014/main" id="{6A240BC3-47AE-40C5-1126-71E09AA01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1140" name="灯片编号占位符 3">
            <a:extLst>
              <a:ext uri="{FF2B5EF4-FFF2-40B4-BE49-F238E27FC236}">
                <a16:creationId xmlns:a16="http://schemas.microsoft.com/office/drawing/2014/main" id="{A1EBA9D3-22DC-021B-3452-EFE955634D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0D6313F6-A390-4664-84A7-9926E7CA1A65}" type="slidenum">
              <a:rPr lang="en-US" altLang="ja-JP" sz="1200" b="0" smtClean="0"/>
              <a:pPr/>
              <a:t>56</a:t>
            </a:fld>
            <a:endParaRPr lang="en-US" altLang="ja-JP"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4610D175-3113-148F-C740-2BF021EFB5FA}"/>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919C2732-4364-2B25-3FCC-66EF0523EA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6260" name="灯片编号占位符 3">
            <a:extLst>
              <a:ext uri="{FF2B5EF4-FFF2-40B4-BE49-F238E27FC236}">
                <a16:creationId xmlns:a16="http://schemas.microsoft.com/office/drawing/2014/main" id="{DCB0619C-B10E-C3CE-7060-C7295ED8B1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62C76649-E7F3-40DA-A882-006E27DE4AB1}" type="slidenum">
              <a:rPr lang="en-US" altLang="ja-JP" sz="1200" b="0" smtClean="0"/>
              <a:pPr/>
              <a:t>61</a:t>
            </a:fld>
            <a:endParaRPr lang="en-US" altLang="ja-JP" sz="1200" b="0"/>
          </a:p>
        </p:txBody>
      </p:sp>
    </p:spTree>
    <p:extLst>
      <p:ext uri="{BB962C8B-B14F-4D97-AF65-F5344CB8AC3E}">
        <p14:creationId xmlns:p14="http://schemas.microsoft.com/office/powerpoint/2010/main" val="1289019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4610D175-3113-148F-C740-2BF021EFB5FA}"/>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919C2732-4364-2B25-3FCC-66EF0523EA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6260" name="灯片编号占位符 3">
            <a:extLst>
              <a:ext uri="{FF2B5EF4-FFF2-40B4-BE49-F238E27FC236}">
                <a16:creationId xmlns:a16="http://schemas.microsoft.com/office/drawing/2014/main" id="{DCB0619C-B10E-C3CE-7060-C7295ED8B1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62C76649-E7F3-40DA-A882-006E27DE4AB1}" type="slidenum">
              <a:rPr lang="en-US" altLang="ja-JP" sz="1200" b="0" smtClean="0"/>
              <a:pPr/>
              <a:t>62</a:t>
            </a:fld>
            <a:endParaRPr lang="en-US" altLang="ja-JP" sz="1200" b="0"/>
          </a:p>
        </p:txBody>
      </p:sp>
    </p:spTree>
    <p:extLst>
      <p:ext uri="{BB962C8B-B14F-4D97-AF65-F5344CB8AC3E}">
        <p14:creationId xmlns:p14="http://schemas.microsoft.com/office/powerpoint/2010/main" val="106965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4610D175-3113-148F-C740-2BF021EFB5FA}"/>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919C2732-4364-2B25-3FCC-66EF0523EA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6260" name="灯片编号占位符 3">
            <a:extLst>
              <a:ext uri="{FF2B5EF4-FFF2-40B4-BE49-F238E27FC236}">
                <a16:creationId xmlns:a16="http://schemas.microsoft.com/office/drawing/2014/main" id="{DCB0619C-B10E-C3CE-7060-C7295ED8B1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62C76649-E7F3-40DA-A882-006E27DE4AB1}" type="slidenum">
              <a:rPr lang="en-US" altLang="ja-JP" sz="1200" b="0" smtClean="0"/>
              <a:pPr/>
              <a:t>63</a:t>
            </a:fld>
            <a:endParaRPr lang="en-US" altLang="ja-JP" sz="1200" b="0"/>
          </a:p>
        </p:txBody>
      </p:sp>
    </p:spTree>
    <p:extLst>
      <p:ext uri="{BB962C8B-B14F-4D97-AF65-F5344CB8AC3E}">
        <p14:creationId xmlns:p14="http://schemas.microsoft.com/office/powerpoint/2010/main" val="2439164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64</a:t>
            </a:fld>
            <a:endParaRPr lang="en-US" altLang="ja-JP"/>
          </a:p>
        </p:txBody>
      </p:sp>
    </p:spTree>
    <p:extLst>
      <p:ext uri="{BB962C8B-B14F-4D97-AF65-F5344CB8AC3E}">
        <p14:creationId xmlns:p14="http://schemas.microsoft.com/office/powerpoint/2010/main" val="3590022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EE0F21D8-0943-B0A1-9778-80EAEEBB5BEB}"/>
              </a:ext>
            </a:extLst>
          </p:cNvPr>
          <p:cNvSpPr>
            <a:spLocks noGrp="1" noRot="1" noChangeAspect="1" noChangeArrowheads="1" noTextEdit="1"/>
          </p:cNvSpPr>
          <p:nvPr>
            <p:ph type="sldImg"/>
          </p:nvPr>
        </p:nvSpPr>
        <p:spPr>
          <a:ln/>
        </p:spPr>
      </p:sp>
      <p:sp>
        <p:nvSpPr>
          <p:cNvPr id="126979" name="备注占位符 2">
            <a:extLst>
              <a:ext uri="{FF2B5EF4-FFF2-40B4-BE49-F238E27FC236}">
                <a16:creationId xmlns:a16="http://schemas.microsoft.com/office/drawing/2014/main" id="{CC1C21D7-C837-0580-1389-4FCAADC1B7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6980" name="灯片编号占位符 3">
            <a:extLst>
              <a:ext uri="{FF2B5EF4-FFF2-40B4-BE49-F238E27FC236}">
                <a16:creationId xmlns:a16="http://schemas.microsoft.com/office/drawing/2014/main" id="{BF5F0283-DE4D-417A-FC3D-4D2461F623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583C3F3F-3863-46A6-8D8C-8DAE8DED936A}" type="slidenum">
              <a:rPr lang="en-US" altLang="ja-JP" sz="1200" b="0" smtClean="0"/>
              <a:pPr/>
              <a:t>68</a:t>
            </a:fld>
            <a:endParaRPr lang="en-US" altLang="ja-JP" sz="1200" b="0"/>
          </a:p>
        </p:txBody>
      </p:sp>
    </p:spTree>
    <p:extLst>
      <p:ext uri="{BB962C8B-B14F-4D97-AF65-F5344CB8AC3E}">
        <p14:creationId xmlns:p14="http://schemas.microsoft.com/office/powerpoint/2010/main" val="320111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C521B9CD-62D8-860A-046C-E8C594A17603}"/>
              </a:ext>
            </a:extLst>
          </p:cNvPr>
          <p:cNvSpPr>
            <a:spLocks noGrp="1" noRot="1" noChangeAspect="1" noChangeArrowheads="1" noTextEdit="1"/>
          </p:cNvSpPr>
          <p:nvPr>
            <p:ph type="sldImg"/>
          </p:nvPr>
        </p:nvSpPr>
        <p:spPr>
          <a:ln/>
        </p:spPr>
      </p:sp>
      <p:sp>
        <p:nvSpPr>
          <p:cNvPr id="23555" name="备注占位符 2">
            <a:extLst>
              <a:ext uri="{FF2B5EF4-FFF2-40B4-BE49-F238E27FC236}">
                <a16:creationId xmlns:a16="http://schemas.microsoft.com/office/drawing/2014/main" id="{D7D95E2B-2D37-2BF1-F408-DE672F079BB1}"/>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latin typeface="Arial" panose="020B0604020202020204" pitchFamily="34" charset="0"/>
              </a:rPr>
              <a:t>多个极值时，很容易陷入局部最优</a:t>
            </a:r>
            <a:endParaRPr lang="en-US" altLang="zh-CN">
              <a:latin typeface="Arial" panose="020B0604020202020204" pitchFamily="34" charset="0"/>
            </a:endParaRPr>
          </a:p>
          <a:p>
            <a:r>
              <a:rPr lang="zh-CN" altLang="en-US">
                <a:latin typeface="Arial" panose="020B0604020202020204" pitchFamily="34" charset="0"/>
              </a:rPr>
              <a:t>多目标优化时，目标之间冲突举例：通信系统的有效性和可靠性</a:t>
            </a:r>
          </a:p>
        </p:txBody>
      </p:sp>
      <p:sp>
        <p:nvSpPr>
          <p:cNvPr id="23556" name="灯片编号占位符 3">
            <a:extLst>
              <a:ext uri="{FF2B5EF4-FFF2-40B4-BE49-F238E27FC236}">
                <a16:creationId xmlns:a16="http://schemas.microsoft.com/office/drawing/2014/main" id="{0BB3F10C-4DB5-15C9-1BDD-2DDE2E4C4F7C}"/>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9D0D83EC-4E1B-44C3-995F-4600E6EFF7E5}" type="slidenum">
              <a:rPr lang="zh-CN" altLang="en-US" sz="1200" b="0" smtClean="0">
                <a:ea typeface="宋体" panose="02010600030101010101" pitchFamily="2" charset="-122"/>
              </a:rPr>
              <a:pPr/>
              <a:t>3</a:t>
            </a:fld>
            <a:endParaRPr lang="zh-CN" altLang="en-US" sz="1200" b="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3973C1BA-D07E-B0A4-5386-221D3C688F50}"/>
              </a:ext>
            </a:extLst>
          </p:cNvPr>
          <p:cNvSpPr>
            <a:spLocks noGrp="1" noRot="1" noChangeAspect="1" noChangeArrowheads="1" noTextEdit="1"/>
          </p:cNvSpPr>
          <p:nvPr>
            <p:ph type="sldImg"/>
          </p:nvPr>
        </p:nvSpPr>
        <p:spPr>
          <a:ln/>
        </p:spPr>
      </p:sp>
      <p:sp>
        <p:nvSpPr>
          <p:cNvPr id="105475" name="备注占位符 2">
            <a:extLst>
              <a:ext uri="{FF2B5EF4-FFF2-40B4-BE49-F238E27FC236}">
                <a16:creationId xmlns:a16="http://schemas.microsoft.com/office/drawing/2014/main" id="{780383B8-016F-7F42-54A5-546D014606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5476" name="灯片编号占位符 3">
            <a:extLst>
              <a:ext uri="{FF2B5EF4-FFF2-40B4-BE49-F238E27FC236}">
                <a16:creationId xmlns:a16="http://schemas.microsoft.com/office/drawing/2014/main" id="{E64657FC-7883-58E1-5035-6ECF818D5A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B207FFB8-A573-415C-AFA6-8BE29A59AB94}" type="slidenum">
              <a:rPr lang="en-US" altLang="zh-CN" sz="1200" b="0" smtClean="0">
                <a:ea typeface="宋体" panose="02010600030101010101" pitchFamily="2" charset="-122"/>
              </a:rPr>
              <a:pPr/>
              <a:t>69</a:t>
            </a:fld>
            <a:endParaRPr lang="en-US" altLang="zh-CN" sz="1200" b="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72</a:t>
            </a:fld>
            <a:endParaRPr lang="en-US" altLang="ja-JP"/>
          </a:p>
        </p:txBody>
      </p:sp>
    </p:spTree>
    <p:extLst>
      <p:ext uri="{BB962C8B-B14F-4D97-AF65-F5344CB8AC3E}">
        <p14:creationId xmlns:p14="http://schemas.microsoft.com/office/powerpoint/2010/main" val="171181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4659E3A8-280D-4B0C-E594-F1A7AE382C96}"/>
              </a:ext>
            </a:extLst>
          </p:cNvPr>
          <p:cNvSpPr>
            <a:spLocks noGrp="1" noRot="1" noChangeAspect="1" noChangeArrowheads="1" noTextEdit="1"/>
          </p:cNvSpPr>
          <p:nvPr>
            <p:ph type="sldImg"/>
          </p:nvPr>
        </p:nvSpPr>
        <p:spPr>
          <a:ln/>
        </p:spPr>
      </p:sp>
      <p:sp>
        <p:nvSpPr>
          <p:cNvPr id="130051" name="备注占位符 2">
            <a:extLst>
              <a:ext uri="{FF2B5EF4-FFF2-40B4-BE49-F238E27FC236}">
                <a16:creationId xmlns:a16="http://schemas.microsoft.com/office/drawing/2014/main" id="{53CCA791-8241-B051-6503-AECF2FDCC5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0052" name="灯片编号占位符 3">
            <a:extLst>
              <a:ext uri="{FF2B5EF4-FFF2-40B4-BE49-F238E27FC236}">
                <a16:creationId xmlns:a16="http://schemas.microsoft.com/office/drawing/2014/main" id="{C8C5B2F0-1D53-31D6-2AE5-69FC3D126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9B57E0C2-23DE-4E54-967A-497AD36A34D3}" type="slidenum">
              <a:rPr lang="en-US" altLang="ja-JP" sz="1200" b="0" smtClean="0"/>
              <a:pPr/>
              <a:t>73</a:t>
            </a:fld>
            <a:endParaRPr lang="en-US" altLang="ja-JP" sz="1200" b="0"/>
          </a:p>
        </p:txBody>
      </p:sp>
    </p:spTree>
    <p:extLst>
      <p:ext uri="{BB962C8B-B14F-4D97-AF65-F5344CB8AC3E}">
        <p14:creationId xmlns:p14="http://schemas.microsoft.com/office/powerpoint/2010/main" val="45264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D0983931-B534-CEB2-A6EF-F07B255E9648}"/>
              </a:ext>
            </a:extLst>
          </p:cNvPr>
          <p:cNvSpPr>
            <a:spLocks noGrp="1" noRot="1" noChangeAspect="1" noChangeArrowheads="1" noTextEdit="1"/>
          </p:cNvSpPr>
          <p:nvPr>
            <p:ph type="sldImg"/>
          </p:nvPr>
        </p:nvSpPr>
        <p:spPr>
          <a:ln/>
        </p:spPr>
      </p:sp>
      <p:sp>
        <p:nvSpPr>
          <p:cNvPr id="114691" name="备注占位符 2">
            <a:extLst>
              <a:ext uri="{FF2B5EF4-FFF2-40B4-BE49-F238E27FC236}">
                <a16:creationId xmlns:a16="http://schemas.microsoft.com/office/drawing/2014/main" id="{D0FF5CCE-6FCC-2570-23E8-85BC136D60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4692" name="灯片编号占位符 3">
            <a:extLst>
              <a:ext uri="{FF2B5EF4-FFF2-40B4-BE49-F238E27FC236}">
                <a16:creationId xmlns:a16="http://schemas.microsoft.com/office/drawing/2014/main" id="{5E9C182B-5832-93A6-5341-0BBF32E4A4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ACC1E2C0-6E23-4720-A08E-F6B5B6D26E49}" type="slidenum">
              <a:rPr lang="en-US" altLang="ja-JP" sz="1200" b="0" smtClean="0"/>
              <a:pPr/>
              <a:t>78</a:t>
            </a:fld>
            <a:endParaRPr lang="en-US" altLang="ja-JP" sz="12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a:extLst>
              <a:ext uri="{FF2B5EF4-FFF2-40B4-BE49-F238E27FC236}">
                <a16:creationId xmlns:a16="http://schemas.microsoft.com/office/drawing/2014/main" id="{32F3482F-6557-B436-1DF7-67FD5C63EB93}"/>
              </a:ext>
            </a:extLst>
          </p:cNvPr>
          <p:cNvSpPr>
            <a:spLocks noGrp="1" noRot="1" noChangeAspect="1" noChangeArrowheads="1" noTextEdit="1"/>
          </p:cNvSpPr>
          <p:nvPr>
            <p:ph type="sldImg"/>
          </p:nvPr>
        </p:nvSpPr>
        <p:spPr>
          <a:ln/>
        </p:spPr>
      </p:sp>
      <p:sp>
        <p:nvSpPr>
          <p:cNvPr id="116739" name="备注占位符 2">
            <a:extLst>
              <a:ext uri="{FF2B5EF4-FFF2-40B4-BE49-F238E27FC236}">
                <a16:creationId xmlns:a16="http://schemas.microsoft.com/office/drawing/2014/main" id="{211A5378-D5D3-E269-1D16-03BD820E23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16740" name="灯片编号占位符 3">
            <a:extLst>
              <a:ext uri="{FF2B5EF4-FFF2-40B4-BE49-F238E27FC236}">
                <a16:creationId xmlns:a16="http://schemas.microsoft.com/office/drawing/2014/main" id="{C78D51DD-0574-C439-DB0D-0B5436E4E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AAAF7FEF-DD8B-4ACB-A8E9-C09BEACC85EF}" type="slidenum">
              <a:rPr lang="en-US" altLang="ja-JP" sz="1200" b="0" smtClean="0"/>
              <a:pPr/>
              <a:t>79</a:t>
            </a:fld>
            <a:endParaRPr lang="en-US" altLang="ja-JP" sz="12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81</a:t>
            </a:fld>
            <a:endParaRPr lang="en-US" altLang="ja-JP"/>
          </a:p>
        </p:txBody>
      </p:sp>
    </p:spTree>
    <p:extLst>
      <p:ext uri="{BB962C8B-B14F-4D97-AF65-F5344CB8AC3E}">
        <p14:creationId xmlns:p14="http://schemas.microsoft.com/office/powerpoint/2010/main" val="4127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DC1E0876-A9AD-8E8F-1852-91784114F14A}"/>
              </a:ext>
            </a:extLst>
          </p:cNvPr>
          <p:cNvSpPr>
            <a:spLocks noGrp="1" noRot="1" noChangeAspect="1" noChangeArrowheads="1" noTextEdit="1"/>
          </p:cNvSpPr>
          <p:nvPr>
            <p:ph type="sldImg"/>
          </p:nvPr>
        </p:nvSpPr>
        <p:spPr>
          <a:ln/>
        </p:spPr>
      </p:sp>
      <p:sp>
        <p:nvSpPr>
          <p:cNvPr id="123907" name="备注占位符 2">
            <a:extLst>
              <a:ext uri="{FF2B5EF4-FFF2-40B4-BE49-F238E27FC236}">
                <a16:creationId xmlns:a16="http://schemas.microsoft.com/office/drawing/2014/main" id="{BDEEA190-0ED0-52F8-4B0E-258CB38B4F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3908" name="灯片编号占位符 3">
            <a:extLst>
              <a:ext uri="{FF2B5EF4-FFF2-40B4-BE49-F238E27FC236}">
                <a16:creationId xmlns:a16="http://schemas.microsoft.com/office/drawing/2014/main" id="{5B71A0E8-16C6-66DF-B935-22AA49002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28776991-AE71-45C7-ADE8-60D0371E66B3}" type="slidenum">
              <a:rPr lang="en-US" altLang="ja-JP" sz="1200" b="0" smtClean="0"/>
              <a:pPr/>
              <a:t>84</a:t>
            </a:fld>
            <a:endParaRPr lang="en-US" altLang="ja-JP"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85</a:t>
            </a:fld>
            <a:endParaRPr lang="en-US" altLang="ja-JP"/>
          </a:p>
        </p:txBody>
      </p:sp>
    </p:spTree>
    <p:extLst>
      <p:ext uri="{BB962C8B-B14F-4D97-AF65-F5344CB8AC3E}">
        <p14:creationId xmlns:p14="http://schemas.microsoft.com/office/powerpoint/2010/main" val="93970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a16="http://schemas.microsoft.com/office/drawing/2014/main" id="{38A26230-BAA5-41A9-E50B-8A383A18DC35}"/>
              </a:ext>
            </a:extLst>
          </p:cNvPr>
          <p:cNvSpPr>
            <a:spLocks noGrp="1" noRot="1" noChangeAspect="1" noChangeArrowheads="1" noTextEdit="1"/>
          </p:cNvSpPr>
          <p:nvPr>
            <p:ph type="sldImg"/>
          </p:nvPr>
        </p:nvSpPr>
        <p:spPr>
          <a:ln/>
        </p:spPr>
      </p:sp>
      <p:sp>
        <p:nvSpPr>
          <p:cNvPr id="133123" name="备注占位符 2">
            <a:extLst>
              <a:ext uri="{FF2B5EF4-FFF2-40B4-BE49-F238E27FC236}">
                <a16:creationId xmlns:a16="http://schemas.microsoft.com/office/drawing/2014/main" id="{78FB6E03-B968-F59E-A7BE-769199C8A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3124" name="灯片编号占位符 3">
            <a:extLst>
              <a:ext uri="{FF2B5EF4-FFF2-40B4-BE49-F238E27FC236}">
                <a16:creationId xmlns:a16="http://schemas.microsoft.com/office/drawing/2014/main" id="{4C20B363-9934-5AC8-AC29-835D23AEE9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F80664FA-31F4-45F5-8DD1-8A2CBC55AA7D}" type="slidenum">
              <a:rPr lang="en-US" altLang="ja-JP" sz="1200" b="0" smtClean="0"/>
              <a:pPr/>
              <a:t>88</a:t>
            </a:fld>
            <a:endParaRPr lang="en-US" altLang="ja-JP"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89</a:t>
            </a:fld>
            <a:endParaRPr lang="en-US" altLang="ja-JP"/>
          </a:p>
        </p:txBody>
      </p:sp>
    </p:spTree>
    <p:extLst>
      <p:ext uri="{BB962C8B-B14F-4D97-AF65-F5344CB8AC3E}">
        <p14:creationId xmlns:p14="http://schemas.microsoft.com/office/powerpoint/2010/main" val="1480885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F543351D-5249-EE7B-055A-216DACAB7A9A}"/>
              </a:ext>
            </a:extLst>
          </p:cNvPr>
          <p:cNvSpPr>
            <a:spLocks noGrp="1" noRot="1" noChangeAspect="1" noChangeArrowheads="1" noTextEdit="1"/>
          </p:cNvSpPr>
          <p:nvPr>
            <p:ph type="sldImg"/>
          </p:nvPr>
        </p:nvSpPr>
        <p:spPr>
          <a:ln/>
        </p:spPr>
      </p:sp>
      <p:sp>
        <p:nvSpPr>
          <p:cNvPr id="27651" name="备注占位符 2">
            <a:extLst>
              <a:ext uri="{FF2B5EF4-FFF2-40B4-BE49-F238E27FC236}">
                <a16:creationId xmlns:a16="http://schemas.microsoft.com/office/drawing/2014/main" id="{34D4A99A-75B0-9544-6356-B0ABCFA3B5A9}"/>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id="{6680055E-EDAA-7C1C-2C6D-BAF561ACA1AD}"/>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69864148-1AAF-47C0-AE4E-676AD1D049F9}" type="slidenum">
              <a:rPr lang="zh-CN" altLang="en-US" sz="1200" b="0" smtClean="0">
                <a:ea typeface="宋体" panose="02010600030101010101" pitchFamily="2" charset="-122"/>
              </a:rPr>
              <a:pPr/>
              <a:t>6</a:t>
            </a:fld>
            <a:endParaRPr lang="zh-CN" altLang="en-US" sz="1200" b="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92</a:t>
            </a:fld>
            <a:endParaRPr lang="en-US" altLang="ja-JP"/>
          </a:p>
        </p:txBody>
      </p:sp>
    </p:spTree>
    <p:extLst>
      <p:ext uri="{BB962C8B-B14F-4D97-AF65-F5344CB8AC3E}">
        <p14:creationId xmlns:p14="http://schemas.microsoft.com/office/powerpoint/2010/main" val="2217829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a:extLst>
              <a:ext uri="{FF2B5EF4-FFF2-40B4-BE49-F238E27FC236}">
                <a16:creationId xmlns:a16="http://schemas.microsoft.com/office/drawing/2014/main" id="{FA5E6F24-E2B7-D4A2-F6A1-789F8A6DF630}"/>
              </a:ext>
            </a:extLst>
          </p:cNvPr>
          <p:cNvSpPr>
            <a:spLocks noGrp="1" noRot="1" noChangeAspect="1" noChangeArrowheads="1" noTextEdit="1"/>
          </p:cNvSpPr>
          <p:nvPr>
            <p:ph type="sldImg"/>
          </p:nvPr>
        </p:nvSpPr>
        <p:spPr>
          <a:ln/>
        </p:spPr>
      </p:sp>
      <p:sp>
        <p:nvSpPr>
          <p:cNvPr id="138243" name="备注占位符 2">
            <a:extLst>
              <a:ext uri="{FF2B5EF4-FFF2-40B4-BE49-F238E27FC236}">
                <a16:creationId xmlns:a16="http://schemas.microsoft.com/office/drawing/2014/main" id="{7BFAB97A-D505-C650-5FD5-6B2DD3805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138244" name="灯片编号占位符 3">
            <a:extLst>
              <a:ext uri="{FF2B5EF4-FFF2-40B4-BE49-F238E27FC236}">
                <a16:creationId xmlns:a16="http://schemas.microsoft.com/office/drawing/2014/main" id="{681398D0-7FC3-EDF2-4302-AD16A273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17BFCEB6-CE14-46F0-ACE5-9824A427CA30}" type="slidenum">
              <a:rPr lang="en-US" altLang="ja-JP" sz="1200" b="0" smtClean="0"/>
              <a:pPr/>
              <a:t>93</a:t>
            </a:fld>
            <a:endParaRPr lang="en-US" altLang="ja-JP" sz="12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100</a:t>
            </a:fld>
            <a:endParaRPr lang="en-US" altLang="ja-JP"/>
          </a:p>
        </p:txBody>
      </p:sp>
    </p:spTree>
    <p:extLst>
      <p:ext uri="{BB962C8B-B14F-4D97-AF65-F5344CB8AC3E}">
        <p14:creationId xmlns:p14="http://schemas.microsoft.com/office/powerpoint/2010/main" val="3597279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104</a:t>
            </a:fld>
            <a:endParaRPr lang="en-US" altLang="ja-JP"/>
          </a:p>
        </p:txBody>
      </p:sp>
    </p:spTree>
    <p:extLst>
      <p:ext uri="{BB962C8B-B14F-4D97-AF65-F5344CB8AC3E}">
        <p14:creationId xmlns:p14="http://schemas.microsoft.com/office/powerpoint/2010/main" val="4178062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109</a:t>
            </a:fld>
            <a:endParaRPr lang="en-US" altLang="ja-JP"/>
          </a:p>
        </p:txBody>
      </p:sp>
    </p:spTree>
    <p:extLst>
      <p:ext uri="{BB962C8B-B14F-4D97-AF65-F5344CB8AC3E}">
        <p14:creationId xmlns:p14="http://schemas.microsoft.com/office/powerpoint/2010/main" val="728993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a:extLst>
              <a:ext uri="{FF2B5EF4-FFF2-40B4-BE49-F238E27FC236}">
                <a16:creationId xmlns:a16="http://schemas.microsoft.com/office/drawing/2014/main" id="{B07ADEE2-7A71-7D66-18DD-789921D2C932}"/>
              </a:ext>
            </a:extLst>
          </p:cNvPr>
          <p:cNvSpPr>
            <a:spLocks noGrp="1" noRot="1" noChangeAspect="1" noChangeArrowheads="1" noTextEdit="1"/>
          </p:cNvSpPr>
          <p:nvPr>
            <p:ph type="sldImg"/>
          </p:nvPr>
        </p:nvSpPr>
        <p:spPr>
          <a:ln/>
        </p:spPr>
      </p:sp>
      <p:sp>
        <p:nvSpPr>
          <p:cNvPr id="157699" name="备注占位符 2">
            <a:extLst>
              <a:ext uri="{FF2B5EF4-FFF2-40B4-BE49-F238E27FC236}">
                <a16:creationId xmlns:a16="http://schemas.microsoft.com/office/drawing/2014/main" id="{00FFA14F-B921-ADAB-F384-9F3322C9B2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7700" name="灯片编号占位符 3">
            <a:extLst>
              <a:ext uri="{FF2B5EF4-FFF2-40B4-BE49-F238E27FC236}">
                <a16:creationId xmlns:a16="http://schemas.microsoft.com/office/drawing/2014/main" id="{B6930C85-98F3-A77F-BF0F-439D383D53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863A74D7-B984-4F6A-8C14-588A6229EB6C}" type="slidenum">
              <a:rPr lang="en-US" altLang="ja-JP" sz="1200" b="0" smtClean="0"/>
              <a:pPr/>
              <a:t>111</a:t>
            </a:fld>
            <a:endParaRPr lang="en-US" altLang="ja-JP" sz="1200"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a:extLst>
              <a:ext uri="{FF2B5EF4-FFF2-40B4-BE49-F238E27FC236}">
                <a16:creationId xmlns:a16="http://schemas.microsoft.com/office/drawing/2014/main" id="{899F35C9-6B53-ACD5-828D-AB2D5775B255}"/>
              </a:ext>
            </a:extLst>
          </p:cNvPr>
          <p:cNvSpPr>
            <a:spLocks noGrp="1" noRot="1" noChangeAspect="1" noChangeArrowheads="1" noTextEdit="1"/>
          </p:cNvSpPr>
          <p:nvPr>
            <p:ph type="sldImg"/>
          </p:nvPr>
        </p:nvSpPr>
        <p:spPr>
          <a:ln/>
        </p:spPr>
      </p:sp>
      <p:sp>
        <p:nvSpPr>
          <p:cNvPr id="160771" name="备注占位符 2">
            <a:extLst>
              <a:ext uri="{FF2B5EF4-FFF2-40B4-BE49-F238E27FC236}">
                <a16:creationId xmlns:a16="http://schemas.microsoft.com/office/drawing/2014/main" id="{2622DAD5-22B9-A30C-A016-D100CAFA5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0772" name="灯片编号占位符 3">
            <a:extLst>
              <a:ext uri="{FF2B5EF4-FFF2-40B4-BE49-F238E27FC236}">
                <a16:creationId xmlns:a16="http://schemas.microsoft.com/office/drawing/2014/main" id="{6AFD6CCA-D3FF-1693-FE9F-D41D60DD9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72589878-0DFC-4826-B17A-7FB932C3CE1B}" type="slidenum">
              <a:rPr lang="en-US" altLang="ja-JP" sz="1200" b="0" smtClean="0"/>
              <a:pPr/>
              <a:t>113</a:t>
            </a:fld>
            <a:endParaRPr lang="en-US" altLang="ja-JP" sz="1200"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116</a:t>
            </a:fld>
            <a:endParaRPr lang="en-US" altLang="ja-JP"/>
          </a:p>
        </p:txBody>
      </p:sp>
    </p:spTree>
    <p:extLst>
      <p:ext uri="{BB962C8B-B14F-4D97-AF65-F5344CB8AC3E}">
        <p14:creationId xmlns:p14="http://schemas.microsoft.com/office/powerpoint/2010/main" val="4258956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a:extLst>
              <a:ext uri="{FF2B5EF4-FFF2-40B4-BE49-F238E27FC236}">
                <a16:creationId xmlns:a16="http://schemas.microsoft.com/office/drawing/2014/main" id="{D3BBCF67-8D45-B933-6AFF-E2FA196248B9}"/>
              </a:ext>
            </a:extLst>
          </p:cNvPr>
          <p:cNvSpPr>
            <a:spLocks noGrp="1" noRot="1" noChangeAspect="1" noChangeArrowheads="1" noTextEdit="1"/>
          </p:cNvSpPr>
          <p:nvPr>
            <p:ph type="sldImg"/>
          </p:nvPr>
        </p:nvSpPr>
        <p:spPr>
          <a:ln/>
        </p:spPr>
      </p:sp>
      <p:sp>
        <p:nvSpPr>
          <p:cNvPr id="167939" name="备注占位符 2">
            <a:extLst>
              <a:ext uri="{FF2B5EF4-FFF2-40B4-BE49-F238E27FC236}">
                <a16:creationId xmlns:a16="http://schemas.microsoft.com/office/drawing/2014/main" id="{78EF61A4-B00F-1222-8B2C-004CA0F23A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7940" name="灯片编号占位符 3">
            <a:extLst>
              <a:ext uri="{FF2B5EF4-FFF2-40B4-BE49-F238E27FC236}">
                <a16:creationId xmlns:a16="http://schemas.microsoft.com/office/drawing/2014/main" id="{26145BD2-CABF-F889-A8B0-FC39B08323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92B980AA-6D64-4B60-B141-6E37F80533F9}" type="slidenum">
              <a:rPr lang="en-US" altLang="ja-JP" sz="1200" b="0" smtClean="0"/>
              <a:pPr/>
              <a:t>119</a:t>
            </a:fld>
            <a:endParaRPr lang="en-US" altLang="ja-JP" sz="1200"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122</a:t>
            </a:fld>
            <a:endParaRPr lang="en-US" altLang="ja-JP"/>
          </a:p>
        </p:txBody>
      </p:sp>
    </p:spTree>
    <p:extLst>
      <p:ext uri="{BB962C8B-B14F-4D97-AF65-F5344CB8AC3E}">
        <p14:creationId xmlns:p14="http://schemas.microsoft.com/office/powerpoint/2010/main" val="4290053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A088711B-A26D-C467-2B72-9A07941E49CD}"/>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A33D5098-1E7E-5BE6-5C96-7DF2C56468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33796" name="灯片编号占位符 3">
            <a:extLst>
              <a:ext uri="{FF2B5EF4-FFF2-40B4-BE49-F238E27FC236}">
                <a16:creationId xmlns:a16="http://schemas.microsoft.com/office/drawing/2014/main" id="{F7F03590-C05E-AF9F-2501-9651894EE4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8A5F2DE4-7712-43BF-8181-F429FCF21BD1}" type="slidenum">
              <a:rPr lang="zh-CN" altLang="en-US" sz="1200" b="0" smtClean="0">
                <a:ea typeface="宋体" panose="02010600030101010101" pitchFamily="2" charset="-122"/>
              </a:rPr>
              <a:pPr/>
              <a:t>11</a:t>
            </a:fld>
            <a:endParaRPr lang="zh-CN" altLang="en-US" sz="1200" b="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126</a:t>
            </a:fld>
            <a:endParaRPr lang="en-US" altLang="ja-JP"/>
          </a:p>
        </p:txBody>
      </p:sp>
    </p:spTree>
    <p:extLst>
      <p:ext uri="{BB962C8B-B14F-4D97-AF65-F5344CB8AC3E}">
        <p14:creationId xmlns:p14="http://schemas.microsoft.com/office/powerpoint/2010/main" val="148235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27AA605F-62A5-647A-BB4B-8741F4B5851B}"/>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109EFB65-ABC6-DAAE-7A24-A549C08065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7892" name="灯片编号占位符 3">
            <a:extLst>
              <a:ext uri="{FF2B5EF4-FFF2-40B4-BE49-F238E27FC236}">
                <a16:creationId xmlns:a16="http://schemas.microsoft.com/office/drawing/2014/main" id="{6E624F01-5320-8BE6-1439-7602D3BB9E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DF506E83-80F3-4242-9B4D-BBAE99BE63E8}" type="slidenum">
              <a:rPr lang="zh-CN" altLang="en-US" sz="1200" b="0" smtClean="0">
                <a:ea typeface="宋体" panose="02010600030101010101" pitchFamily="2" charset="-122"/>
              </a:rPr>
              <a:pPr/>
              <a:t>14</a:t>
            </a:fld>
            <a:endParaRPr lang="zh-CN" altLang="en-US" sz="1200" b="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15</a:t>
            </a:fld>
            <a:endParaRPr lang="en-US" altLang="ja-JP"/>
          </a:p>
        </p:txBody>
      </p:sp>
    </p:spTree>
    <p:extLst>
      <p:ext uri="{BB962C8B-B14F-4D97-AF65-F5344CB8AC3E}">
        <p14:creationId xmlns:p14="http://schemas.microsoft.com/office/powerpoint/2010/main" val="1651578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2BFEFA2B-872D-2ADF-7F0C-675D6B45B9D4}"/>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EEED0E18-3839-AB31-F0F8-33127FFDF6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7348" name="灯片编号占位符 3">
            <a:extLst>
              <a:ext uri="{FF2B5EF4-FFF2-40B4-BE49-F238E27FC236}">
                <a16:creationId xmlns:a16="http://schemas.microsoft.com/office/drawing/2014/main" id="{BA3E8437-1C29-0379-2E69-E363688CAF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94CDBACA-53D9-4C65-AB51-0B492B40832A}" type="slidenum">
              <a:rPr lang="en-US" altLang="ja-JP" sz="1200" b="0" smtClean="0"/>
              <a:pPr/>
              <a:t>30</a:t>
            </a:fld>
            <a:endParaRPr lang="en-US" altLang="ja-JP"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54CD9582-0A46-4CC3-6C03-D2BEB428A81F}"/>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3E86F30B-89EB-53DF-FF9E-5A9267A7FDCB}"/>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latin typeface="Arial" panose="020B0604020202020204" pitchFamily="34" charset="0"/>
              </a:rPr>
              <a:t>可行解、染色体表示的是同一个意思</a:t>
            </a:r>
          </a:p>
        </p:txBody>
      </p:sp>
      <p:sp>
        <p:nvSpPr>
          <p:cNvPr id="60420" name="灯片编号占位符 3">
            <a:extLst>
              <a:ext uri="{FF2B5EF4-FFF2-40B4-BE49-F238E27FC236}">
                <a16:creationId xmlns:a16="http://schemas.microsoft.com/office/drawing/2014/main" id="{A7029C53-BC8D-B7EE-3DCE-899B5C3D43DC}"/>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fld id="{942341A4-C83B-4B89-8A3A-78A9BBB69B06}" type="slidenum">
              <a:rPr lang="zh-CN" altLang="en-US" sz="1200" b="0" smtClean="0">
                <a:ea typeface="宋体" panose="02010600030101010101" pitchFamily="2" charset="-122"/>
              </a:rPr>
              <a:pPr/>
              <a:t>32</a:t>
            </a:fld>
            <a:endParaRPr lang="zh-CN" altLang="en-US" sz="1200" b="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4261783-C0CC-495E-9A5D-A3A19B6C1DE1}" type="slidenum">
              <a:rPr lang="en-US" altLang="ja-JP" smtClean="0"/>
              <a:pPr>
                <a:defRPr/>
              </a:pPr>
              <a:t>35</a:t>
            </a:fld>
            <a:endParaRPr lang="en-US" altLang="ja-JP"/>
          </a:p>
        </p:txBody>
      </p:sp>
    </p:spTree>
    <p:extLst>
      <p:ext uri="{BB962C8B-B14F-4D97-AF65-F5344CB8AC3E}">
        <p14:creationId xmlns:p14="http://schemas.microsoft.com/office/powerpoint/2010/main" val="2277174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2" descr="waseda_mark">
            <a:extLst>
              <a:ext uri="{FF2B5EF4-FFF2-40B4-BE49-F238E27FC236}">
                <a16:creationId xmlns:a16="http://schemas.microsoft.com/office/drawing/2014/main" id="{57B97C95-9627-F20D-401C-AD4E6DA2586D}"/>
              </a:ext>
            </a:extLst>
          </p:cNvPr>
          <p:cNvPicPr>
            <a:picLocks noChangeAspect="1" noChangeArrowheads="1"/>
          </p:cNvPicPr>
          <p:nvPr/>
        </p:nvPicPr>
        <p:blipFill>
          <a:blip r:embed="rId2">
            <a:lum bright="80000" contrast="-90000"/>
            <a:grayscl/>
            <a:extLst>
              <a:ext uri="{28A0092B-C50C-407E-A947-70E740481C1C}">
                <a14:useLocalDpi xmlns:a14="http://schemas.microsoft.com/office/drawing/2010/main" val="0"/>
              </a:ext>
            </a:extLst>
          </a:blip>
          <a:srcRect/>
          <a:stretch>
            <a:fillRect/>
          </a:stretch>
        </p:blipFill>
        <p:spPr bwMode="auto">
          <a:xfrm>
            <a:off x="1116013" y="930275"/>
            <a:ext cx="5508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7">
            <a:extLst>
              <a:ext uri="{FF2B5EF4-FFF2-40B4-BE49-F238E27FC236}">
                <a16:creationId xmlns:a16="http://schemas.microsoft.com/office/drawing/2014/main" id="{3EFE856F-C4B7-92F9-1267-4ADC64240DA4}"/>
              </a:ext>
            </a:extLst>
          </p:cNvPr>
          <p:cNvSpPr>
            <a:spLocks noChangeArrowheads="1"/>
          </p:cNvSpPr>
          <p:nvPr/>
        </p:nvSpPr>
        <p:spPr bwMode="auto">
          <a:xfrm>
            <a:off x="685800" y="2887663"/>
            <a:ext cx="77724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headEnd/>
            <a:tailEnd/>
          </a:ln>
        </p:spPr>
        <p:txBody>
          <a:bodyPr/>
          <a:lstStyle>
            <a:lvl1pPr eaLnBrk="0" hangingPunct="0">
              <a:defRPr kumimoji="1" sz="1600" b="1">
                <a:solidFill>
                  <a:schemeClr val="tx1"/>
                </a:solidFill>
                <a:latin typeface="Arial" panose="020B0604020202020204" pitchFamily="34" charset="0"/>
                <a:ea typeface="MS PGothic" panose="020B0600070205080204" pitchFamily="34" charset="-128"/>
              </a:defRPr>
            </a:lvl1pPr>
            <a:lvl2pPr marL="742950" indent="-285750" eaLnBrk="0" hangingPunct="0">
              <a:defRPr kumimoji="1" sz="1600" b="1">
                <a:solidFill>
                  <a:schemeClr val="tx1"/>
                </a:solidFill>
                <a:latin typeface="Arial" panose="020B0604020202020204" pitchFamily="34" charset="0"/>
                <a:ea typeface="MS PGothic" panose="020B0600070205080204" pitchFamily="34" charset="-128"/>
              </a:defRPr>
            </a:lvl2pPr>
            <a:lvl3pPr marL="1143000" indent="-228600" eaLnBrk="0" hangingPunct="0">
              <a:defRPr kumimoji="1" sz="1600" b="1">
                <a:solidFill>
                  <a:schemeClr val="tx1"/>
                </a:solidFill>
                <a:latin typeface="Arial" panose="020B0604020202020204" pitchFamily="34" charset="0"/>
                <a:ea typeface="MS PGothic" panose="020B0600070205080204" pitchFamily="34" charset="-128"/>
              </a:defRPr>
            </a:lvl3pPr>
            <a:lvl4pPr marL="1600200" indent="-228600" eaLnBrk="0" hangingPunct="0">
              <a:defRPr kumimoji="1" sz="1600" b="1">
                <a:solidFill>
                  <a:schemeClr val="tx1"/>
                </a:solidFill>
                <a:latin typeface="Arial" panose="020B0604020202020204" pitchFamily="34" charset="0"/>
                <a:ea typeface="MS PGothic" panose="020B0600070205080204" pitchFamily="34" charset="-128"/>
              </a:defRPr>
            </a:lvl4pPr>
            <a:lvl5pPr marL="2057400" indent="-228600" eaLnBrk="0" hangingPunct="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endParaRPr kumimoji="0" lang="zh-CN" altLang="en-US" sz="2400" b="0">
              <a:latin typeface="Times New Roman" panose="02020603050405020304" pitchFamily="18" charset="0"/>
            </a:endParaRPr>
          </a:p>
        </p:txBody>
      </p:sp>
      <p:pic>
        <p:nvPicPr>
          <p:cNvPr id="4" name="Picture 10" descr="xidian">
            <a:extLst>
              <a:ext uri="{FF2B5EF4-FFF2-40B4-BE49-F238E27FC236}">
                <a16:creationId xmlns:a16="http://schemas.microsoft.com/office/drawing/2014/main" id="{4200495B-59C5-A29A-E198-0C3EAE8E8E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313" y="79375"/>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88" name="Rectangle 4"/>
          <p:cNvSpPr>
            <a:spLocks noGrp="1" noChangeArrowheads="1"/>
          </p:cNvSpPr>
          <p:nvPr>
            <p:ph type="ctrTitle"/>
          </p:nvPr>
        </p:nvSpPr>
        <p:spPr>
          <a:xfrm>
            <a:off x="685800" y="836613"/>
            <a:ext cx="7772400" cy="2019300"/>
          </a:xfrm>
          <a:noFill/>
        </p:spPr>
        <p:txBody>
          <a:bodyPr/>
          <a:lstStyle>
            <a:lvl1pPr algn="ctr">
              <a:defRPr sz="4000">
                <a:solidFill>
                  <a:srgbClr val="A50021"/>
                </a:solidFill>
              </a:defRPr>
            </a:lvl1pPr>
          </a:lstStyle>
          <a:p>
            <a:r>
              <a:rPr lang="ja-JP" altLang="en-US"/>
              <a:t>マスタ タイトルの書式設定</a:t>
            </a:r>
          </a:p>
        </p:txBody>
      </p:sp>
      <p:sp>
        <p:nvSpPr>
          <p:cNvPr id="809989" name="Rectangle 5"/>
          <p:cNvSpPr>
            <a:spLocks noGrp="1" noChangeArrowheads="1"/>
          </p:cNvSpPr>
          <p:nvPr>
            <p:ph type="subTitle" idx="1"/>
          </p:nvPr>
        </p:nvSpPr>
        <p:spPr>
          <a:xfrm>
            <a:off x="1447800" y="3213100"/>
            <a:ext cx="7010400" cy="1816100"/>
          </a:xfrm>
        </p:spPr>
        <p:txBody>
          <a:bodyPr/>
          <a:lstStyle>
            <a:lvl1pPr marL="0" indent="0" algn="r">
              <a:buFont typeface="Wingdings" pitchFamily="2" charset="2"/>
              <a:buNone/>
              <a:defRPr sz="2800">
                <a:solidFill>
                  <a:schemeClr val="folHlink"/>
                </a:solidFill>
              </a:defRPr>
            </a:lvl1pPr>
          </a:lstStyle>
          <a:p>
            <a:r>
              <a:rPr lang="ja-JP" altLang="en-US"/>
              <a:t>マスタ サブタイトルの書式設定</a:t>
            </a:r>
          </a:p>
        </p:txBody>
      </p:sp>
      <p:sp>
        <p:nvSpPr>
          <p:cNvPr id="5" name="Rectangle 6">
            <a:extLst>
              <a:ext uri="{FF2B5EF4-FFF2-40B4-BE49-F238E27FC236}">
                <a16:creationId xmlns:a16="http://schemas.microsoft.com/office/drawing/2014/main" id="{7613C919-7058-42B4-78CD-AD0F985668F1}"/>
              </a:ext>
            </a:extLst>
          </p:cNvPr>
          <p:cNvSpPr>
            <a:spLocks noGrp="1" noChangeArrowheads="1"/>
          </p:cNvSpPr>
          <p:nvPr>
            <p:ph type="ftr" sz="quarter" idx="10"/>
          </p:nvPr>
        </p:nvSpPr>
        <p:spPr>
          <a:xfrm>
            <a:off x="733425" y="138113"/>
            <a:ext cx="7737475" cy="323850"/>
          </a:xfrm>
          <a:prstGeom prst="rect">
            <a:avLst/>
          </a:prstGeom>
        </p:spPr>
        <p:txBody>
          <a:bodyPr/>
          <a:lstStyle>
            <a:lvl1pPr>
              <a:defRPr/>
            </a:lvl1pPr>
          </a:lstStyle>
          <a:p>
            <a:pPr>
              <a:defRPr/>
            </a:pPr>
            <a:r>
              <a:rPr lang="en-US" altLang="zh-CN"/>
              <a:t>I</a:t>
            </a:r>
            <a:r>
              <a:rPr lang="en-US" altLang="ja-JP"/>
              <a:t>nstitute</a:t>
            </a:r>
            <a:r>
              <a:rPr lang="en-US" altLang="zh-CN"/>
              <a:t> of Intelligent Information Processing</a:t>
            </a:r>
            <a:r>
              <a:rPr lang="en-US" altLang="ja-JP"/>
              <a:t>, </a:t>
            </a:r>
            <a:r>
              <a:rPr lang="en-US" altLang="zh-CN"/>
              <a:t>XiDian</a:t>
            </a:r>
            <a:r>
              <a:rPr lang="en-US" altLang="ja-JP"/>
              <a:t> University </a:t>
            </a:r>
          </a:p>
        </p:txBody>
      </p:sp>
    </p:spTree>
    <p:extLst>
      <p:ext uri="{BB962C8B-B14F-4D97-AF65-F5344CB8AC3E}">
        <p14:creationId xmlns:p14="http://schemas.microsoft.com/office/powerpoint/2010/main" val="19244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624939ED-9472-B538-9CBC-2441F6A04708}"/>
              </a:ext>
            </a:extLst>
          </p:cNvPr>
          <p:cNvSpPr>
            <a:spLocks noGrp="1"/>
          </p:cNvSpPr>
          <p:nvPr>
            <p:ph type="sldNum" sz="quarter" idx="10"/>
          </p:nvPr>
        </p:nvSpPr>
        <p:spPr/>
        <p:txBody>
          <a:bodyPr/>
          <a:lstStyle>
            <a:lvl1pPr>
              <a:defRPr/>
            </a:lvl1pPr>
          </a:lstStyle>
          <a:p>
            <a:pPr>
              <a:defRPr/>
            </a:pPr>
            <a:fld id="{2671159C-BC85-4B07-A6F8-7C60C04969F8}" type="slidenum">
              <a:rPr lang="en-US" altLang="ja-JP"/>
              <a:pPr>
                <a:defRPr/>
              </a:pPr>
              <a:t>‹#›</a:t>
            </a:fld>
            <a:endParaRPr lang="en-US" altLang="ja-JP"/>
          </a:p>
        </p:txBody>
      </p:sp>
    </p:spTree>
    <p:extLst>
      <p:ext uri="{BB962C8B-B14F-4D97-AF65-F5344CB8AC3E}">
        <p14:creationId xmlns:p14="http://schemas.microsoft.com/office/powerpoint/2010/main" val="49838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3087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0"/>
            <a:ext cx="6705600" cy="63087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577BA803-0691-023A-4039-E21D6076D67B}"/>
              </a:ext>
            </a:extLst>
          </p:cNvPr>
          <p:cNvSpPr>
            <a:spLocks noGrp="1"/>
          </p:cNvSpPr>
          <p:nvPr>
            <p:ph type="sldNum" sz="quarter" idx="10"/>
          </p:nvPr>
        </p:nvSpPr>
        <p:spPr/>
        <p:txBody>
          <a:bodyPr/>
          <a:lstStyle>
            <a:lvl1pPr>
              <a:defRPr/>
            </a:lvl1pPr>
          </a:lstStyle>
          <a:p>
            <a:pPr>
              <a:defRPr/>
            </a:pPr>
            <a:fld id="{2820D8AA-E5CC-4C65-AFF5-5028A1D54DF4}" type="slidenum">
              <a:rPr lang="en-US" altLang="ja-JP"/>
              <a:pPr>
                <a:defRPr/>
              </a:pPr>
              <a:t>‹#›</a:t>
            </a:fld>
            <a:endParaRPr lang="en-US" altLang="ja-JP"/>
          </a:p>
        </p:txBody>
      </p:sp>
    </p:spTree>
    <p:extLst>
      <p:ext uri="{BB962C8B-B14F-4D97-AF65-F5344CB8AC3E}">
        <p14:creationId xmlns:p14="http://schemas.microsoft.com/office/powerpoint/2010/main" val="4031491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244975"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6">
            <a:extLst>
              <a:ext uri="{FF2B5EF4-FFF2-40B4-BE49-F238E27FC236}">
                <a16:creationId xmlns:a16="http://schemas.microsoft.com/office/drawing/2014/main" id="{E7B76ABF-3DC9-5A45-FD47-8F415549FCF6}"/>
              </a:ext>
            </a:extLst>
          </p:cNvPr>
          <p:cNvSpPr>
            <a:spLocks noGrp="1"/>
          </p:cNvSpPr>
          <p:nvPr>
            <p:ph type="sldNum" sz="quarter" idx="10"/>
          </p:nvPr>
        </p:nvSpPr>
        <p:spPr/>
        <p:txBody>
          <a:bodyPr/>
          <a:lstStyle>
            <a:lvl1pPr>
              <a:defRPr/>
            </a:lvl1pPr>
          </a:lstStyle>
          <a:p>
            <a:pPr>
              <a:defRPr/>
            </a:pPr>
            <a:fld id="{00A349B4-FBF1-4AA2-AC3E-4AA7B74A1DD8}" type="slidenum">
              <a:rPr lang="en-US" altLang="ja-JP"/>
              <a:pPr>
                <a:defRPr/>
              </a:pPr>
              <a:t>‹#›</a:t>
            </a:fld>
            <a:endParaRPr lang="en-US" altLang="ja-JP"/>
          </a:p>
        </p:txBody>
      </p:sp>
    </p:spTree>
    <p:extLst>
      <p:ext uri="{BB962C8B-B14F-4D97-AF65-F5344CB8AC3E}">
        <p14:creationId xmlns:p14="http://schemas.microsoft.com/office/powerpoint/2010/main" val="3144938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表格占位符 2"/>
          <p:cNvSpPr>
            <a:spLocks noGrp="1"/>
          </p:cNvSpPr>
          <p:nvPr>
            <p:ph type="tbl" idx="1"/>
          </p:nvPr>
        </p:nvSpPr>
        <p:spPr>
          <a:xfrm>
            <a:off x="250825" y="908050"/>
            <a:ext cx="8642350" cy="5400675"/>
          </a:xfrm>
        </p:spPr>
        <p:txBody>
          <a:bodyPr/>
          <a:lstStyle/>
          <a:p>
            <a:pPr lvl="0"/>
            <a:endParaRPr lang="zh-CN" altLang="en-US" noProof="0"/>
          </a:p>
        </p:txBody>
      </p:sp>
      <p:sp>
        <p:nvSpPr>
          <p:cNvPr id="4" name="灯片编号占位符 5">
            <a:extLst>
              <a:ext uri="{FF2B5EF4-FFF2-40B4-BE49-F238E27FC236}">
                <a16:creationId xmlns:a16="http://schemas.microsoft.com/office/drawing/2014/main" id="{0AAD8D57-95C0-704B-A8F8-D57DFB3377CC}"/>
              </a:ext>
            </a:extLst>
          </p:cNvPr>
          <p:cNvSpPr>
            <a:spLocks noGrp="1"/>
          </p:cNvSpPr>
          <p:nvPr>
            <p:ph type="sldNum" sz="quarter" idx="10"/>
          </p:nvPr>
        </p:nvSpPr>
        <p:spPr/>
        <p:txBody>
          <a:bodyPr/>
          <a:lstStyle>
            <a:lvl1pPr>
              <a:defRPr/>
            </a:lvl1pPr>
          </a:lstStyle>
          <a:p>
            <a:pPr>
              <a:defRPr/>
            </a:pPr>
            <a:fld id="{77B39EB8-E1F6-464B-9B5A-70CD25B3E877}" type="slidenum">
              <a:rPr lang="en-US" altLang="ja-JP"/>
              <a:pPr>
                <a:defRPr/>
              </a:pPr>
              <a:t>‹#›</a:t>
            </a:fld>
            <a:endParaRPr lang="en-US" altLang="ja-JP"/>
          </a:p>
        </p:txBody>
      </p:sp>
    </p:spTree>
    <p:extLst>
      <p:ext uri="{BB962C8B-B14F-4D97-AF65-F5344CB8AC3E}">
        <p14:creationId xmlns:p14="http://schemas.microsoft.com/office/powerpoint/2010/main" val="1186701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250825" y="908050"/>
            <a:ext cx="4244975"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908050"/>
            <a:ext cx="4244975"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684588"/>
            <a:ext cx="4244975" cy="26241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7">
            <a:extLst>
              <a:ext uri="{FF2B5EF4-FFF2-40B4-BE49-F238E27FC236}">
                <a16:creationId xmlns:a16="http://schemas.microsoft.com/office/drawing/2014/main" id="{AC41000A-5873-DF3E-40D8-6E0823E05C42}"/>
              </a:ext>
            </a:extLst>
          </p:cNvPr>
          <p:cNvSpPr>
            <a:spLocks noGrp="1"/>
          </p:cNvSpPr>
          <p:nvPr>
            <p:ph type="sldNum" sz="quarter" idx="10"/>
          </p:nvPr>
        </p:nvSpPr>
        <p:spPr/>
        <p:txBody>
          <a:bodyPr/>
          <a:lstStyle>
            <a:lvl1pPr>
              <a:defRPr/>
            </a:lvl1pPr>
          </a:lstStyle>
          <a:p>
            <a:pPr>
              <a:defRPr/>
            </a:pPr>
            <a:fld id="{5C014D6E-27D1-4B5B-9366-741071C274B9}" type="slidenum">
              <a:rPr lang="en-US" altLang="ja-JP"/>
              <a:pPr>
                <a:defRPr/>
              </a:pPr>
              <a:t>‹#›</a:t>
            </a:fld>
            <a:endParaRPr lang="en-US" altLang="ja-JP"/>
          </a:p>
        </p:txBody>
      </p:sp>
    </p:spTree>
    <p:extLst>
      <p:ext uri="{BB962C8B-B14F-4D97-AF65-F5344CB8AC3E}">
        <p14:creationId xmlns:p14="http://schemas.microsoft.com/office/powerpoint/2010/main" val="2151701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Freeform 11">
            <a:extLst>
              <a:ext uri="{FF2B5EF4-FFF2-40B4-BE49-F238E27FC236}">
                <a16:creationId xmlns:a16="http://schemas.microsoft.com/office/drawing/2014/main" id="{4C7215A6-0CB8-F67A-4923-87D402B31705}"/>
              </a:ext>
            </a:extLst>
          </p:cNvPr>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8">
            <a:extLst>
              <a:ext uri="{FF2B5EF4-FFF2-40B4-BE49-F238E27FC236}">
                <a16:creationId xmlns:a16="http://schemas.microsoft.com/office/drawing/2014/main" id="{5602C359-77B6-83C8-85EA-499F697E10DF}"/>
              </a:ext>
            </a:extLst>
          </p:cNvPr>
          <p:cNvSpPr>
            <a:spLocks noGrp="1"/>
          </p:cNvSpPr>
          <p:nvPr>
            <p:ph type="dt" sz="half" idx="10"/>
          </p:nvPr>
        </p:nvSpPr>
        <p:spPr>
          <a:xfrm>
            <a:off x="0" y="0"/>
            <a:ext cx="0" cy="0"/>
          </a:xfrm>
        </p:spPr>
        <p:txBody>
          <a:bodyPr/>
          <a:lstStyle>
            <a:lvl1pPr>
              <a:defRPr/>
            </a:lvl1pPr>
          </a:lstStyle>
          <a:p>
            <a:pPr>
              <a:defRPr/>
            </a:pPr>
            <a:endParaRPr lang="en-US" altLang="zh-CN"/>
          </a:p>
        </p:txBody>
      </p:sp>
      <p:sp>
        <p:nvSpPr>
          <p:cNvPr id="5" name="页脚占位符 9">
            <a:extLst>
              <a:ext uri="{FF2B5EF4-FFF2-40B4-BE49-F238E27FC236}">
                <a16:creationId xmlns:a16="http://schemas.microsoft.com/office/drawing/2014/main" id="{362D5DC9-D9A7-9F37-1FCD-9E68CD952D25}"/>
              </a:ext>
            </a:extLst>
          </p:cNvPr>
          <p:cNvSpPr>
            <a:spLocks noGrp="1"/>
          </p:cNvSpPr>
          <p:nvPr>
            <p:ph type="ftr" sz="quarter" idx="11"/>
          </p:nvPr>
        </p:nvSpPr>
        <p:spPr>
          <a:xfrm>
            <a:off x="0" y="0"/>
            <a:ext cx="0" cy="0"/>
          </a:xfrm>
        </p:spPr>
        <p:txBody>
          <a:bodyPr/>
          <a:lstStyle>
            <a:lvl1pPr>
              <a:defRPr/>
            </a:lvl1pPr>
          </a:lstStyle>
          <a:p>
            <a:pPr>
              <a:defRPr/>
            </a:pPr>
            <a:endParaRPr lang="en-US" altLang="zh-CN"/>
          </a:p>
        </p:txBody>
      </p:sp>
      <p:sp>
        <p:nvSpPr>
          <p:cNvPr id="6" name="灯片编号占位符 10">
            <a:extLst>
              <a:ext uri="{FF2B5EF4-FFF2-40B4-BE49-F238E27FC236}">
                <a16:creationId xmlns:a16="http://schemas.microsoft.com/office/drawing/2014/main" id="{E09F5414-1738-5A23-9E7A-DF38EAE5C5F6}"/>
              </a:ext>
            </a:extLst>
          </p:cNvPr>
          <p:cNvSpPr>
            <a:spLocks noGrp="1"/>
          </p:cNvSpPr>
          <p:nvPr>
            <p:ph type="sldNum" sz="quarter" idx="12"/>
          </p:nvPr>
        </p:nvSpPr>
        <p:spPr/>
        <p:txBody>
          <a:bodyPr/>
          <a:lstStyle>
            <a:lvl1pPr>
              <a:defRPr/>
            </a:lvl1pPr>
          </a:lstStyle>
          <a:p>
            <a:pPr>
              <a:defRPr/>
            </a:pPr>
            <a:fld id="{9966BCC0-882C-4A78-8ABE-64F57E862F13}" type="slidenum">
              <a:rPr lang="en-US" altLang="zh-CN"/>
              <a:pPr>
                <a:defRPr/>
              </a:pPr>
              <a:t>‹#›</a:t>
            </a:fld>
            <a:endParaRPr lang="en-US" altLang="zh-CN"/>
          </a:p>
        </p:txBody>
      </p:sp>
    </p:spTree>
    <p:extLst>
      <p:ext uri="{BB962C8B-B14F-4D97-AF65-F5344CB8AC3E}">
        <p14:creationId xmlns:p14="http://schemas.microsoft.com/office/powerpoint/2010/main" val="21740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a:extLst>
              <a:ext uri="{FF2B5EF4-FFF2-40B4-BE49-F238E27FC236}">
                <a16:creationId xmlns:a16="http://schemas.microsoft.com/office/drawing/2014/main" id="{D90486B6-C479-3EA1-ADF3-13C555346F12}"/>
              </a:ext>
            </a:extLst>
          </p:cNvPr>
          <p:cNvSpPr>
            <a:spLocks noGrp="1"/>
          </p:cNvSpPr>
          <p:nvPr>
            <p:ph type="sldNum" sz="quarter" idx="10"/>
          </p:nvPr>
        </p:nvSpPr>
        <p:spPr/>
        <p:txBody>
          <a:bodyPr/>
          <a:lstStyle>
            <a:lvl1pPr>
              <a:defRPr/>
            </a:lvl1pPr>
          </a:lstStyle>
          <a:p>
            <a:pPr>
              <a:defRPr/>
            </a:pPr>
            <a:fld id="{46295DA0-6DD5-496D-BCD5-04BAAA8DDDAD}" type="slidenum">
              <a:rPr lang="en-US" altLang="ja-JP"/>
              <a:pPr>
                <a:defRPr/>
              </a:pPr>
              <a:t>‹#›</a:t>
            </a:fld>
            <a:endParaRPr lang="en-US" altLang="ja-JP"/>
          </a:p>
        </p:txBody>
      </p:sp>
    </p:spTree>
    <p:extLst>
      <p:ext uri="{BB962C8B-B14F-4D97-AF65-F5344CB8AC3E}">
        <p14:creationId xmlns:p14="http://schemas.microsoft.com/office/powerpoint/2010/main" val="379881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5">
            <a:extLst>
              <a:ext uri="{FF2B5EF4-FFF2-40B4-BE49-F238E27FC236}">
                <a16:creationId xmlns:a16="http://schemas.microsoft.com/office/drawing/2014/main" id="{D8130CFA-2054-BB4D-F4AE-0C0A2372B2A1}"/>
              </a:ext>
            </a:extLst>
          </p:cNvPr>
          <p:cNvSpPr>
            <a:spLocks noGrp="1"/>
          </p:cNvSpPr>
          <p:nvPr>
            <p:ph type="sldNum" sz="quarter" idx="10"/>
          </p:nvPr>
        </p:nvSpPr>
        <p:spPr/>
        <p:txBody>
          <a:bodyPr/>
          <a:lstStyle>
            <a:lvl1pPr>
              <a:defRPr/>
            </a:lvl1pPr>
          </a:lstStyle>
          <a:p>
            <a:pPr>
              <a:defRPr/>
            </a:pPr>
            <a:fld id="{978A8D0E-0771-440A-965F-6B6B8D003FF3}" type="slidenum">
              <a:rPr lang="en-US" altLang="ja-JP"/>
              <a:pPr>
                <a:defRPr/>
              </a:pPr>
              <a:t>‹#›</a:t>
            </a:fld>
            <a:endParaRPr lang="en-US" altLang="ja-JP"/>
          </a:p>
        </p:txBody>
      </p:sp>
    </p:spTree>
    <p:extLst>
      <p:ext uri="{BB962C8B-B14F-4D97-AF65-F5344CB8AC3E}">
        <p14:creationId xmlns:p14="http://schemas.microsoft.com/office/powerpoint/2010/main" val="256388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8050"/>
            <a:ext cx="4244975"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6">
            <a:extLst>
              <a:ext uri="{FF2B5EF4-FFF2-40B4-BE49-F238E27FC236}">
                <a16:creationId xmlns:a16="http://schemas.microsoft.com/office/drawing/2014/main" id="{F75A05AD-50E4-5278-70ED-EA50B46A0E53}"/>
              </a:ext>
            </a:extLst>
          </p:cNvPr>
          <p:cNvSpPr>
            <a:spLocks noGrp="1"/>
          </p:cNvSpPr>
          <p:nvPr>
            <p:ph type="sldNum" sz="quarter" idx="10"/>
          </p:nvPr>
        </p:nvSpPr>
        <p:spPr/>
        <p:txBody>
          <a:bodyPr/>
          <a:lstStyle>
            <a:lvl1pPr>
              <a:defRPr/>
            </a:lvl1pPr>
          </a:lstStyle>
          <a:p>
            <a:pPr>
              <a:defRPr/>
            </a:pPr>
            <a:fld id="{40775571-BB7B-408C-BB16-916696ADA9FA}" type="slidenum">
              <a:rPr lang="en-US" altLang="ja-JP"/>
              <a:pPr>
                <a:defRPr/>
              </a:pPr>
              <a:t>‹#›</a:t>
            </a:fld>
            <a:endParaRPr lang="en-US" altLang="ja-JP"/>
          </a:p>
        </p:txBody>
      </p:sp>
    </p:spTree>
    <p:extLst>
      <p:ext uri="{BB962C8B-B14F-4D97-AF65-F5344CB8AC3E}">
        <p14:creationId xmlns:p14="http://schemas.microsoft.com/office/powerpoint/2010/main" val="57052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8">
            <a:extLst>
              <a:ext uri="{FF2B5EF4-FFF2-40B4-BE49-F238E27FC236}">
                <a16:creationId xmlns:a16="http://schemas.microsoft.com/office/drawing/2014/main" id="{812125D9-9BEE-603A-D502-240C843BA273}"/>
              </a:ext>
            </a:extLst>
          </p:cNvPr>
          <p:cNvSpPr>
            <a:spLocks noGrp="1"/>
          </p:cNvSpPr>
          <p:nvPr>
            <p:ph type="sldNum" sz="quarter" idx="10"/>
          </p:nvPr>
        </p:nvSpPr>
        <p:spPr/>
        <p:txBody>
          <a:bodyPr/>
          <a:lstStyle>
            <a:lvl1pPr>
              <a:defRPr/>
            </a:lvl1pPr>
          </a:lstStyle>
          <a:p>
            <a:pPr>
              <a:defRPr/>
            </a:pPr>
            <a:fld id="{DEDF750B-AB23-45CB-924B-321A71801461}" type="slidenum">
              <a:rPr lang="en-US" altLang="ja-JP"/>
              <a:pPr>
                <a:defRPr/>
              </a:pPr>
              <a:t>‹#›</a:t>
            </a:fld>
            <a:endParaRPr lang="en-US" altLang="ja-JP"/>
          </a:p>
        </p:txBody>
      </p:sp>
    </p:spTree>
    <p:extLst>
      <p:ext uri="{BB962C8B-B14F-4D97-AF65-F5344CB8AC3E}">
        <p14:creationId xmlns:p14="http://schemas.microsoft.com/office/powerpoint/2010/main" val="47551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4">
            <a:extLst>
              <a:ext uri="{FF2B5EF4-FFF2-40B4-BE49-F238E27FC236}">
                <a16:creationId xmlns:a16="http://schemas.microsoft.com/office/drawing/2014/main" id="{A33F9555-E273-001C-C353-BBD8E921EF64}"/>
              </a:ext>
            </a:extLst>
          </p:cNvPr>
          <p:cNvSpPr>
            <a:spLocks noGrp="1"/>
          </p:cNvSpPr>
          <p:nvPr>
            <p:ph type="sldNum" sz="quarter" idx="10"/>
          </p:nvPr>
        </p:nvSpPr>
        <p:spPr/>
        <p:txBody>
          <a:bodyPr/>
          <a:lstStyle>
            <a:lvl1pPr>
              <a:defRPr/>
            </a:lvl1pPr>
          </a:lstStyle>
          <a:p>
            <a:pPr>
              <a:defRPr/>
            </a:pPr>
            <a:fld id="{04EC823C-EE08-4912-80B5-06794DE39F9C}" type="slidenum">
              <a:rPr lang="en-US" altLang="ja-JP"/>
              <a:pPr>
                <a:defRPr/>
              </a:pPr>
              <a:t>‹#›</a:t>
            </a:fld>
            <a:endParaRPr lang="en-US" altLang="ja-JP"/>
          </a:p>
        </p:txBody>
      </p:sp>
    </p:spTree>
    <p:extLst>
      <p:ext uri="{BB962C8B-B14F-4D97-AF65-F5344CB8AC3E}">
        <p14:creationId xmlns:p14="http://schemas.microsoft.com/office/powerpoint/2010/main" val="17807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08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6">
            <a:extLst>
              <a:ext uri="{FF2B5EF4-FFF2-40B4-BE49-F238E27FC236}">
                <a16:creationId xmlns:a16="http://schemas.microsoft.com/office/drawing/2014/main" id="{26D3F7E7-27D3-7524-530B-BDE4C01AF937}"/>
              </a:ext>
            </a:extLst>
          </p:cNvPr>
          <p:cNvSpPr>
            <a:spLocks noGrp="1"/>
          </p:cNvSpPr>
          <p:nvPr>
            <p:ph type="sldNum" sz="quarter" idx="10"/>
          </p:nvPr>
        </p:nvSpPr>
        <p:spPr/>
        <p:txBody>
          <a:bodyPr/>
          <a:lstStyle>
            <a:lvl1pPr>
              <a:defRPr/>
            </a:lvl1pPr>
          </a:lstStyle>
          <a:p>
            <a:pPr>
              <a:defRPr/>
            </a:pPr>
            <a:fld id="{90E0130E-17B3-41D6-8DFB-6A6DF4081BE9}" type="slidenum">
              <a:rPr lang="en-US" altLang="ja-JP"/>
              <a:pPr>
                <a:defRPr/>
              </a:pPr>
              <a:t>‹#›</a:t>
            </a:fld>
            <a:endParaRPr lang="en-US" altLang="ja-JP"/>
          </a:p>
        </p:txBody>
      </p:sp>
    </p:spTree>
    <p:extLst>
      <p:ext uri="{BB962C8B-B14F-4D97-AF65-F5344CB8AC3E}">
        <p14:creationId xmlns:p14="http://schemas.microsoft.com/office/powerpoint/2010/main" val="2682115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6">
            <a:extLst>
              <a:ext uri="{FF2B5EF4-FFF2-40B4-BE49-F238E27FC236}">
                <a16:creationId xmlns:a16="http://schemas.microsoft.com/office/drawing/2014/main" id="{B934AAA0-EA59-47C5-7A1C-7FBC4AD8ADDE}"/>
              </a:ext>
            </a:extLst>
          </p:cNvPr>
          <p:cNvSpPr>
            <a:spLocks noGrp="1"/>
          </p:cNvSpPr>
          <p:nvPr>
            <p:ph type="sldNum" sz="quarter" idx="10"/>
          </p:nvPr>
        </p:nvSpPr>
        <p:spPr/>
        <p:txBody>
          <a:bodyPr/>
          <a:lstStyle>
            <a:lvl1pPr>
              <a:defRPr/>
            </a:lvl1pPr>
          </a:lstStyle>
          <a:p>
            <a:pPr>
              <a:defRPr/>
            </a:pPr>
            <a:fld id="{2E21A356-D4A4-4FBC-9DED-65DEFD7DC163}" type="slidenum">
              <a:rPr lang="en-US" altLang="ja-JP"/>
              <a:pPr>
                <a:defRPr/>
              </a:pPr>
              <a:t>‹#›</a:t>
            </a:fld>
            <a:endParaRPr lang="en-US" altLang="ja-JP"/>
          </a:p>
        </p:txBody>
      </p:sp>
    </p:spTree>
    <p:extLst>
      <p:ext uri="{BB962C8B-B14F-4D97-AF65-F5344CB8AC3E}">
        <p14:creationId xmlns:p14="http://schemas.microsoft.com/office/powerpoint/2010/main" val="413575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1A2F2EB-1D22-66D0-0862-397FFB08C14D}"/>
              </a:ext>
            </a:extLst>
          </p:cNvPr>
          <p:cNvSpPr>
            <a:spLocks noGrp="1" noChangeArrowheads="1"/>
          </p:cNvSpPr>
          <p:nvPr>
            <p:ph type="title"/>
          </p:nvPr>
        </p:nvSpPr>
        <p:spPr bwMode="auto">
          <a:xfrm>
            <a:off x="0" y="0"/>
            <a:ext cx="9144000" cy="765175"/>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D8E166B4-FD55-E750-A1B8-27672FC9DBC7}"/>
              </a:ext>
            </a:extLst>
          </p:cNvPr>
          <p:cNvSpPr>
            <a:spLocks noGrp="1" noChangeArrowheads="1"/>
          </p:cNvSpPr>
          <p:nvPr>
            <p:ph type="body" idx="1"/>
          </p:nvPr>
        </p:nvSpPr>
        <p:spPr bwMode="auto">
          <a:xfrm>
            <a:off x="250825" y="908050"/>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08966" name="Rectangle 6">
            <a:extLst>
              <a:ext uri="{FF2B5EF4-FFF2-40B4-BE49-F238E27FC236}">
                <a16:creationId xmlns:a16="http://schemas.microsoft.com/office/drawing/2014/main" id="{2CE819E2-4AEE-1BF1-8A33-2C6B39C8000A}"/>
              </a:ext>
            </a:extLst>
          </p:cNvPr>
          <p:cNvSpPr>
            <a:spLocks noGrp="1" noChangeArrowheads="1"/>
          </p:cNvSpPr>
          <p:nvPr>
            <p:ph type="sldNum" sz="quarter" idx="4"/>
          </p:nvPr>
        </p:nvSpPr>
        <p:spPr bwMode="auto">
          <a:xfrm>
            <a:off x="6983413" y="6413500"/>
            <a:ext cx="1981200" cy="360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b="0">
                <a:solidFill>
                  <a:srgbClr val="A50021"/>
                </a:solidFill>
              </a:defRPr>
            </a:lvl1pPr>
          </a:lstStyle>
          <a:p>
            <a:pPr>
              <a:defRPr/>
            </a:pPr>
            <a:fld id="{EB57C582-EAA9-401F-B1B7-E4BBFEB1EBFC}" type="slidenum">
              <a:rPr lang="en-US" altLang="ja-JP"/>
              <a:pPr>
                <a:defRPr/>
              </a:pPr>
              <a:t>‹#›</a:t>
            </a:fld>
            <a:endParaRPr lang="en-US" altLang="ja-JP"/>
          </a:p>
        </p:txBody>
      </p:sp>
      <p:pic>
        <p:nvPicPr>
          <p:cNvPr id="1029" name="Picture 7" descr="xidian">
            <a:extLst>
              <a:ext uri="{FF2B5EF4-FFF2-40B4-BE49-F238E27FC236}">
                <a16:creationId xmlns:a16="http://schemas.microsoft.com/office/drawing/2014/main" id="{37EE48BF-018B-2D4D-EDF0-126D440CAB6E}"/>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784475" y="6221413"/>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Lst>
  <p:hf hdr="0"/>
  <p:txStyles>
    <p:titleStyle>
      <a:lvl1pPr indent="176213" algn="l" rtl="0" eaLnBrk="0" fontAlgn="base" hangingPunct="0">
        <a:spcBef>
          <a:spcPct val="0"/>
        </a:spcBef>
        <a:spcAft>
          <a:spcPct val="0"/>
        </a:spcAft>
        <a:defRPr kumimoji="1" sz="3800" b="1">
          <a:solidFill>
            <a:schemeClr val="bg1"/>
          </a:solidFill>
          <a:latin typeface="+mj-lt"/>
          <a:ea typeface="MS PGothic" panose="020B0600070205080204" pitchFamily="34" charset="-128"/>
          <a:cs typeface="+mj-cs"/>
        </a:defRPr>
      </a:lvl1pPr>
      <a:lvl2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2pPr>
      <a:lvl3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3pPr>
      <a:lvl4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4pPr>
      <a:lvl5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5pPr>
      <a:lvl6pPr marL="457200" indent="176213" algn="l" rtl="0" fontAlgn="base">
        <a:spcBef>
          <a:spcPct val="0"/>
        </a:spcBef>
        <a:spcAft>
          <a:spcPct val="0"/>
        </a:spcAft>
        <a:defRPr kumimoji="1" sz="3800" b="1">
          <a:solidFill>
            <a:schemeClr val="bg1"/>
          </a:solidFill>
          <a:latin typeface="Arial" charset="0"/>
          <a:ea typeface="ＭＳ Ｐゴシック" pitchFamily="34" charset="-128"/>
        </a:defRPr>
      </a:lvl6pPr>
      <a:lvl7pPr marL="914400" indent="176213" algn="l" rtl="0" fontAlgn="base">
        <a:spcBef>
          <a:spcPct val="0"/>
        </a:spcBef>
        <a:spcAft>
          <a:spcPct val="0"/>
        </a:spcAft>
        <a:defRPr kumimoji="1" sz="3800" b="1">
          <a:solidFill>
            <a:schemeClr val="bg1"/>
          </a:solidFill>
          <a:latin typeface="Arial" charset="0"/>
          <a:ea typeface="ＭＳ Ｐゴシック" pitchFamily="34" charset="-128"/>
        </a:defRPr>
      </a:lvl7pPr>
      <a:lvl8pPr marL="1371600" indent="176213" algn="l" rtl="0" fontAlgn="base">
        <a:spcBef>
          <a:spcPct val="0"/>
        </a:spcBef>
        <a:spcAft>
          <a:spcPct val="0"/>
        </a:spcAft>
        <a:defRPr kumimoji="1" sz="3800" b="1">
          <a:solidFill>
            <a:schemeClr val="bg1"/>
          </a:solidFill>
          <a:latin typeface="Arial" charset="0"/>
          <a:ea typeface="ＭＳ Ｐゴシック" pitchFamily="34" charset="-128"/>
        </a:defRPr>
      </a:lvl8pPr>
      <a:lvl9pPr marL="1828800" indent="176213" algn="l" rtl="0" fontAlgn="base">
        <a:spcBef>
          <a:spcPct val="0"/>
        </a:spcBef>
        <a:spcAft>
          <a:spcPct val="0"/>
        </a:spcAft>
        <a:defRPr kumimoji="1" sz="3800" b="1">
          <a:solidFill>
            <a:schemeClr val="bg1"/>
          </a:solidFill>
          <a:latin typeface="Arial" charset="0"/>
          <a:ea typeface="ＭＳ Ｐゴシック" pitchFamily="34" charset="-128"/>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0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7.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40.bin"/><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oleObject" Target="../embeddings/oleObject42.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44.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93.w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0.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48.bin"/><Relationship Id="rId14" Type="http://schemas.openxmlformats.org/officeDocument/2006/relationships/image" Target="../media/image9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95.wmf"/><Relationship Id="rId7" Type="http://schemas.openxmlformats.org/officeDocument/2006/relationships/image" Target="../media/image97.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3.bin"/><Relationship Id="rId5" Type="http://schemas.openxmlformats.org/officeDocument/2006/relationships/image" Target="../media/image96.wmf"/><Relationship Id="rId4" Type="http://schemas.openxmlformats.org/officeDocument/2006/relationships/oleObject" Target="../embeddings/oleObject52.bin"/><Relationship Id="rId9" Type="http://schemas.openxmlformats.org/officeDocument/2006/relationships/image" Target="../media/image98.wmf"/></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99.wmf"/><Relationship Id="rId7" Type="http://schemas.openxmlformats.org/officeDocument/2006/relationships/image" Target="../media/image101.wmf"/><Relationship Id="rId12" Type="http://schemas.openxmlformats.org/officeDocument/2006/relationships/oleObject" Target="../embeddings/oleObject60.bin"/><Relationship Id="rId2"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image" Target="../media/image103.wmf"/><Relationship Id="rId5" Type="http://schemas.openxmlformats.org/officeDocument/2006/relationships/image" Target="../media/image100.w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102.wmf"/></Relationships>
</file>

<file path=ppt/slides/_rels/slide122.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66.bin"/><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108.w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5.wmf"/><Relationship Id="rId11" Type="http://schemas.openxmlformats.org/officeDocument/2006/relationships/oleObject" Target="../embeddings/oleObject65.bin"/><Relationship Id="rId5" Type="http://schemas.openxmlformats.org/officeDocument/2006/relationships/oleObject" Target="../embeddings/oleObject62.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64.bin"/><Relationship Id="rId14" Type="http://schemas.openxmlformats.org/officeDocument/2006/relationships/image" Target="../media/image109.wmf"/></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image" Target="../media/image110.wmf"/><Relationship Id="rId7" Type="http://schemas.openxmlformats.org/officeDocument/2006/relationships/image" Target="../media/image112.wmf"/><Relationship Id="rId2" Type="http://schemas.openxmlformats.org/officeDocument/2006/relationships/oleObject" Target="../embeddings/oleObject67.bin"/><Relationship Id="rId1" Type="http://schemas.openxmlformats.org/officeDocument/2006/relationships/slideLayout" Target="../slideLayouts/slideLayout2.xml"/><Relationship Id="rId6" Type="http://schemas.openxmlformats.org/officeDocument/2006/relationships/oleObject" Target="../embeddings/oleObject69.bin"/><Relationship Id="rId5" Type="http://schemas.openxmlformats.org/officeDocument/2006/relationships/image" Target="../media/image111.wmf"/><Relationship Id="rId4" Type="http://schemas.openxmlformats.org/officeDocument/2006/relationships/oleObject" Target="../embeddings/oleObject68.bin"/><Relationship Id="rId9" Type="http://schemas.openxmlformats.org/officeDocument/2006/relationships/image" Target="../media/image113.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114.wmf"/><Relationship Id="rId7" Type="http://schemas.openxmlformats.org/officeDocument/2006/relationships/image" Target="../media/image116.wmf"/><Relationship Id="rId2" Type="http://schemas.openxmlformats.org/officeDocument/2006/relationships/oleObject" Target="../embeddings/oleObject71.bin"/><Relationship Id="rId1" Type="http://schemas.openxmlformats.org/officeDocument/2006/relationships/slideLayout" Target="../slideLayouts/slideLayout2.xml"/><Relationship Id="rId6" Type="http://schemas.openxmlformats.org/officeDocument/2006/relationships/oleObject" Target="../embeddings/oleObject73.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17.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wmf"/></Relationships>
</file>

<file path=ppt/slides/_rels/slide1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oleObject" Target="../embeddings/oleObject77.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6.wmf"/><Relationship Id="rId7" Type="http://schemas.openxmlformats.org/officeDocument/2006/relationships/oleObject" Target="../embeddings/oleObject9.bin"/><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image" Target="../media/image24.wmf"/><Relationship Id="rId4" Type="http://schemas.openxmlformats.org/officeDocument/2006/relationships/oleObject" Target="../embeddings/oleObject13.bin"/><Relationship Id="rId9" Type="http://schemas.openxmlformats.org/officeDocument/2006/relationships/image" Target="../media/image26.wmf"/></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oleObject" Target="../embeddings/oleObject17.bin"/><Relationship Id="rId4" Type="http://schemas.openxmlformats.org/officeDocument/2006/relationships/image" Target="../media/image29.wmf"/></Relationships>
</file>

<file path=ppt/slides/_rels/slide59.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9.bin"/><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6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oleObject" Target="../embeddings/oleObject21.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wmf"/><Relationship Id="rId5" Type="http://schemas.openxmlformats.org/officeDocument/2006/relationships/oleObject" Target="../embeddings/oleObject24.bin"/><Relationship Id="rId4" Type="http://schemas.openxmlformats.org/officeDocument/2006/relationships/image" Target="../media/image42.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47.wmf"/><Relationship Id="rId4" Type="http://schemas.openxmlformats.org/officeDocument/2006/relationships/oleObject" Target="../embeddings/oleObject26.bin"/></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2.wmf"/><Relationship Id="rId12" Type="http://schemas.openxmlformats.org/officeDocument/2006/relationships/oleObject" Target="../embeddings/oleObject33.bin"/><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53.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oleObject" Target="../embeddings/oleObject35.bin"/><Relationship Id="rId4" Type="http://schemas.openxmlformats.org/officeDocument/2006/relationships/image" Target="../media/image56.wmf"/></Relationships>
</file>

<file path=ppt/slides/_rels/slide79.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8.emf"/><Relationship Id="rId7" Type="http://schemas.openxmlformats.org/officeDocument/2006/relationships/oleObject" Target="../embeddings/oleObject36.bin"/><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6.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b23.tv/z81Dluh"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F9BECEB-E9C5-9B48-45E7-A2E64B6E5A61}"/>
              </a:ext>
            </a:extLst>
          </p:cNvPr>
          <p:cNvSpPr>
            <a:spLocks noGrp="1" noChangeArrowheads="1"/>
          </p:cNvSpPr>
          <p:nvPr>
            <p:ph type="ctrTitle"/>
          </p:nvPr>
        </p:nvSpPr>
        <p:spPr>
          <a:xfrm>
            <a:off x="250825" y="2155825"/>
            <a:ext cx="8642350" cy="1666875"/>
          </a:xfrm>
          <a:noFill/>
          <a:extLst>
            <a:ext uri="{909E8E84-426E-40DD-AFC4-6F175D3DCCD1}">
              <a14:hiddenFill xmlns:a14="http://schemas.microsoft.com/office/drawing/2010/main">
                <a:solidFill>
                  <a:srgbClr val="A50021"/>
                </a:solidFill>
              </a14:hiddenFill>
            </a:ext>
          </a:extLst>
        </p:spPr>
        <p:txBody>
          <a:bodyPr/>
          <a:lstStyle/>
          <a:p>
            <a:pPr indent="0" eaLnBrk="1" hangingPunct="1"/>
            <a:r>
              <a:rPr lang="zh-CN" altLang="en-US" sz="3600"/>
              <a:t>第二章    进化算法</a:t>
            </a:r>
            <a:br>
              <a:rPr lang="en-US" altLang="zh-CN" sz="3600"/>
            </a:br>
            <a:br>
              <a:rPr lang="en-US" altLang="zh-CN" sz="3600"/>
            </a:br>
            <a:r>
              <a:rPr lang="zh-CN" altLang="en-US" sz="3600"/>
              <a:t>求解优化问题</a:t>
            </a:r>
            <a:endParaRPr lang="en-US" altLang="ja-JP"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灯片编号占位符 5">
            <a:extLst>
              <a:ext uri="{FF2B5EF4-FFF2-40B4-BE49-F238E27FC236}">
                <a16:creationId xmlns:a16="http://schemas.microsoft.com/office/drawing/2014/main" id="{39F43F3A-7BE9-D5E3-B5CB-FEFD989384F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68535101-F3F7-4BC8-AEDB-5F86F04E74DE}" type="slidenum">
              <a:rPr kumimoji="0" lang="en-US" altLang="ja-JP" sz="1400" smtClean="0">
                <a:solidFill>
                  <a:srgbClr val="A50021"/>
                </a:solidFill>
              </a:rPr>
              <a:pPr>
                <a:spcBef>
                  <a:spcPct val="0"/>
                </a:spcBef>
                <a:buClrTx/>
                <a:buFontTx/>
                <a:buNone/>
              </a:pPr>
              <a:t>10</a:t>
            </a:fld>
            <a:endParaRPr kumimoji="0" lang="en-US" altLang="ja-JP" sz="1400">
              <a:solidFill>
                <a:srgbClr val="A50021"/>
              </a:solidFill>
            </a:endParaRPr>
          </a:p>
        </p:txBody>
      </p:sp>
      <p:sp>
        <p:nvSpPr>
          <p:cNvPr id="31747" name="Rectangle 6">
            <a:extLst>
              <a:ext uri="{FF2B5EF4-FFF2-40B4-BE49-F238E27FC236}">
                <a16:creationId xmlns:a16="http://schemas.microsoft.com/office/drawing/2014/main" id="{041B36FD-1378-E3F2-5473-C29292579427}"/>
              </a:ext>
            </a:extLst>
          </p:cNvPr>
          <p:cNvSpPr>
            <a:spLocks noGrp="1" noChangeArrowheads="1"/>
          </p:cNvSpPr>
          <p:nvPr>
            <p:ph type="title"/>
          </p:nvPr>
        </p:nvSpPr>
        <p:spPr/>
        <p:txBody>
          <a:bodyPr/>
          <a:lstStyle/>
          <a:p>
            <a:pPr eaLnBrk="1" hangingPunct="1"/>
            <a:r>
              <a:rPr lang="zh-CN" altLang="en-US">
                <a:ea typeface="宋体" panose="02010600030101010101" pitchFamily="2" charset="-122"/>
              </a:rPr>
              <a:t>约束多目标</a:t>
            </a:r>
          </a:p>
        </p:txBody>
      </p:sp>
      <p:pic>
        <p:nvPicPr>
          <p:cNvPr id="31748" name="Picture 4" descr="t6">
            <a:extLst>
              <a:ext uri="{FF2B5EF4-FFF2-40B4-BE49-F238E27FC236}">
                <a16:creationId xmlns:a16="http://schemas.microsoft.com/office/drawing/2014/main" id="{71E75BA6-2AB9-71E2-EF9A-8D76CB59D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8" y="3265488"/>
            <a:ext cx="53975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49" name="Object 5">
            <a:extLst>
              <a:ext uri="{FF2B5EF4-FFF2-40B4-BE49-F238E27FC236}">
                <a16:creationId xmlns:a16="http://schemas.microsoft.com/office/drawing/2014/main" id="{77CC43C2-4C45-012A-E98A-2D3679CB000C}"/>
              </a:ext>
            </a:extLst>
          </p:cNvPr>
          <p:cNvGraphicFramePr>
            <a:graphicFrameLocks noGrp="1" noChangeAspect="1"/>
          </p:cNvGraphicFramePr>
          <p:nvPr>
            <p:ph idx="1"/>
          </p:nvPr>
        </p:nvGraphicFramePr>
        <p:xfrm>
          <a:off x="160338" y="508000"/>
          <a:ext cx="8788400" cy="2565400"/>
        </p:xfrm>
        <a:graphic>
          <a:graphicData uri="http://schemas.openxmlformats.org/presentationml/2006/ole">
            <mc:AlternateContent xmlns:mc="http://schemas.openxmlformats.org/markup-compatibility/2006">
              <mc:Choice xmlns:v="urn:schemas-microsoft-com:vml" Requires="v">
                <p:oleObj name="文档" r:id="rId3" imgW="6107315" imgH="1780653" progId="Word.Document.8">
                  <p:embed/>
                </p:oleObj>
              </mc:Choice>
              <mc:Fallback>
                <p:oleObj name="文档" r:id="rId3" imgW="6107315" imgH="1780653" progId="Word.Documen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8" y="508000"/>
                        <a:ext cx="8788400" cy="256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灯片编号占位符 5">
            <a:extLst>
              <a:ext uri="{FF2B5EF4-FFF2-40B4-BE49-F238E27FC236}">
                <a16:creationId xmlns:a16="http://schemas.microsoft.com/office/drawing/2014/main" id="{2A75570B-4776-C38B-E158-CF3CC14456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040CE2FC-4387-42A6-BAC3-44B6CE43F434}" type="slidenum">
              <a:rPr kumimoji="0" lang="en-US" altLang="ja-JP" sz="1400" smtClean="0">
                <a:solidFill>
                  <a:srgbClr val="A50021"/>
                </a:solidFill>
              </a:rPr>
              <a:pPr>
                <a:spcBef>
                  <a:spcPct val="0"/>
                </a:spcBef>
                <a:buClrTx/>
                <a:buFontTx/>
                <a:buNone/>
              </a:pPr>
              <a:t>100</a:t>
            </a:fld>
            <a:endParaRPr kumimoji="0" lang="en-US" altLang="ja-JP" sz="1400">
              <a:solidFill>
                <a:srgbClr val="A50021"/>
              </a:solidFill>
            </a:endParaRPr>
          </a:p>
        </p:txBody>
      </p:sp>
      <p:sp>
        <p:nvSpPr>
          <p:cNvPr id="925698" name="Rectangle 2">
            <a:extLst>
              <a:ext uri="{FF2B5EF4-FFF2-40B4-BE49-F238E27FC236}">
                <a16:creationId xmlns:a16="http://schemas.microsoft.com/office/drawing/2014/main" id="{8C5009E3-5F69-EBED-0654-D736B45644DF}"/>
              </a:ext>
            </a:extLst>
          </p:cNvPr>
          <p:cNvSpPr>
            <a:spLocks noGrp="1" noChangeArrowheads="1"/>
          </p:cNvSpPr>
          <p:nvPr>
            <p:ph type="body" idx="1"/>
          </p:nvPr>
        </p:nvSpPr>
        <p:spPr>
          <a:xfrm>
            <a:off x="-34926" y="228600"/>
            <a:ext cx="9262053" cy="6096000"/>
          </a:xfrm>
        </p:spPr>
        <p:txBody>
          <a:bodyPr/>
          <a:lstStyle/>
          <a:p>
            <a:pPr algn="ctr" eaLnBrk="1" hangingPunct="1">
              <a:buFont typeface="Wingdings" panose="05000000000000000000" pitchFamily="2" charset="2"/>
              <a:buNone/>
              <a:defRPr/>
            </a:pPr>
            <a:r>
              <a:rPr lang="zh-CN" altLang="en-US" sz="3400" b="1" dirty="0">
                <a:solidFill>
                  <a:srgbClr val="336600"/>
                </a:solidFill>
                <a:effectLst>
                  <a:outerShdw blurRad="38100" dist="38100" dir="2700000" algn="tl">
                    <a:srgbClr val="C0C0C0"/>
                  </a:outerShdw>
                </a:effectLst>
                <a:ea typeface="宋体" pitchFamily="2" charset="-122"/>
              </a:rPr>
              <a:t>模式理论中的基本概念</a:t>
            </a:r>
          </a:p>
          <a:p>
            <a:pPr eaLnBrk="1" hangingPunct="1">
              <a:lnSpc>
                <a:spcPct val="150000"/>
              </a:lnSpc>
              <a:buFont typeface="Wingdings" panose="05000000000000000000" pitchFamily="2" charset="2"/>
              <a:buNone/>
              <a:defRPr/>
            </a:pPr>
            <a:r>
              <a:rPr lang="zh-CN" altLang="en-US" sz="2800" b="1" dirty="0">
                <a:ea typeface="宋体" pitchFamily="2" charset="-122"/>
              </a:rPr>
              <a:t>模式理论：由</a:t>
            </a:r>
            <a:r>
              <a:rPr lang="en-US" altLang="zh-CN" sz="2800" b="1" dirty="0">
                <a:ea typeface="+mn-ea"/>
              </a:rPr>
              <a:t>Holland</a:t>
            </a:r>
            <a:r>
              <a:rPr lang="zh-CN" altLang="en-US" sz="2800" b="1" dirty="0">
                <a:ea typeface="宋体" pitchFamily="2" charset="-122"/>
              </a:rPr>
              <a:t>教授创立，指导遗传算法的基本理        论。</a:t>
            </a:r>
          </a:p>
          <a:p>
            <a:pPr eaLnBrk="1" hangingPunct="1">
              <a:lnSpc>
                <a:spcPct val="30000"/>
              </a:lnSpc>
              <a:buFont typeface="Wingdings" panose="05000000000000000000" pitchFamily="2" charset="2"/>
              <a:buNone/>
              <a:defRPr/>
            </a:pPr>
            <a:endParaRPr lang="zh-CN" altLang="en-US" sz="1700" b="1" dirty="0">
              <a:ea typeface="宋体" pitchFamily="2" charset="-122"/>
            </a:endParaRPr>
          </a:p>
          <a:p>
            <a:pPr eaLnBrk="1" hangingPunct="1">
              <a:buFont typeface="Wingdings" panose="05000000000000000000" pitchFamily="2" charset="2"/>
              <a:buNone/>
              <a:defRPr/>
            </a:pPr>
            <a:r>
              <a:rPr lang="zh-CN" altLang="en-US" sz="2800" b="1" dirty="0">
                <a:solidFill>
                  <a:srgbClr val="000099"/>
                </a:solidFill>
                <a:effectLst>
                  <a:outerShdw blurRad="38100" dist="38100" dir="2700000" algn="tl">
                    <a:srgbClr val="C0C0C0"/>
                  </a:outerShdw>
                </a:effectLst>
                <a:ea typeface="宋体" pitchFamily="2" charset="-122"/>
              </a:rPr>
              <a:t>问题的引出：</a:t>
            </a:r>
            <a:r>
              <a:rPr lang="zh-CN" altLang="en-US" sz="2800" b="1" dirty="0">
                <a:solidFill>
                  <a:srgbClr val="000099"/>
                </a:solidFill>
                <a:ea typeface="宋体" pitchFamily="2" charset="-122"/>
              </a:rPr>
              <a:t>求   </a:t>
            </a:r>
            <a:r>
              <a:rPr lang="en-US" altLang="zh-CN" sz="2800" b="1" dirty="0">
                <a:solidFill>
                  <a:srgbClr val="000099"/>
                </a:solidFill>
                <a:ea typeface="+mn-ea"/>
              </a:rPr>
              <a:t>max  f(x)=x</a:t>
            </a:r>
            <a:r>
              <a:rPr lang="en-US" altLang="zh-CN" sz="2800" b="1" baseline="30000" dirty="0">
                <a:solidFill>
                  <a:srgbClr val="000099"/>
                </a:solidFill>
                <a:ea typeface="+mn-ea"/>
              </a:rPr>
              <a:t>2</a:t>
            </a:r>
            <a:r>
              <a:rPr lang="en-US" altLang="zh-CN" sz="2800" b="1" dirty="0">
                <a:solidFill>
                  <a:srgbClr val="000099"/>
                </a:solidFill>
                <a:ea typeface="+mn-ea"/>
              </a:rPr>
              <a:t>      x </a:t>
            </a:r>
            <a:r>
              <a:rPr lang="en-US" altLang="zh-CN" sz="2800" b="1" dirty="0">
                <a:solidFill>
                  <a:srgbClr val="000099"/>
                </a:solidFill>
                <a:ea typeface="+mn-ea"/>
                <a:sym typeface="Symbol" pitchFamily="18" charset="2"/>
              </a:rPr>
              <a:t></a:t>
            </a:r>
            <a:r>
              <a:rPr lang="en-US" altLang="zh-CN" sz="2800" b="1" dirty="0">
                <a:solidFill>
                  <a:srgbClr val="000099"/>
                </a:solidFill>
                <a:ea typeface="+mn-ea"/>
              </a:rPr>
              <a:t>{0,31}</a:t>
            </a:r>
          </a:p>
        </p:txBody>
      </p:sp>
      <p:grpSp>
        <p:nvGrpSpPr>
          <p:cNvPr id="160774" name="Group 3">
            <a:extLst>
              <a:ext uri="{FF2B5EF4-FFF2-40B4-BE49-F238E27FC236}">
                <a16:creationId xmlns:a16="http://schemas.microsoft.com/office/drawing/2014/main" id="{A7BC4ABE-8BEE-E986-EE4A-219C259A63CF}"/>
              </a:ext>
            </a:extLst>
          </p:cNvPr>
          <p:cNvGrpSpPr>
            <a:grpSpLocks/>
          </p:cNvGrpSpPr>
          <p:nvPr/>
        </p:nvGrpSpPr>
        <p:grpSpPr bwMode="auto">
          <a:xfrm>
            <a:off x="390525" y="3189288"/>
            <a:ext cx="7924800" cy="2854325"/>
            <a:chOff x="336" y="2136"/>
            <a:chExt cx="4992" cy="1798"/>
          </a:xfrm>
        </p:grpSpPr>
        <p:pic>
          <p:nvPicPr>
            <p:cNvPr id="145413" name="Picture 4">
              <a:extLst>
                <a:ext uri="{FF2B5EF4-FFF2-40B4-BE49-F238E27FC236}">
                  <a16:creationId xmlns:a16="http://schemas.microsoft.com/office/drawing/2014/main" id="{4FC5D584-BE1B-067B-BF99-9B0093D78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136"/>
              <a:ext cx="4992"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4" name="Picture 5">
              <a:extLst>
                <a:ext uri="{FF2B5EF4-FFF2-40B4-BE49-F238E27FC236}">
                  <a16:creationId xmlns:a16="http://schemas.microsoft.com/office/drawing/2014/main" id="{40FD4650-0700-0154-ED76-18AAB6026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2786"/>
              <a:ext cx="4992" cy="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5" name="Line 6">
              <a:extLst>
                <a:ext uri="{FF2B5EF4-FFF2-40B4-BE49-F238E27FC236}">
                  <a16:creationId xmlns:a16="http://schemas.microsoft.com/office/drawing/2014/main" id="{3676C0AB-8754-8FB6-5636-4A24EF54671B}"/>
                </a:ext>
              </a:extLst>
            </p:cNvPr>
            <p:cNvSpPr>
              <a:spLocks noChangeShapeType="1"/>
            </p:cNvSpPr>
            <p:nvPr/>
          </p:nvSpPr>
          <p:spPr bwMode="auto">
            <a:xfrm>
              <a:off x="1915" y="2434"/>
              <a:ext cx="0" cy="1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569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569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0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6434" name="灯片编号占位符 5">
            <a:extLst>
              <a:ext uri="{FF2B5EF4-FFF2-40B4-BE49-F238E27FC236}">
                <a16:creationId xmlns:a16="http://schemas.microsoft.com/office/drawing/2014/main" id="{0E71BE3F-166D-FE77-F1EF-7213966FD6C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EEF6984-0006-41BE-9535-0941761A5CF7}" type="slidenum">
              <a:rPr kumimoji="0" lang="en-US" altLang="ja-JP" sz="1400" smtClean="0">
                <a:solidFill>
                  <a:srgbClr val="A50021"/>
                </a:solidFill>
              </a:rPr>
              <a:pPr>
                <a:spcBef>
                  <a:spcPct val="0"/>
                </a:spcBef>
                <a:buClrTx/>
                <a:buFontTx/>
                <a:buNone/>
              </a:pPr>
              <a:t>101</a:t>
            </a:fld>
            <a:endParaRPr kumimoji="0" lang="en-US" altLang="ja-JP" sz="1400">
              <a:solidFill>
                <a:srgbClr val="A50021"/>
              </a:solidFill>
            </a:endParaRPr>
          </a:p>
        </p:txBody>
      </p:sp>
      <p:sp>
        <p:nvSpPr>
          <p:cNvPr id="926722" name="Rectangle 2">
            <a:extLst>
              <a:ext uri="{FF2B5EF4-FFF2-40B4-BE49-F238E27FC236}">
                <a16:creationId xmlns:a16="http://schemas.microsoft.com/office/drawing/2014/main" id="{99434DF3-96AD-4570-9048-395B4DB48090}"/>
              </a:ext>
            </a:extLst>
          </p:cNvPr>
          <p:cNvSpPr>
            <a:spLocks noGrp="1" noChangeArrowheads="1"/>
          </p:cNvSpPr>
          <p:nvPr>
            <p:ph type="body" idx="1"/>
          </p:nvPr>
        </p:nvSpPr>
        <p:spPr>
          <a:xfrm>
            <a:off x="266700" y="156368"/>
            <a:ext cx="8610600" cy="6545263"/>
          </a:xfrm>
        </p:spPr>
        <p:txBody>
          <a:bodyPr/>
          <a:lstStyle/>
          <a:p>
            <a:pPr eaLnBrk="1" hangingPunct="1">
              <a:buFont typeface="Wingdings" panose="05000000000000000000" pitchFamily="2" charset="2"/>
              <a:buNone/>
            </a:pPr>
            <a:r>
              <a:rPr lang="zh-CN" altLang="en-US" sz="2800" b="1" dirty="0">
                <a:solidFill>
                  <a:srgbClr val="CC0000"/>
                </a:solidFill>
                <a:ea typeface="宋体" panose="02010600030101010101" pitchFamily="2" charset="-122"/>
              </a:rPr>
              <a:t>  </a:t>
            </a:r>
            <a:r>
              <a:rPr lang="en-US" altLang="zh-CN" sz="2800" b="1" dirty="0">
                <a:solidFill>
                  <a:srgbClr val="CC0000"/>
                </a:solidFill>
              </a:rPr>
              <a:t>[</a:t>
            </a:r>
            <a:r>
              <a:rPr lang="zh-CN" altLang="en-US" sz="2800" b="1" dirty="0">
                <a:solidFill>
                  <a:srgbClr val="CC0000"/>
                </a:solidFill>
                <a:ea typeface="宋体" panose="02010600030101010101" pitchFamily="2" charset="-122"/>
              </a:rPr>
              <a:t>分析</a:t>
            </a:r>
            <a:r>
              <a:rPr lang="en-US" altLang="zh-CN" sz="2800" b="1" dirty="0">
                <a:solidFill>
                  <a:srgbClr val="CC0000"/>
                </a:solidFill>
              </a:rPr>
              <a:t>]</a:t>
            </a:r>
          </a:p>
          <a:p>
            <a:pPr eaLnBrk="1" hangingPunct="1">
              <a:buFont typeface="Wingdings" panose="05000000000000000000" pitchFamily="2" charset="2"/>
              <a:buChar char="p"/>
            </a:pPr>
            <a:r>
              <a:rPr lang="zh-CN" altLang="en-US" sz="2800" b="1" dirty="0">
                <a:ea typeface="宋体" panose="02010600030101010101" pitchFamily="2" charset="-122"/>
              </a:rPr>
              <a:t>当编码的最左边字符为“</a:t>
            </a:r>
            <a:r>
              <a:rPr lang="en-US" altLang="zh-CN" sz="2800" b="1" dirty="0"/>
              <a:t>1”</a:t>
            </a:r>
            <a:r>
              <a:rPr lang="zh-CN" altLang="en-US" sz="2800" b="1" dirty="0">
                <a:ea typeface="宋体" panose="02010600030101010101" pitchFamily="2" charset="-122"/>
              </a:rPr>
              <a:t>时，其个体适应度较大，如</a:t>
            </a:r>
            <a:r>
              <a:rPr lang="en-US" altLang="zh-CN" sz="2800" b="1" dirty="0"/>
              <a:t>2</a:t>
            </a:r>
            <a:r>
              <a:rPr lang="zh-CN" altLang="en-US" sz="2800" b="1" dirty="0">
                <a:ea typeface="宋体" panose="02010600030101010101" pitchFamily="2" charset="-122"/>
              </a:rPr>
              <a:t>号个体和</a:t>
            </a:r>
            <a:r>
              <a:rPr lang="en-US" altLang="zh-CN" sz="2800" b="1" dirty="0"/>
              <a:t>4</a:t>
            </a:r>
            <a:r>
              <a:rPr lang="zh-CN" altLang="en-US" sz="2800" b="1" dirty="0">
                <a:ea typeface="宋体" panose="02010600030101010101" pitchFamily="2" charset="-122"/>
              </a:rPr>
              <a:t>号个体，我们将其记为 “ </a:t>
            </a:r>
            <a:r>
              <a:rPr lang="en-US" altLang="zh-CN" sz="2800" b="1" dirty="0"/>
              <a:t>1**** ”</a:t>
            </a:r>
          </a:p>
          <a:p>
            <a:pPr eaLnBrk="1" hangingPunct="1">
              <a:buFont typeface="Wingdings" panose="05000000000000000000" pitchFamily="2" charset="2"/>
              <a:buChar char="p"/>
            </a:pPr>
            <a:endParaRPr lang="zh-CN" altLang="en-US" sz="2800" b="1" dirty="0">
              <a:ea typeface="宋体" panose="02010600030101010101" pitchFamily="2" charset="-122"/>
            </a:endParaRPr>
          </a:p>
          <a:p>
            <a:pPr eaLnBrk="1" hangingPunct="1">
              <a:buFont typeface="Wingdings" panose="05000000000000000000" pitchFamily="2" charset="2"/>
              <a:buChar char="p"/>
            </a:pPr>
            <a:r>
              <a:rPr lang="zh-CN" altLang="en-US" sz="2800" b="1" dirty="0">
                <a:ea typeface="宋体" panose="02010600030101010101" pitchFamily="2" charset="-122"/>
              </a:rPr>
              <a:t>其中</a:t>
            </a:r>
            <a:r>
              <a:rPr lang="en-US" altLang="zh-CN" sz="2800" b="1" dirty="0"/>
              <a:t>2</a:t>
            </a:r>
            <a:r>
              <a:rPr lang="zh-CN" altLang="en-US" sz="2800" b="1" dirty="0">
                <a:ea typeface="宋体" panose="02010600030101010101" pitchFamily="2" charset="-122"/>
              </a:rPr>
              <a:t>号个体适应度最大，其编码的左边两位都是</a:t>
            </a:r>
            <a:r>
              <a:rPr lang="en-US" altLang="zh-CN" sz="2800" b="1" dirty="0"/>
              <a:t>1</a:t>
            </a:r>
            <a:r>
              <a:rPr lang="zh-CN" altLang="en-US" sz="2800" b="1" dirty="0">
                <a:ea typeface="宋体" panose="02010600030101010101" pitchFamily="2" charset="-122"/>
              </a:rPr>
              <a:t>，我们记为 “ </a:t>
            </a:r>
            <a:r>
              <a:rPr lang="en-US" altLang="zh-CN" sz="2800" b="1" dirty="0"/>
              <a:t>11*** ”</a:t>
            </a:r>
          </a:p>
          <a:p>
            <a:pPr eaLnBrk="1" hangingPunct="1">
              <a:buFont typeface="Wingdings" panose="05000000000000000000" pitchFamily="2" charset="2"/>
              <a:buChar char="p"/>
            </a:pPr>
            <a:endParaRPr lang="en-US" altLang="zh-CN" sz="2800" b="1" dirty="0"/>
          </a:p>
          <a:p>
            <a:pPr eaLnBrk="1" hangingPunct="1">
              <a:buFont typeface="Wingdings" panose="05000000000000000000" pitchFamily="2" charset="2"/>
              <a:buChar char="p"/>
            </a:pPr>
            <a:r>
              <a:rPr lang="zh-CN" altLang="en-US" sz="2800" b="1" dirty="0">
                <a:ea typeface="宋体" panose="02010600030101010101" pitchFamily="2" charset="-122"/>
              </a:rPr>
              <a:t>当编码的最左边字符为“</a:t>
            </a:r>
            <a:r>
              <a:rPr lang="en-US" altLang="zh-CN" sz="2800" b="1" dirty="0"/>
              <a:t>0”</a:t>
            </a:r>
            <a:r>
              <a:rPr lang="zh-CN" altLang="en-US" sz="2800" b="1" dirty="0">
                <a:ea typeface="宋体" panose="02010600030101010101" pitchFamily="2" charset="-122"/>
              </a:rPr>
              <a:t>时，其个体适应度较小，如</a:t>
            </a:r>
            <a:r>
              <a:rPr lang="en-US" altLang="zh-CN" sz="2800" b="1" dirty="0"/>
              <a:t>1</a:t>
            </a:r>
            <a:r>
              <a:rPr lang="zh-CN" altLang="en-US" sz="2800" b="1" dirty="0">
                <a:ea typeface="宋体" panose="02010600030101010101" pitchFamily="2" charset="-122"/>
              </a:rPr>
              <a:t>号和</a:t>
            </a:r>
            <a:r>
              <a:rPr lang="en-US" altLang="zh-CN" sz="2800" b="1" dirty="0"/>
              <a:t>3</a:t>
            </a:r>
            <a:r>
              <a:rPr lang="zh-CN" altLang="en-US" sz="2800" b="1" dirty="0">
                <a:ea typeface="宋体" panose="02010600030101010101" pitchFamily="2" charset="-122"/>
              </a:rPr>
              <a:t>号个体， 我们记为 “ </a:t>
            </a:r>
            <a:r>
              <a:rPr lang="en-US" altLang="zh-CN" sz="2800" b="1" dirty="0"/>
              <a:t>0**** ”</a:t>
            </a:r>
            <a:endParaRPr lang="zh-CN" altLang="en-US" sz="2800" b="1" dirty="0">
              <a:ea typeface="宋体" panose="02010600030101010101" pitchFamily="2" charset="-122"/>
            </a:endParaRPr>
          </a:p>
          <a:p>
            <a:pPr eaLnBrk="1" hangingPunct="1">
              <a:lnSpc>
                <a:spcPct val="30000"/>
              </a:lnSpc>
              <a:buFont typeface="Wingdings" panose="05000000000000000000" pitchFamily="2" charset="2"/>
              <a:buNone/>
            </a:pPr>
            <a:endParaRPr lang="zh-CN" altLang="en-US" sz="2800" b="1" dirty="0">
              <a:ea typeface="宋体" panose="02010600030101010101" pitchFamily="2" charset="-122"/>
            </a:endParaRPr>
          </a:p>
          <a:p>
            <a:pPr eaLnBrk="1" hangingPunct="1">
              <a:buFont typeface="Wingdings" panose="05000000000000000000" pitchFamily="2" charset="2"/>
              <a:buChar char="p"/>
            </a:pPr>
            <a:r>
              <a:rPr lang="zh-CN" altLang="en-US" sz="2800" b="1" dirty="0">
                <a:ea typeface="宋体" panose="02010600030101010101" pitchFamily="2" charset="-122"/>
              </a:rPr>
              <a:t>从上述例子可以看出，我们在分析编码字符串时，常常只关心某一位或某几位字符。</a:t>
            </a:r>
            <a:endParaRPr lang="en-US" altLang="zh-CN" sz="2800" b="1" dirty="0">
              <a:ea typeface="宋体" panose="02010600030101010101" pitchFamily="2" charset="-122"/>
            </a:endParaRPr>
          </a:p>
          <a:p>
            <a:pPr eaLnBrk="1" hangingPunct="1">
              <a:buFont typeface="Wingdings" panose="05000000000000000000" pitchFamily="2" charset="2"/>
              <a:buChar char="p"/>
            </a:pPr>
            <a:endParaRPr lang="en-US" altLang="zh-CN" sz="2800" b="1" dirty="0">
              <a:ea typeface="宋体" panose="02010600030101010101" pitchFamily="2" charset="-122"/>
            </a:endParaRPr>
          </a:p>
          <a:p>
            <a:pPr eaLnBrk="1" hangingPunct="1">
              <a:buFont typeface="Wingdings" panose="05000000000000000000" pitchFamily="2" charset="2"/>
              <a:buChar char="p"/>
            </a:pPr>
            <a:r>
              <a:rPr lang="zh-CN" altLang="en-US" sz="2800" b="1" dirty="0">
                <a:ea typeface="宋体" panose="02010600030101010101" pitchFamily="2" charset="-122"/>
              </a:rPr>
              <a:t>如  </a:t>
            </a:r>
            <a:r>
              <a:rPr lang="en-US" altLang="zh-CN" sz="2800" b="1" dirty="0"/>
              <a:t>1****</a:t>
            </a:r>
            <a:r>
              <a:rPr lang="zh-CN" altLang="en-US" sz="2800" b="1" dirty="0">
                <a:ea typeface="宋体" panose="02010600030101010101" pitchFamily="2" charset="-122"/>
              </a:rPr>
              <a:t>，</a:t>
            </a:r>
            <a:r>
              <a:rPr lang="en-US" altLang="zh-CN" sz="2800" b="1" dirty="0"/>
              <a:t>11***</a:t>
            </a:r>
            <a:r>
              <a:rPr lang="zh-CN" altLang="en-US" sz="2800" b="1" dirty="0">
                <a:ea typeface="宋体" panose="02010600030101010101" pitchFamily="2" charset="-122"/>
              </a:rPr>
              <a:t>，</a:t>
            </a:r>
            <a:r>
              <a:rPr lang="en-US" altLang="zh-CN" sz="2800" b="1" dirty="0"/>
              <a:t>0****</a:t>
            </a:r>
            <a:r>
              <a:rPr lang="zh-CN" altLang="en-US" sz="2800" b="1" dirty="0">
                <a:ea typeface="宋体" panose="02010600030101010101" pitchFamily="2" charset="-122"/>
              </a:rPr>
              <a:t>，这种特定的形式就叫</a:t>
            </a:r>
            <a:r>
              <a:rPr lang="zh-CN" altLang="en-US" sz="2800" b="1" dirty="0">
                <a:solidFill>
                  <a:srgbClr val="CC0000"/>
                </a:solidFill>
                <a:ea typeface="宋体" panose="02010600030101010101" pitchFamily="2" charset="-122"/>
              </a:rPr>
              <a:t>模式</a:t>
            </a:r>
            <a:r>
              <a:rPr lang="zh-CN" altLang="en-US" sz="2800" b="1" dirty="0">
                <a:ea typeface="宋体" panose="02010600030101010101" pitchFamily="2" charset="-122"/>
              </a:rPr>
              <a:t>。</a:t>
            </a:r>
          </a:p>
          <a:p>
            <a:pPr eaLnBrk="1" hangingPunct="1">
              <a:lnSpc>
                <a:spcPct val="50000"/>
              </a:lnSpc>
              <a:buFont typeface="Wingdings" panose="05000000000000000000" pitchFamily="2" charset="2"/>
              <a:buNone/>
            </a:pPr>
            <a:endParaRPr lang="zh-CN" altLang="en-US" sz="2800" b="1" dirty="0">
              <a:ea typeface="宋体" panose="02010600030101010101" pitchFamily="2" charset="-122"/>
            </a:endParaRPr>
          </a:p>
          <a:p>
            <a:pPr eaLnBrk="1" hangingPunct="1">
              <a:buFont typeface="Wingdings" panose="05000000000000000000" pitchFamily="2" charset="2"/>
              <a:buNone/>
            </a:pPr>
            <a:r>
              <a:rPr lang="zh-CN" altLang="en-US" sz="2800" b="1" dirty="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672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672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672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672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67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5">
            <a:extLst>
              <a:ext uri="{FF2B5EF4-FFF2-40B4-BE49-F238E27FC236}">
                <a16:creationId xmlns:a16="http://schemas.microsoft.com/office/drawing/2014/main" id="{973DE298-8F83-7A31-076D-877542A7CC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44C7109F-C364-4C58-9224-AEC1D3E1BC63}" type="slidenum">
              <a:rPr kumimoji="0" lang="en-US" altLang="ja-JP" sz="1400" smtClean="0">
                <a:solidFill>
                  <a:srgbClr val="A50021"/>
                </a:solidFill>
              </a:rPr>
              <a:pPr>
                <a:spcBef>
                  <a:spcPct val="0"/>
                </a:spcBef>
                <a:buClrTx/>
                <a:buFontTx/>
                <a:buNone/>
              </a:pPr>
              <a:t>102</a:t>
            </a:fld>
            <a:endParaRPr kumimoji="0" lang="en-US" altLang="ja-JP" sz="1400">
              <a:solidFill>
                <a:srgbClr val="A50021"/>
              </a:solidFill>
            </a:endParaRPr>
          </a:p>
        </p:txBody>
      </p:sp>
      <p:sp>
        <p:nvSpPr>
          <p:cNvPr id="926722" name="Rectangle 2">
            <a:extLst>
              <a:ext uri="{FF2B5EF4-FFF2-40B4-BE49-F238E27FC236}">
                <a16:creationId xmlns:a16="http://schemas.microsoft.com/office/drawing/2014/main" id="{33BB6E80-FC57-E3E0-3C31-C73E5EB5B34A}"/>
              </a:ext>
            </a:extLst>
          </p:cNvPr>
          <p:cNvSpPr>
            <a:spLocks noGrp="1" noChangeArrowheads="1"/>
          </p:cNvSpPr>
          <p:nvPr>
            <p:ph type="body" idx="1"/>
          </p:nvPr>
        </p:nvSpPr>
        <p:spPr>
          <a:xfrm>
            <a:off x="150813" y="0"/>
            <a:ext cx="8610600" cy="6096000"/>
          </a:xfrm>
        </p:spPr>
        <p:txBody>
          <a:bodyPr/>
          <a:lstStyle/>
          <a:p>
            <a:pPr eaLnBrk="1" hangingPunct="1">
              <a:lnSpc>
                <a:spcPct val="50000"/>
              </a:lnSpc>
              <a:buFont typeface="Wingdings" panose="05000000000000000000" pitchFamily="2" charset="2"/>
              <a:buNone/>
              <a:defRPr/>
            </a:pPr>
            <a:endParaRPr lang="zh-CN" altLang="en-US" sz="1700" b="1" dirty="0">
              <a:ea typeface="宋体" panose="02010600030101010101" pitchFamily="2" charset="-122"/>
            </a:endParaRPr>
          </a:p>
          <a:p>
            <a:pPr eaLnBrk="1" hangingPunct="1">
              <a:buFont typeface="Wingdings" panose="05000000000000000000" pitchFamily="2" charset="2"/>
              <a:buNone/>
              <a:defRPr/>
            </a:pPr>
            <a:r>
              <a:rPr lang="zh-CN" altLang="en-US" sz="3600" b="1" dirty="0">
                <a:solidFill>
                  <a:srgbClr val="000099"/>
                </a:solidFill>
                <a:effectLst>
                  <a:outerShdw blurRad="38100" dist="38100" dir="2700000" algn="tl">
                    <a:srgbClr val="C0C0C0"/>
                  </a:outerShdw>
                </a:effectLst>
                <a:ea typeface="宋体" panose="02010600030101010101" pitchFamily="2" charset="-122"/>
              </a:rPr>
              <a:t>模式、模式阶及模式定义长度</a:t>
            </a:r>
            <a:endParaRPr lang="en-US" altLang="zh-CN" sz="3600" b="1" dirty="0">
              <a:solidFill>
                <a:srgbClr val="000099"/>
              </a:solidFill>
              <a:effectLst>
                <a:outerShdw blurRad="38100" dist="38100" dir="2700000" algn="tl">
                  <a:srgbClr val="C0C0C0"/>
                </a:outerShdw>
              </a:effectLst>
              <a:ea typeface="宋体" panose="02010600030101010101" pitchFamily="2" charset="-122"/>
            </a:endParaRPr>
          </a:p>
          <a:p>
            <a:pPr eaLnBrk="1" hangingPunct="1">
              <a:lnSpc>
                <a:spcPct val="30000"/>
              </a:lnSpc>
              <a:buFont typeface="Wingdings" panose="05000000000000000000" pitchFamily="2" charset="2"/>
              <a:buNone/>
              <a:defRPr/>
            </a:pPr>
            <a:r>
              <a:rPr lang="zh-CN" altLang="en-US" sz="1700" b="1" dirty="0">
                <a:ea typeface="宋体" panose="02010600030101010101" pitchFamily="2" charset="-122"/>
              </a:rPr>
              <a:t>     </a:t>
            </a:r>
            <a:endParaRPr lang="en-US" altLang="zh-CN" sz="2000" b="1" dirty="0">
              <a:cs typeface="Times New Roman" panose="02020603050405020304" pitchFamily="18" charset="0"/>
            </a:endParaRPr>
          </a:p>
          <a:p>
            <a:pPr eaLnBrk="1" hangingPunct="1">
              <a:defRPr/>
            </a:pPr>
            <a:r>
              <a:rPr lang="zh-CN" altLang="en-US" sz="2800" b="1" dirty="0">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模式：</a:t>
            </a:r>
            <a:r>
              <a:rPr lang="zh-CN" altLang="en-US" sz="2800" dirty="0">
                <a:latin typeface="Times New Roman" pitchFamily="18" charset="0"/>
                <a:ea typeface="宋体" pitchFamily="2" charset="-122"/>
              </a:rPr>
              <a:t>是由三值字符集  </a:t>
            </a:r>
            <a:r>
              <a:rPr lang="en-US" altLang="zh-CN" sz="2800" dirty="0">
                <a:latin typeface="Times New Roman" pitchFamily="18" charset="0"/>
                <a:ea typeface="宋体" pitchFamily="2" charset="-122"/>
              </a:rPr>
              <a:t>V={0, 1,* } </a:t>
            </a:r>
            <a:r>
              <a:rPr lang="zh-CN" altLang="en-US" sz="2800" dirty="0">
                <a:latin typeface="Times New Roman" pitchFamily="18" charset="0"/>
                <a:ea typeface="宋体" pitchFamily="2" charset="-122"/>
              </a:rPr>
              <a:t>中的元素所组成的一个编码串，其中“</a:t>
            </a:r>
            <a:r>
              <a:rPr lang="zh-CN" altLang="en-US" sz="2800" dirty="0">
                <a:effectLst>
                  <a:outerShdw blurRad="38100" dist="38100" dir="2700000" algn="tl">
                    <a:srgbClr val="C0C0C0"/>
                  </a:outerShdw>
                </a:effectLst>
                <a:latin typeface="Times New Roman" pitchFamily="18" charset="0"/>
                <a:ea typeface="宋体" pitchFamily="2" charset="-122"/>
              </a:rPr>
              <a:t> *</a:t>
            </a:r>
            <a:r>
              <a:rPr lang="zh-CN" altLang="en-US" sz="2800" dirty="0">
                <a:solidFill>
                  <a:srgbClr val="CC0000"/>
                </a:solidFill>
                <a:latin typeface="Times New Roman" pitchFamily="18" charset="0"/>
                <a:ea typeface="宋体" pitchFamily="2" charset="-122"/>
              </a:rPr>
              <a:t> </a:t>
            </a:r>
            <a:r>
              <a:rPr lang="zh-CN" altLang="en-US" sz="2800" dirty="0">
                <a:latin typeface="Times New Roman" pitchFamily="18" charset="0"/>
                <a:ea typeface="宋体" pitchFamily="2" charset="-122"/>
              </a:rPr>
              <a:t>” 表示通配符，它既可被当作 “</a:t>
            </a:r>
            <a:r>
              <a:rPr lang="en-US" altLang="zh-CN" sz="2800" dirty="0">
                <a:latin typeface="Times New Roman" pitchFamily="18" charset="0"/>
                <a:ea typeface="宋体" pitchFamily="2" charset="-122"/>
              </a:rPr>
              <a:t>1” </a:t>
            </a:r>
            <a:r>
              <a:rPr lang="zh-CN" altLang="en-US" sz="2800" dirty="0">
                <a:latin typeface="Times New Roman" pitchFamily="18" charset="0"/>
                <a:ea typeface="宋体" pitchFamily="2" charset="-122"/>
              </a:rPr>
              <a:t>也可被当作 “</a:t>
            </a:r>
            <a:r>
              <a:rPr lang="en-US" altLang="zh-CN" sz="2800" dirty="0">
                <a:latin typeface="Times New Roman" pitchFamily="18" charset="0"/>
                <a:ea typeface="宋体" pitchFamily="2" charset="-122"/>
              </a:rPr>
              <a:t>0”</a:t>
            </a:r>
          </a:p>
          <a:p>
            <a:pPr eaLnBrk="1" hangingPunct="1">
              <a:defRPr/>
            </a:pPr>
            <a:endParaRPr lang="en-US" altLang="zh-CN" sz="2400" dirty="0">
              <a:latin typeface="Times New Roman" pitchFamily="18" charset="0"/>
              <a:ea typeface="宋体" pitchFamily="2" charset="-122"/>
            </a:endParaRPr>
          </a:p>
          <a:p>
            <a:pPr eaLnBrk="1" hangingPunct="1">
              <a:buFont typeface="Wingdings" panose="05000000000000000000" pitchFamily="2" charset="2"/>
              <a:buChar char="p"/>
              <a:defRPr/>
            </a:pPr>
            <a:r>
              <a:rPr lang="zh-CN" altLang="en-US" sz="2800" b="1" dirty="0">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模式集</a:t>
            </a:r>
            <a:r>
              <a:rPr lang="en-US" altLang="zh-CN" sz="2800" b="1" dirty="0">
                <a:cs typeface="Times New Roman" panose="02020603050405020304" pitchFamily="18" charset="0"/>
              </a:rPr>
              <a:t>——</a:t>
            </a:r>
            <a:r>
              <a:rPr lang="zh-CN" altLang="en-US" sz="2800" b="1" dirty="0">
                <a:ea typeface="宋体" panose="02010600030101010101" pitchFamily="2" charset="-122"/>
              </a:rPr>
              <a:t>指编码的字符串中具有类似特征的子集。</a:t>
            </a:r>
            <a:r>
              <a:rPr lang="zh-CN" altLang="en-US" sz="2400" b="1" dirty="0">
                <a:ea typeface="宋体" panose="02010600030101010101" pitchFamily="2" charset="-122"/>
              </a:rPr>
              <a:t>如以五位二进制字符串为例，</a:t>
            </a:r>
          </a:p>
          <a:p>
            <a:pPr lvl="1" eaLnBrk="1" hangingPunct="1">
              <a:defRPr/>
            </a:pPr>
            <a:r>
              <a:rPr lang="zh-CN" altLang="en-US" sz="2400" b="1" dirty="0">
                <a:ea typeface="宋体" panose="02010600030101010101" pitchFamily="2" charset="-122"/>
              </a:rPr>
              <a:t>模式 </a:t>
            </a:r>
            <a:r>
              <a:rPr lang="zh-CN" altLang="en-US" sz="2400" b="1" dirty="0">
                <a:solidFill>
                  <a:srgbClr val="000099"/>
                </a:solidFill>
                <a:ea typeface="宋体" panose="02010600030101010101" pitchFamily="2" charset="-122"/>
              </a:rPr>
              <a:t> </a:t>
            </a:r>
            <a:r>
              <a:rPr lang="zh-CN" altLang="en-US" sz="2400" b="1" dirty="0">
                <a:solidFill>
                  <a:srgbClr val="CC0000"/>
                </a:solidFill>
                <a:effectLst>
                  <a:outerShdw blurRad="38100" dist="38100" dir="2700000" algn="tl">
                    <a:srgbClr val="C0C0C0"/>
                  </a:outerShdw>
                </a:effectLst>
                <a:ea typeface="宋体" panose="02010600030101010101" pitchFamily="2" charset="-122"/>
              </a:rPr>
              <a:t>*</a:t>
            </a:r>
            <a:r>
              <a:rPr lang="en-US" altLang="zh-CN" sz="2400" b="1" dirty="0">
                <a:solidFill>
                  <a:srgbClr val="CC0000"/>
                </a:solidFill>
                <a:effectLst>
                  <a:outerShdw blurRad="38100" dist="38100" dir="2700000" algn="tl">
                    <a:srgbClr val="C0C0C0"/>
                  </a:outerShdw>
                </a:effectLst>
                <a:cs typeface="Times New Roman" panose="02020603050405020304" pitchFamily="18" charset="0"/>
              </a:rPr>
              <a:t>111*</a:t>
            </a:r>
            <a:r>
              <a:rPr lang="en-US" altLang="zh-CN" sz="2400" b="1" dirty="0">
                <a:cs typeface="Times New Roman" panose="02020603050405020304" pitchFamily="18" charset="0"/>
              </a:rPr>
              <a:t>   </a:t>
            </a:r>
            <a:r>
              <a:rPr lang="zh-CN" altLang="en-US" sz="2400" b="1" dirty="0">
                <a:ea typeface="宋体" panose="02010600030101010101" pitchFamily="2" charset="-122"/>
              </a:rPr>
              <a:t>可代表</a:t>
            </a:r>
            <a:r>
              <a:rPr lang="en-US" altLang="zh-CN" sz="2400" b="1" dirty="0">
                <a:cs typeface="Times New Roman" panose="02020603050405020304" pitchFamily="18" charset="0"/>
              </a:rPr>
              <a:t>4</a:t>
            </a:r>
            <a:r>
              <a:rPr lang="zh-CN" altLang="en-US" sz="2400" b="1" dirty="0">
                <a:ea typeface="宋体" panose="02010600030101010101" pitchFamily="2" charset="-122"/>
              </a:rPr>
              <a:t>个个体： </a:t>
            </a:r>
            <a:r>
              <a:rPr lang="en-US" altLang="zh-CN" sz="2400" b="1" dirty="0">
                <a:cs typeface="Times New Roman" panose="02020603050405020304" pitchFamily="18" charset="0"/>
              </a:rPr>
              <a:t>01110</a:t>
            </a:r>
            <a:r>
              <a:rPr lang="zh-CN" altLang="en-US" sz="2400" b="1" dirty="0">
                <a:ea typeface="宋体" panose="02010600030101010101" pitchFamily="2" charset="-122"/>
              </a:rPr>
              <a:t>，</a:t>
            </a:r>
            <a:r>
              <a:rPr lang="en-US" altLang="zh-CN" sz="2400" b="1" dirty="0">
                <a:cs typeface="Times New Roman" panose="02020603050405020304" pitchFamily="18" charset="0"/>
              </a:rPr>
              <a:t>01111</a:t>
            </a:r>
            <a:r>
              <a:rPr lang="zh-CN" altLang="en-US" sz="2400" b="1" dirty="0">
                <a:ea typeface="宋体" panose="02010600030101010101" pitchFamily="2" charset="-122"/>
              </a:rPr>
              <a:t>，</a:t>
            </a:r>
            <a:r>
              <a:rPr lang="en-US" altLang="zh-CN" sz="2400" b="1" dirty="0">
                <a:cs typeface="Times New Roman" panose="02020603050405020304" pitchFamily="18" charset="0"/>
              </a:rPr>
              <a:t>11110</a:t>
            </a:r>
            <a:r>
              <a:rPr lang="zh-CN" altLang="en-US" sz="2400" b="1" dirty="0">
                <a:ea typeface="宋体" panose="02010600030101010101" pitchFamily="2" charset="-122"/>
              </a:rPr>
              <a:t>，</a:t>
            </a:r>
            <a:r>
              <a:rPr lang="en-US" altLang="zh-CN" sz="2400" b="1" dirty="0">
                <a:cs typeface="Times New Roman" panose="02020603050405020304" pitchFamily="18" charset="0"/>
              </a:rPr>
              <a:t>11111</a:t>
            </a:r>
            <a:r>
              <a:rPr lang="zh-CN" altLang="en-US" sz="2400" b="1" dirty="0">
                <a:ea typeface="宋体" panose="02010600030101010101" pitchFamily="2" charset="-122"/>
              </a:rPr>
              <a:t>；</a:t>
            </a:r>
          </a:p>
          <a:p>
            <a:pPr lvl="1" eaLnBrk="1" hangingPunct="1">
              <a:defRPr/>
            </a:pPr>
            <a:r>
              <a:rPr lang="zh-CN" altLang="en-US" sz="2400" b="1" dirty="0">
                <a:ea typeface="宋体" panose="02010600030101010101" pitchFamily="2" charset="-122"/>
              </a:rPr>
              <a:t>模式  </a:t>
            </a:r>
            <a:r>
              <a:rPr lang="zh-CN" altLang="en-US" sz="2400" b="1" dirty="0">
                <a:solidFill>
                  <a:srgbClr val="CC0000"/>
                </a:solidFill>
                <a:effectLst>
                  <a:outerShdw blurRad="38100" dist="38100" dir="2700000" algn="tl">
                    <a:srgbClr val="C0C0C0"/>
                  </a:outerShdw>
                </a:effectLst>
                <a:ea typeface="宋体" panose="02010600030101010101" pitchFamily="2" charset="-122"/>
              </a:rPr>
              <a:t>*</a:t>
            </a:r>
            <a:r>
              <a:rPr lang="en-US" altLang="zh-CN" sz="2400" b="1" dirty="0">
                <a:solidFill>
                  <a:srgbClr val="CC0000"/>
                </a:solidFill>
                <a:effectLst>
                  <a:outerShdw blurRad="38100" dist="38100" dir="2700000" algn="tl">
                    <a:srgbClr val="C0C0C0"/>
                  </a:outerShdw>
                </a:effectLst>
                <a:cs typeface="Times New Roman" panose="02020603050405020304" pitchFamily="18" charset="0"/>
              </a:rPr>
              <a:t>0000</a:t>
            </a:r>
            <a:r>
              <a:rPr lang="en-US" altLang="zh-CN" sz="2400" b="1" dirty="0">
                <a:cs typeface="Times New Roman" panose="02020603050405020304" pitchFamily="18" charset="0"/>
              </a:rPr>
              <a:t>  </a:t>
            </a:r>
            <a:r>
              <a:rPr lang="zh-CN" altLang="en-US" sz="2400" b="1" dirty="0">
                <a:ea typeface="宋体" panose="02010600030101010101" pitchFamily="2" charset="-122"/>
              </a:rPr>
              <a:t>则代表</a:t>
            </a:r>
            <a:r>
              <a:rPr lang="en-US" altLang="zh-CN" sz="2400" b="1" dirty="0">
                <a:cs typeface="Times New Roman" panose="02020603050405020304" pitchFamily="18" charset="0"/>
              </a:rPr>
              <a:t>2</a:t>
            </a:r>
            <a:r>
              <a:rPr lang="zh-CN" altLang="en-US" sz="2400" b="1" dirty="0">
                <a:ea typeface="宋体" panose="02010600030101010101" pitchFamily="2" charset="-122"/>
              </a:rPr>
              <a:t>个个体：</a:t>
            </a:r>
            <a:r>
              <a:rPr lang="en-US" altLang="zh-CN" sz="2400" b="1" dirty="0">
                <a:cs typeface="Times New Roman" panose="02020603050405020304" pitchFamily="18" charset="0"/>
              </a:rPr>
              <a:t>10000</a:t>
            </a:r>
            <a:r>
              <a:rPr lang="zh-CN" altLang="en-US" sz="2400" b="1" dirty="0">
                <a:ea typeface="宋体" panose="02010600030101010101" pitchFamily="2" charset="-122"/>
              </a:rPr>
              <a:t>，</a:t>
            </a:r>
            <a:r>
              <a:rPr lang="en-US" altLang="zh-CN" sz="2400" b="1" dirty="0">
                <a:cs typeface="Times New Roman" panose="02020603050405020304" pitchFamily="18" charset="0"/>
              </a:rPr>
              <a:t>00000 </a:t>
            </a:r>
          </a:p>
          <a:p>
            <a:pPr eaLnBrk="1" hangingPunct="1">
              <a:buFont typeface="Wingdings" panose="05000000000000000000" pitchFamily="2" charset="2"/>
              <a:buNone/>
              <a:defRPr/>
            </a:pPr>
            <a:endParaRPr lang="zh-CN" altLang="en-US" sz="2400" b="1"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67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672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672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6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52134BB4-8AE0-E58C-AEF7-8F89F815A81C}"/>
              </a:ext>
            </a:extLst>
          </p:cNvPr>
          <p:cNvSpPr>
            <a:spLocks noGrp="1"/>
          </p:cNvSpPr>
          <p:nvPr>
            <p:ph type="sldNum" sz="quarter" idx="4"/>
          </p:nvPr>
        </p:nvSpPr>
        <p:spPr>
          <a:xfrm>
            <a:off x="7897813" y="6365875"/>
            <a:ext cx="1246187" cy="379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l" eaLnBrk="0" hangingPunct="0">
              <a:spcBef>
                <a:spcPct val="0"/>
              </a:spcBef>
              <a:buClrTx/>
              <a:buFontTx/>
              <a:buNone/>
            </a:pPr>
            <a:fld id="{FFBA8717-1F6A-48EC-A4C8-81636CDACA85}" type="slidenum">
              <a:rPr kumimoji="0" lang="en-US" altLang="ja-JP" sz="1400" b="1" smtClean="0">
                <a:solidFill>
                  <a:srgbClr val="A50021"/>
                </a:solidFill>
              </a:rPr>
              <a:pPr algn="l" eaLnBrk="0" hangingPunct="0">
                <a:spcBef>
                  <a:spcPct val="0"/>
                </a:spcBef>
                <a:buClrTx/>
                <a:buFontTx/>
                <a:buNone/>
              </a:pPr>
              <a:t>103</a:t>
            </a:fld>
            <a:endParaRPr kumimoji="0" lang="en-US" altLang="ja-JP" sz="1400" b="1">
              <a:solidFill>
                <a:srgbClr val="A50021"/>
              </a:solidFill>
            </a:endParaRPr>
          </a:p>
        </p:txBody>
      </p:sp>
      <p:sp>
        <p:nvSpPr>
          <p:cNvPr id="927746" name="Rectangle 2">
            <a:extLst>
              <a:ext uri="{FF2B5EF4-FFF2-40B4-BE49-F238E27FC236}">
                <a16:creationId xmlns:a16="http://schemas.microsoft.com/office/drawing/2014/main" id="{BCC38742-9658-30AC-D6A7-37F509E35E81}"/>
              </a:ext>
            </a:extLst>
          </p:cNvPr>
          <p:cNvSpPr>
            <a:spLocks noChangeArrowheads="1"/>
          </p:cNvSpPr>
          <p:nvPr/>
        </p:nvSpPr>
        <p:spPr bwMode="auto">
          <a:xfrm>
            <a:off x="141288" y="273050"/>
            <a:ext cx="8883650" cy="6096000"/>
          </a:xfrm>
          <a:prstGeom prst="rect">
            <a:avLst/>
          </a:prstGeom>
          <a:noFill/>
          <a:ln w="9525">
            <a:noFill/>
            <a:miter lim="800000"/>
            <a:headEnd/>
            <a:tailEnd/>
          </a:ln>
          <a:effectLst/>
        </p:spPr>
        <p:txBody>
          <a:bodyPr/>
          <a:lstStyle/>
          <a:p>
            <a:pPr marL="342900" indent="-342900" eaLnBrk="1" hangingPunct="1">
              <a:lnSpc>
                <a:spcPct val="30000"/>
              </a:lnSpc>
              <a:spcBef>
                <a:spcPct val="20000"/>
              </a:spcBef>
              <a:defRPr/>
            </a:pPr>
            <a:endParaRPr lang="zh-CN" altLang="en-US" sz="2800" dirty="0">
              <a:latin typeface="Times New Roman" pitchFamily="18" charset="0"/>
              <a:ea typeface="宋体" pitchFamily="2" charset="-122"/>
            </a:endParaRPr>
          </a:p>
          <a:p>
            <a:pPr marL="457200" indent="-457200" eaLnBrk="1" hangingPunct="1">
              <a:spcBef>
                <a:spcPct val="20000"/>
              </a:spcBef>
              <a:buFont typeface="Wingdings" panose="05000000000000000000" pitchFamily="2" charset="2"/>
              <a:buChar char="p"/>
              <a:defRPr/>
            </a:pPr>
            <a:r>
              <a:rPr lang="zh-CN" altLang="en-US" sz="2800" dirty="0">
                <a:solidFill>
                  <a:srgbClr val="CC0000"/>
                </a:solidFill>
                <a:effectLst>
                  <a:outerShdw blurRad="38100" dist="38100" dir="2700000" algn="tl">
                    <a:srgbClr val="C0C0C0"/>
                  </a:outerShdw>
                </a:effectLst>
                <a:latin typeface="Times New Roman" pitchFamily="18" charset="0"/>
                <a:ea typeface="宋体" pitchFamily="2" charset="-122"/>
              </a:rPr>
              <a:t>模式阶 </a:t>
            </a:r>
            <a:r>
              <a:rPr lang="en-US" altLang="zh-CN" sz="2800" dirty="0">
                <a:solidFill>
                  <a:srgbClr val="CC0000"/>
                </a:solidFill>
                <a:effectLst>
                  <a:outerShdw blurRad="38100" dist="38100" dir="2700000" algn="tl">
                    <a:srgbClr val="C0C0C0"/>
                  </a:outerShdw>
                </a:effectLst>
                <a:latin typeface="Times New Roman" pitchFamily="18" charset="0"/>
                <a:ea typeface="宋体" pitchFamily="2" charset="-122"/>
              </a:rPr>
              <a:t>(Schema Order)</a:t>
            </a:r>
          </a:p>
          <a:p>
            <a:pPr marL="342900" indent="-342900" eaLnBrk="1" hangingPunct="1">
              <a:lnSpc>
                <a:spcPct val="125000"/>
              </a:lnSpc>
              <a:spcBef>
                <a:spcPct val="20000"/>
              </a:spcBef>
              <a:defRPr/>
            </a:pPr>
            <a:r>
              <a:rPr lang="en-US" altLang="zh-CN" sz="2800" dirty="0">
                <a:solidFill>
                  <a:srgbClr val="CC0000"/>
                </a:solidFill>
                <a:latin typeface="Times New Roman" pitchFamily="18" charset="0"/>
                <a:ea typeface="宋体" pitchFamily="2" charset="-122"/>
              </a:rPr>
              <a:t>        </a:t>
            </a:r>
            <a:r>
              <a:rPr lang="en-US" altLang="zh-CN" sz="2800" dirty="0">
                <a:latin typeface="Times New Roman" pitchFamily="18" charset="0"/>
                <a:ea typeface="宋体" pitchFamily="2" charset="-122"/>
              </a:rPr>
              <a:t>——</a:t>
            </a:r>
            <a:r>
              <a:rPr lang="zh-CN" altLang="en-US" sz="2800" dirty="0">
                <a:latin typeface="Times New Roman" pitchFamily="18" charset="0"/>
                <a:ea typeface="宋体" pitchFamily="2" charset="-122"/>
              </a:rPr>
              <a:t>指模式中已有明确含意的字符个数</a:t>
            </a:r>
            <a:r>
              <a:rPr lang="en-US" altLang="zh-CN" sz="2800" dirty="0">
                <a:latin typeface="Times New Roman" pitchFamily="18" charset="0"/>
                <a:ea typeface="宋体" pitchFamily="2" charset="-122"/>
              </a:rPr>
              <a:t>(</a:t>
            </a:r>
            <a:r>
              <a:rPr lang="zh-CN" altLang="en-US" sz="2800" dirty="0">
                <a:latin typeface="Times New Roman" pitchFamily="18" charset="0"/>
                <a:ea typeface="宋体" pitchFamily="2" charset="-122"/>
              </a:rPr>
              <a:t>二进制字符时指</a:t>
            </a:r>
            <a:r>
              <a:rPr lang="en-US" altLang="zh-CN" sz="2800" dirty="0">
                <a:latin typeface="Times New Roman" pitchFamily="18" charset="0"/>
                <a:ea typeface="宋体" pitchFamily="2" charset="-122"/>
              </a:rPr>
              <a:t>0</a:t>
            </a:r>
            <a:r>
              <a:rPr lang="zh-CN" altLang="en-US" sz="2800" dirty="0">
                <a:latin typeface="Times New Roman" pitchFamily="18" charset="0"/>
                <a:ea typeface="宋体" pitchFamily="2" charset="-122"/>
              </a:rPr>
              <a:t>或</a:t>
            </a:r>
            <a:r>
              <a:rPr lang="en-US" altLang="zh-CN" sz="2800" dirty="0">
                <a:latin typeface="Times New Roman" pitchFamily="18" charset="0"/>
                <a:ea typeface="宋体" pitchFamily="2" charset="-122"/>
              </a:rPr>
              <a:t>1)</a:t>
            </a:r>
            <a:r>
              <a:rPr lang="zh-CN" altLang="en-US" sz="2800" dirty="0">
                <a:latin typeface="Times New Roman" pitchFamily="18" charset="0"/>
                <a:ea typeface="宋体" pitchFamily="2" charset="-122"/>
              </a:rPr>
              <a:t>，记做 </a:t>
            </a:r>
            <a:r>
              <a:rPr lang="en-US" altLang="zh-CN" sz="2800" dirty="0">
                <a:latin typeface="Times New Roman" pitchFamily="18" charset="0"/>
                <a:ea typeface="宋体" pitchFamily="2" charset="-122"/>
              </a:rPr>
              <a:t>o(s)</a:t>
            </a:r>
            <a:r>
              <a:rPr lang="zh-CN" altLang="en-US" sz="2800" dirty="0">
                <a:latin typeface="Times New Roman" pitchFamily="18" charset="0"/>
                <a:ea typeface="宋体" pitchFamily="2" charset="-122"/>
              </a:rPr>
              <a:t>，式中 </a:t>
            </a:r>
            <a:r>
              <a:rPr lang="en-US" altLang="zh-CN" sz="2800" dirty="0">
                <a:latin typeface="Times New Roman" pitchFamily="18" charset="0"/>
                <a:ea typeface="宋体" pitchFamily="2" charset="-122"/>
              </a:rPr>
              <a:t>s </a:t>
            </a:r>
            <a:r>
              <a:rPr lang="zh-CN" altLang="en-US" sz="2800" dirty="0">
                <a:latin typeface="Times New Roman" pitchFamily="18" charset="0"/>
                <a:ea typeface="宋体" pitchFamily="2" charset="-122"/>
              </a:rPr>
              <a:t>代表模式。</a:t>
            </a:r>
            <a:endParaRPr lang="en-US" altLang="zh-CN" sz="2800" dirty="0">
              <a:latin typeface="Times New Roman" pitchFamily="18" charset="0"/>
              <a:ea typeface="宋体" pitchFamily="2" charset="-122"/>
            </a:endParaRPr>
          </a:p>
          <a:p>
            <a:pPr marL="914400" lvl="1" indent="-457200" eaLnBrk="1" hangingPunct="1">
              <a:lnSpc>
                <a:spcPct val="125000"/>
              </a:lnSpc>
              <a:spcBef>
                <a:spcPct val="20000"/>
              </a:spcBef>
              <a:buFont typeface="Wingdings" panose="05000000000000000000" pitchFamily="2" charset="2"/>
              <a:buChar char="p"/>
              <a:defRPr/>
            </a:pPr>
            <a:r>
              <a:rPr lang="zh-CN" altLang="en-US" sz="2400" dirty="0">
                <a:latin typeface="Times New Roman" pitchFamily="18" charset="0"/>
                <a:ea typeface="宋体" pitchFamily="2" charset="-122"/>
              </a:rPr>
              <a:t>模式 </a:t>
            </a:r>
            <a:r>
              <a:rPr lang="en-US" altLang="zh-CN" sz="2400" dirty="0">
                <a:latin typeface="Times New Roman" pitchFamily="18" charset="0"/>
                <a:ea typeface="宋体" pitchFamily="2" charset="-122"/>
              </a:rPr>
              <a:t>( 011*1** ) </a:t>
            </a:r>
            <a:r>
              <a:rPr lang="zh-CN" altLang="en-US" sz="2400" dirty="0">
                <a:latin typeface="Times New Roman" pitchFamily="18" charset="0"/>
                <a:ea typeface="宋体" pitchFamily="2" charset="-122"/>
              </a:rPr>
              <a:t>含有</a:t>
            </a:r>
            <a:r>
              <a:rPr lang="en-US" altLang="zh-CN" sz="2400" dirty="0">
                <a:latin typeface="Times New Roman" pitchFamily="18" charset="0"/>
                <a:ea typeface="宋体" pitchFamily="2" charset="-122"/>
              </a:rPr>
              <a:t>4</a:t>
            </a:r>
            <a:r>
              <a:rPr lang="zh-CN" altLang="en-US" sz="2400" dirty="0">
                <a:latin typeface="Times New Roman" pitchFamily="18" charset="0"/>
                <a:ea typeface="宋体" pitchFamily="2" charset="-122"/>
              </a:rPr>
              <a:t>个明确含意的字符，其阶次是</a:t>
            </a:r>
            <a:r>
              <a:rPr lang="en-US" altLang="zh-CN" sz="2400" dirty="0">
                <a:latin typeface="Times New Roman" pitchFamily="18" charset="0"/>
                <a:ea typeface="宋体" pitchFamily="2" charset="-122"/>
              </a:rPr>
              <a:t>4</a:t>
            </a:r>
            <a:r>
              <a:rPr lang="zh-CN" altLang="en-US" sz="2400" dirty="0">
                <a:latin typeface="Times New Roman" pitchFamily="18" charset="0"/>
                <a:ea typeface="宋体" pitchFamily="2" charset="-122"/>
              </a:rPr>
              <a:t>，</a:t>
            </a:r>
          </a:p>
          <a:p>
            <a:pPr marL="342900" indent="-342900" eaLnBrk="1" hangingPunct="1">
              <a:spcBef>
                <a:spcPct val="20000"/>
              </a:spcBef>
              <a:defRPr/>
            </a:pPr>
            <a:r>
              <a:rPr lang="zh-CN" altLang="en-US" sz="2800" dirty="0">
                <a:latin typeface="Times New Roman" pitchFamily="18" charset="0"/>
                <a:ea typeface="宋体" pitchFamily="2" charset="-122"/>
              </a:rPr>
              <a:t>          记作 </a:t>
            </a:r>
            <a:r>
              <a:rPr lang="en-US" altLang="zh-CN" sz="2800" dirty="0">
                <a:latin typeface="Times New Roman" pitchFamily="18" charset="0"/>
                <a:ea typeface="宋体" pitchFamily="2" charset="-122"/>
              </a:rPr>
              <a:t>o( 011*1** ) =4;</a:t>
            </a:r>
          </a:p>
          <a:p>
            <a:pPr marL="342900" indent="-342900" eaLnBrk="1" hangingPunct="1">
              <a:spcBef>
                <a:spcPct val="20000"/>
              </a:spcBef>
              <a:defRPr/>
            </a:pPr>
            <a:endParaRPr lang="en-US" altLang="zh-CN" sz="28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800" dirty="0">
                <a:latin typeface="Times New Roman" pitchFamily="18" charset="0"/>
                <a:ea typeface="宋体" pitchFamily="2" charset="-122"/>
              </a:rPr>
              <a:t>模式 </a:t>
            </a:r>
            <a:r>
              <a:rPr lang="en-US" altLang="zh-CN" sz="2800" dirty="0">
                <a:latin typeface="Times New Roman" pitchFamily="18" charset="0"/>
                <a:ea typeface="宋体" pitchFamily="2" charset="-122"/>
              </a:rPr>
              <a:t>( 0****** ) </a:t>
            </a:r>
            <a:r>
              <a:rPr lang="zh-CN" altLang="en-US" sz="2800" dirty="0">
                <a:latin typeface="Times New Roman" pitchFamily="18" charset="0"/>
                <a:ea typeface="宋体" pitchFamily="2" charset="-122"/>
              </a:rPr>
              <a:t>的阶次是</a:t>
            </a:r>
            <a:r>
              <a:rPr lang="en-US" altLang="zh-CN" sz="2800" dirty="0">
                <a:latin typeface="Times New Roman" pitchFamily="18" charset="0"/>
                <a:ea typeface="宋体" pitchFamily="2" charset="-122"/>
              </a:rPr>
              <a:t>1</a:t>
            </a:r>
            <a:r>
              <a:rPr lang="zh-CN" altLang="en-US" sz="2800" dirty="0">
                <a:latin typeface="Times New Roman" pitchFamily="18" charset="0"/>
                <a:ea typeface="宋体" pitchFamily="2" charset="-122"/>
              </a:rPr>
              <a:t>，记作 </a:t>
            </a:r>
            <a:r>
              <a:rPr lang="en-US" altLang="zh-CN" sz="2800" dirty="0">
                <a:latin typeface="Times New Roman" pitchFamily="18" charset="0"/>
                <a:ea typeface="宋体" pitchFamily="2" charset="-122"/>
              </a:rPr>
              <a:t>o( 0****** ) =1</a:t>
            </a:r>
          </a:p>
          <a:p>
            <a:pPr marL="914400" lvl="1" indent="-457200" eaLnBrk="1" hangingPunct="1">
              <a:spcBef>
                <a:spcPct val="20000"/>
              </a:spcBef>
              <a:buFont typeface="Wingdings" panose="05000000000000000000" pitchFamily="2" charset="2"/>
              <a:buChar char="p"/>
              <a:defRPr/>
            </a:pPr>
            <a:endParaRPr lang="en-US" altLang="zh-CN" sz="28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800" dirty="0">
                <a:solidFill>
                  <a:srgbClr val="000066"/>
                </a:solidFill>
                <a:effectLst>
                  <a:outerShdw blurRad="38100" dist="38100" dir="2700000" algn="tl">
                    <a:srgbClr val="C0C0C0"/>
                  </a:outerShdw>
                </a:effectLst>
                <a:latin typeface="Times New Roman" pitchFamily="18" charset="0"/>
                <a:ea typeface="宋体" pitchFamily="2" charset="-122"/>
              </a:rPr>
              <a:t>阶次越低，模式的概括性越强，所代表的编码串个体数也越多，反之亦然</a:t>
            </a:r>
            <a:endParaRPr lang="zh-CN" altLang="en-US" sz="2800" dirty="0">
              <a:latin typeface="Times New Roman" pitchFamily="18" charset="0"/>
              <a:ea typeface="宋体" pitchFamily="2" charset="-122"/>
            </a:endParaRPr>
          </a:p>
          <a:p>
            <a:pPr marL="342900" indent="-342900" eaLnBrk="1" hangingPunct="1">
              <a:lnSpc>
                <a:spcPct val="30000"/>
              </a:lnSpc>
              <a:spcBef>
                <a:spcPct val="20000"/>
              </a:spcBef>
              <a:defRPr/>
            </a:pPr>
            <a:endParaRPr lang="zh-CN" altLang="en-US" sz="2800" dirty="0">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774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774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7746">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27746">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27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a:extLst>
              <a:ext uri="{FF2B5EF4-FFF2-40B4-BE49-F238E27FC236}">
                <a16:creationId xmlns:a16="http://schemas.microsoft.com/office/drawing/2014/main" id="{0BF00181-E04A-75D5-399A-837D1796F975}"/>
              </a:ext>
            </a:extLst>
          </p:cNvPr>
          <p:cNvSpPr>
            <a:spLocks noGrp="1"/>
          </p:cNvSpPr>
          <p:nvPr>
            <p:ph type="sldNum"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l" eaLnBrk="0" hangingPunct="0">
              <a:spcBef>
                <a:spcPct val="0"/>
              </a:spcBef>
              <a:buClrTx/>
              <a:buFontTx/>
              <a:buNone/>
            </a:pPr>
            <a:fld id="{FE07C9EE-7F9D-4A84-8819-EEA54F1FE502}" type="slidenum">
              <a:rPr kumimoji="0" lang="en-US" altLang="ja-JP" sz="1400" b="1" smtClean="0">
                <a:solidFill>
                  <a:srgbClr val="A50021"/>
                </a:solidFill>
              </a:rPr>
              <a:pPr algn="l" eaLnBrk="0" hangingPunct="0">
                <a:spcBef>
                  <a:spcPct val="0"/>
                </a:spcBef>
                <a:buClrTx/>
                <a:buFontTx/>
                <a:buNone/>
              </a:pPr>
              <a:t>104</a:t>
            </a:fld>
            <a:endParaRPr kumimoji="0" lang="en-US" altLang="ja-JP" sz="1400" b="1">
              <a:solidFill>
                <a:srgbClr val="A50021"/>
              </a:solidFill>
            </a:endParaRPr>
          </a:p>
        </p:txBody>
      </p:sp>
      <p:sp>
        <p:nvSpPr>
          <p:cNvPr id="927746" name="Rectangle 2">
            <a:extLst>
              <a:ext uri="{FF2B5EF4-FFF2-40B4-BE49-F238E27FC236}">
                <a16:creationId xmlns:a16="http://schemas.microsoft.com/office/drawing/2014/main" id="{4B96BE9E-DF7D-FF19-101C-3C3D90591CEF}"/>
              </a:ext>
            </a:extLst>
          </p:cNvPr>
          <p:cNvSpPr>
            <a:spLocks noChangeArrowheads="1"/>
          </p:cNvSpPr>
          <p:nvPr/>
        </p:nvSpPr>
        <p:spPr bwMode="auto">
          <a:xfrm>
            <a:off x="342900" y="0"/>
            <a:ext cx="8883650" cy="6773863"/>
          </a:xfrm>
          <a:prstGeom prst="rect">
            <a:avLst/>
          </a:prstGeom>
          <a:noFill/>
          <a:ln w="9525">
            <a:noFill/>
            <a:miter lim="800000"/>
            <a:headEnd/>
            <a:tailEnd/>
          </a:ln>
          <a:effectLst/>
        </p:spPr>
        <p:txBody>
          <a:bodyPr/>
          <a:lstStyle/>
          <a:p>
            <a:pPr marL="342900" indent="-342900" eaLnBrk="1" hangingPunct="1">
              <a:lnSpc>
                <a:spcPct val="30000"/>
              </a:lnSpc>
              <a:spcBef>
                <a:spcPct val="20000"/>
              </a:spcBef>
              <a:defRPr/>
            </a:pPr>
            <a:endParaRPr lang="zh-CN" altLang="en-US" sz="2800" dirty="0">
              <a:latin typeface="Times New Roman" pitchFamily="18" charset="0"/>
              <a:ea typeface="宋体" pitchFamily="2" charset="-122"/>
            </a:endParaRPr>
          </a:p>
          <a:p>
            <a:pPr marL="457200" indent="-457200" eaLnBrk="1" hangingPunct="1">
              <a:spcBef>
                <a:spcPct val="20000"/>
              </a:spcBef>
              <a:buFont typeface="Wingdings" panose="05000000000000000000" pitchFamily="2" charset="2"/>
              <a:buChar char="p"/>
              <a:defRPr/>
            </a:pPr>
            <a:r>
              <a:rPr lang="zh-CN" altLang="en-US" sz="2800" dirty="0">
                <a:solidFill>
                  <a:srgbClr val="CC0000"/>
                </a:solidFill>
                <a:effectLst>
                  <a:outerShdw blurRad="38100" dist="38100" dir="2700000" algn="tl">
                    <a:srgbClr val="C0C0C0"/>
                  </a:outerShdw>
                </a:effectLst>
                <a:latin typeface="Times New Roman" pitchFamily="18" charset="0"/>
                <a:ea typeface="宋体" pitchFamily="2" charset="-122"/>
              </a:rPr>
              <a:t>模式的定义长度</a:t>
            </a:r>
            <a:r>
              <a:rPr lang="en-US" altLang="zh-CN" sz="2800" dirty="0">
                <a:solidFill>
                  <a:srgbClr val="CC0000"/>
                </a:solidFill>
                <a:effectLst>
                  <a:outerShdw blurRad="38100" dist="38100" dir="2700000" algn="tl">
                    <a:srgbClr val="C0C0C0"/>
                  </a:outerShdw>
                </a:effectLst>
                <a:latin typeface="Times New Roman" pitchFamily="18" charset="0"/>
                <a:ea typeface="宋体" pitchFamily="2" charset="-122"/>
              </a:rPr>
              <a:t>( Schema Defining  Length)</a:t>
            </a:r>
          </a:p>
          <a:p>
            <a:pPr marL="342900" indent="-342900" eaLnBrk="1" hangingPunct="1">
              <a:lnSpc>
                <a:spcPct val="120000"/>
              </a:lnSpc>
              <a:spcBef>
                <a:spcPct val="20000"/>
              </a:spcBef>
              <a:defRPr/>
            </a:pPr>
            <a:r>
              <a:rPr lang="en-US" altLang="zh-CN" sz="2800" dirty="0">
                <a:latin typeface="Times New Roman" pitchFamily="18" charset="0"/>
                <a:ea typeface="宋体" pitchFamily="2" charset="-122"/>
              </a:rPr>
              <a:t>        ——</a:t>
            </a:r>
            <a:r>
              <a:rPr lang="zh-CN" altLang="en-US" sz="2800" dirty="0">
                <a:latin typeface="Times New Roman" pitchFamily="18" charset="0"/>
                <a:ea typeface="宋体" pitchFamily="2" charset="-122"/>
              </a:rPr>
              <a:t>指模式中第一个和最后一个具有明确含意的字符之间的距离，记作 </a:t>
            </a:r>
            <a:r>
              <a:rPr lang="zh-CN" altLang="en-US" sz="2800" dirty="0">
                <a:latin typeface="Times New Roman" pitchFamily="18" charset="0"/>
                <a:ea typeface="宋体" pitchFamily="2" charset="-122"/>
                <a:sym typeface="Symbol" pitchFamily="18" charset="2"/>
              </a:rPr>
              <a:t></a:t>
            </a:r>
            <a:r>
              <a:rPr lang="en-US" altLang="zh-CN" sz="2800" dirty="0">
                <a:latin typeface="Times New Roman" pitchFamily="18" charset="0"/>
                <a:ea typeface="宋体" pitchFamily="2" charset="-122"/>
              </a:rPr>
              <a:t>(s)</a:t>
            </a:r>
            <a:r>
              <a:rPr lang="zh-CN" altLang="en-US" sz="2800" dirty="0">
                <a:latin typeface="Times New Roman" pitchFamily="18" charset="0"/>
                <a:ea typeface="宋体" pitchFamily="2" charset="-122"/>
              </a:rPr>
              <a:t>。</a:t>
            </a:r>
          </a:p>
          <a:p>
            <a:pPr marL="914400" lvl="1" indent="-457200" eaLnBrk="1" hangingPunct="1">
              <a:spcBef>
                <a:spcPct val="20000"/>
              </a:spcBef>
              <a:buFont typeface="Wingdings" panose="05000000000000000000" pitchFamily="2" charset="2"/>
              <a:buChar char="p"/>
              <a:defRPr/>
            </a:pPr>
            <a:r>
              <a:rPr lang="zh-CN" altLang="en-US" sz="2400" dirty="0">
                <a:latin typeface="Times New Roman" pitchFamily="18" charset="0"/>
                <a:ea typeface="宋体" pitchFamily="2" charset="-122"/>
              </a:rPr>
              <a:t>例如，模式</a:t>
            </a:r>
            <a:r>
              <a:rPr lang="en-US" altLang="zh-CN" sz="2400" dirty="0">
                <a:latin typeface="Times New Roman" pitchFamily="18" charset="0"/>
                <a:ea typeface="宋体" pitchFamily="2" charset="-122"/>
              </a:rPr>
              <a:t>( 011*l** ) </a:t>
            </a:r>
            <a:r>
              <a:rPr lang="zh-CN" altLang="en-US" sz="2400" dirty="0">
                <a:latin typeface="Times New Roman" pitchFamily="18" charset="0"/>
                <a:ea typeface="宋体" pitchFamily="2" charset="-122"/>
              </a:rPr>
              <a:t>的第一个字符为</a:t>
            </a:r>
            <a:r>
              <a:rPr lang="en-US" altLang="zh-CN" sz="2400" dirty="0">
                <a:latin typeface="Times New Roman" pitchFamily="18" charset="0"/>
                <a:ea typeface="宋体" pitchFamily="2" charset="-122"/>
              </a:rPr>
              <a:t>0</a:t>
            </a:r>
            <a:r>
              <a:rPr lang="zh-CN" altLang="en-US" sz="2400" dirty="0">
                <a:latin typeface="Times New Roman" pitchFamily="18" charset="0"/>
                <a:ea typeface="宋体" pitchFamily="2" charset="-122"/>
              </a:rPr>
              <a:t>，最后一个字符为</a:t>
            </a:r>
            <a:r>
              <a:rPr lang="en-US" altLang="zh-CN" sz="2400" dirty="0">
                <a:latin typeface="Times New Roman" pitchFamily="18" charset="0"/>
                <a:ea typeface="宋体" pitchFamily="2" charset="-122"/>
              </a:rPr>
              <a:t>l</a:t>
            </a:r>
            <a:r>
              <a:rPr lang="zh-CN" altLang="en-US" sz="2400" dirty="0">
                <a:latin typeface="Times New Roman" pitchFamily="18" charset="0"/>
                <a:ea typeface="宋体" pitchFamily="2" charset="-122"/>
              </a:rPr>
              <a:t>，中间有</a:t>
            </a:r>
            <a:r>
              <a:rPr lang="en-US" altLang="zh-CN" sz="2400" dirty="0">
                <a:latin typeface="Times New Roman" pitchFamily="18" charset="0"/>
                <a:ea typeface="宋体" pitchFamily="2" charset="-122"/>
              </a:rPr>
              <a:t>3</a:t>
            </a:r>
            <a:r>
              <a:rPr lang="zh-CN" altLang="en-US" sz="2400" dirty="0">
                <a:latin typeface="Times New Roman" pitchFamily="18" charset="0"/>
                <a:ea typeface="宋体" pitchFamily="2" charset="-122"/>
              </a:rPr>
              <a:t>个字符，其定义长度为</a:t>
            </a:r>
            <a:r>
              <a:rPr lang="en-US" altLang="zh-CN" sz="2400" dirty="0">
                <a:latin typeface="Times New Roman" pitchFamily="18" charset="0"/>
                <a:ea typeface="宋体" pitchFamily="2" charset="-122"/>
              </a:rPr>
              <a:t>4</a:t>
            </a:r>
            <a:r>
              <a:rPr lang="zh-CN" altLang="en-US" sz="2400" dirty="0">
                <a:latin typeface="Times New Roman" pitchFamily="18" charset="0"/>
                <a:ea typeface="宋体" pitchFamily="2" charset="-122"/>
              </a:rPr>
              <a:t>，记作 </a:t>
            </a:r>
            <a:r>
              <a:rPr lang="zh-CN" altLang="en-US" sz="2400" dirty="0">
                <a:latin typeface="Times New Roman" pitchFamily="18" charset="0"/>
                <a:ea typeface="宋体" pitchFamily="2" charset="-122"/>
                <a:sym typeface="Symbol" pitchFamily="18" charset="2"/>
              </a:rPr>
              <a:t> </a:t>
            </a:r>
            <a:r>
              <a:rPr lang="en-US" altLang="zh-CN" sz="2400" dirty="0">
                <a:latin typeface="Times New Roman" pitchFamily="18" charset="0"/>
                <a:ea typeface="宋体" pitchFamily="2" charset="-122"/>
              </a:rPr>
              <a:t>( 011*l** ) = 4 </a:t>
            </a:r>
            <a:r>
              <a:rPr lang="zh-CN" altLang="en-US"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endParaRPr lang="en-US" altLang="zh-CN" sz="24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400" dirty="0">
                <a:latin typeface="Times New Roman" pitchFamily="18" charset="0"/>
                <a:ea typeface="宋体" pitchFamily="2" charset="-122"/>
              </a:rPr>
              <a:t>模式 </a:t>
            </a:r>
            <a:r>
              <a:rPr lang="en-US" altLang="zh-CN" sz="2400" dirty="0">
                <a:latin typeface="Times New Roman" pitchFamily="18" charset="0"/>
                <a:ea typeface="宋体" pitchFamily="2" charset="-122"/>
              </a:rPr>
              <a:t>( 0****** ) </a:t>
            </a:r>
            <a:r>
              <a:rPr lang="zh-CN" altLang="en-US" sz="2400" dirty="0">
                <a:latin typeface="Times New Roman" pitchFamily="18" charset="0"/>
                <a:ea typeface="宋体" pitchFamily="2" charset="-122"/>
              </a:rPr>
              <a:t>的长度是</a:t>
            </a:r>
            <a:r>
              <a:rPr lang="en-US" altLang="zh-CN" sz="2400" dirty="0">
                <a:latin typeface="Times New Roman" pitchFamily="18" charset="0"/>
                <a:ea typeface="宋体" pitchFamily="2" charset="-122"/>
              </a:rPr>
              <a:t>0</a:t>
            </a:r>
            <a:r>
              <a:rPr lang="zh-CN" altLang="en-US" sz="2400" dirty="0">
                <a:latin typeface="Times New Roman" pitchFamily="18" charset="0"/>
                <a:ea typeface="宋体" pitchFamily="2" charset="-122"/>
              </a:rPr>
              <a:t>，记作 </a:t>
            </a:r>
            <a:r>
              <a:rPr lang="zh-CN" altLang="en-US" sz="2400" dirty="0">
                <a:latin typeface="Times New Roman" pitchFamily="18" charset="0"/>
                <a:ea typeface="宋体" pitchFamily="2" charset="-122"/>
                <a:sym typeface="Symbol" pitchFamily="18" charset="2"/>
              </a:rPr>
              <a:t> </a:t>
            </a:r>
            <a:r>
              <a:rPr lang="en-US" altLang="zh-CN" sz="2400" dirty="0">
                <a:latin typeface="Times New Roman" pitchFamily="18" charset="0"/>
                <a:ea typeface="宋体" pitchFamily="2" charset="-122"/>
              </a:rPr>
              <a:t>( 0****** ) = 0 </a:t>
            </a:r>
            <a:r>
              <a:rPr lang="zh-CN" altLang="en-US" sz="2400" dirty="0">
                <a:latin typeface="Times New Roman" pitchFamily="18" charset="0"/>
                <a:ea typeface="宋体" pitchFamily="2" charset="-122"/>
              </a:rPr>
              <a:t>；</a:t>
            </a:r>
            <a:endParaRPr lang="en-US" altLang="zh-CN" sz="24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400" dirty="0">
                <a:latin typeface="Times New Roman" pitchFamily="18" charset="0"/>
                <a:ea typeface="宋体" pitchFamily="2" charset="-122"/>
              </a:rPr>
              <a:t>一般地，有式子</a:t>
            </a:r>
            <a:r>
              <a:rPr lang="zh-CN" altLang="en-US" sz="2400" dirty="0">
                <a:latin typeface="Times New Roman" pitchFamily="18" charset="0"/>
                <a:ea typeface="宋体" pitchFamily="2" charset="-122"/>
                <a:sym typeface="Symbol" pitchFamily="18" charset="2"/>
              </a:rPr>
              <a:t></a:t>
            </a:r>
            <a:r>
              <a:rPr lang="en-US" altLang="zh-CN" sz="2400" dirty="0">
                <a:latin typeface="Times New Roman" pitchFamily="18" charset="0"/>
                <a:ea typeface="宋体" pitchFamily="2" charset="-122"/>
              </a:rPr>
              <a:t>(s)</a:t>
            </a:r>
            <a:r>
              <a:rPr lang="zh-CN" altLang="en-US" sz="2400" dirty="0">
                <a:latin typeface="Times New Roman" pitchFamily="18" charset="0"/>
                <a:ea typeface="宋体" pitchFamily="2" charset="-122"/>
              </a:rPr>
              <a:t>＝</a:t>
            </a:r>
            <a:r>
              <a:rPr lang="en-US" altLang="zh-CN" sz="2400" dirty="0">
                <a:latin typeface="Times New Roman" pitchFamily="18" charset="0"/>
                <a:ea typeface="宋体" pitchFamily="2" charset="-122"/>
              </a:rPr>
              <a:t>b – a</a:t>
            </a:r>
            <a:r>
              <a:rPr lang="zh-CN" altLang="en-US" sz="2400" dirty="0">
                <a:latin typeface="Times New Roman" pitchFamily="18" charset="0"/>
                <a:ea typeface="宋体" pitchFamily="2" charset="-122"/>
              </a:rPr>
              <a:t>，式中：</a:t>
            </a:r>
            <a:r>
              <a:rPr lang="en-US" altLang="zh-CN" sz="2400" dirty="0">
                <a:latin typeface="Times New Roman" pitchFamily="18" charset="0"/>
                <a:ea typeface="宋体" pitchFamily="2" charset="-122"/>
              </a:rPr>
              <a:t>b—</a:t>
            </a:r>
            <a:r>
              <a:rPr lang="zh-CN" altLang="en-US" sz="2400" dirty="0">
                <a:latin typeface="Times New Roman" pitchFamily="18" charset="0"/>
                <a:ea typeface="宋体" pitchFamily="2" charset="-122"/>
              </a:rPr>
              <a:t>模式</a:t>
            </a:r>
            <a:r>
              <a:rPr lang="en-US" altLang="zh-CN" sz="2400" dirty="0">
                <a:latin typeface="Times New Roman" pitchFamily="18" charset="0"/>
                <a:ea typeface="宋体" pitchFamily="2" charset="-122"/>
              </a:rPr>
              <a:t>s </a:t>
            </a:r>
            <a:r>
              <a:rPr lang="zh-CN" altLang="en-US" sz="2400" dirty="0">
                <a:latin typeface="Times New Roman" pitchFamily="18" charset="0"/>
                <a:ea typeface="宋体" pitchFamily="2" charset="-122"/>
              </a:rPr>
              <a:t>中最后一个明确字符的位置</a:t>
            </a:r>
            <a:r>
              <a:rPr lang="en-US" altLang="zh-CN" sz="2400" dirty="0">
                <a:latin typeface="Times New Roman" pitchFamily="18" charset="0"/>
                <a:ea typeface="宋体" pitchFamily="2" charset="-122"/>
              </a:rPr>
              <a:t>; a—</a:t>
            </a:r>
            <a:r>
              <a:rPr lang="zh-CN" altLang="en-US" sz="2400" dirty="0">
                <a:latin typeface="Times New Roman" pitchFamily="18" charset="0"/>
                <a:ea typeface="宋体" pitchFamily="2" charset="-122"/>
              </a:rPr>
              <a:t>模式</a:t>
            </a:r>
            <a:r>
              <a:rPr lang="en-US" altLang="zh-CN" sz="2400" dirty="0">
                <a:latin typeface="Times New Roman" pitchFamily="18" charset="0"/>
                <a:ea typeface="宋体" pitchFamily="2" charset="-122"/>
              </a:rPr>
              <a:t>s </a:t>
            </a:r>
            <a:r>
              <a:rPr lang="zh-CN" altLang="en-US" sz="2400" dirty="0">
                <a:latin typeface="Times New Roman" pitchFamily="18" charset="0"/>
                <a:ea typeface="宋体" pitchFamily="2" charset="-122"/>
              </a:rPr>
              <a:t>中最前一个明确字符的位置。</a:t>
            </a:r>
          </a:p>
          <a:p>
            <a:pPr marL="914400" lvl="1" indent="-457200" eaLnBrk="1" hangingPunct="1">
              <a:spcBef>
                <a:spcPct val="20000"/>
              </a:spcBef>
              <a:buFont typeface="Wingdings" panose="05000000000000000000" pitchFamily="2" charset="2"/>
              <a:buChar char="p"/>
              <a:defRPr/>
            </a:pPr>
            <a:endParaRPr lang="en-US" altLang="zh-CN" sz="2400" dirty="0">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400" dirty="0">
                <a:solidFill>
                  <a:srgbClr val="000066"/>
                </a:solidFill>
                <a:effectLst>
                  <a:outerShdw blurRad="38100" dist="38100" dir="2700000" algn="tl">
                    <a:srgbClr val="C0C0C0"/>
                  </a:outerShdw>
                </a:effectLst>
                <a:latin typeface="Times New Roman" pitchFamily="18" charset="0"/>
                <a:ea typeface="宋体" pitchFamily="2" charset="-122"/>
              </a:rPr>
              <a:t>模式的长度代表该模式在今后遗传操作</a:t>
            </a:r>
            <a:r>
              <a:rPr lang="en-US" altLang="zh-CN" sz="2400" dirty="0">
                <a:solidFill>
                  <a:srgbClr val="000066"/>
                </a:solidFill>
                <a:effectLst>
                  <a:outerShdw blurRad="38100" dist="38100" dir="2700000" algn="tl">
                    <a:srgbClr val="C0C0C0"/>
                  </a:outerShdw>
                </a:effectLst>
                <a:latin typeface="Times New Roman" pitchFamily="18" charset="0"/>
                <a:ea typeface="宋体" pitchFamily="2" charset="-122"/>
              </a:rPr>
              <a:t>(</a:t>
            </a:r>
            <a:r>
              <a:rPr lang="zh-CN" altLang="en-US" sz="2400" dirty="0">
                <a:solidFill>
                  <a:srgbClr val="000066"/>
                </a:solidFill>
                <a:effectLst>
                  <a:outerShdw blurRad="38100" dist="38100" dir="2700000" algn="tl">
                    <a:srgbClr val="C0C0C0"/>
                  </a:outerShdw>
                </a:effectLst>
                <a:latin typeface="Times New Roman" pitchFamily="18" charset="0"/>
                <a:ea typeface="宋体" pitchFamily="2" charset="-122"/>
              </a:rPr>
              <a:t>交叉、变异</a:t>
            </a:r>
            <a:r>
              <a:rPr lang="en-US" altLang="zh-CN" sz="2400" dirty="0">
                <a:solidFill>
                  <a:srgbClr val="000066"/>
                </a:solidFill>
                <a:effectLst>
                  <a:outerShdw blurRad="38100" dist="38100" dir="2700000" algn="tl">
                    <a:srgbClr val="C0C0C0"/>
                  </a:outerShdw>
                </a:effectLst>
                <a:latin typeface="Times New Roman" pitchFamily="18" charset="0"/>
                <a:ea typeface="宋体" pitchFamily="2" charset="-122"/>
              </a:rPr>
              <a:t>)</a:t>
            </a:r>
            <a:r>
              <a:rPr lang="zh-CN" altLang="en-US" sz="2400" dirty="0">
                <a:solidFill>
                  <a:srgbClr val="000066"/>
                </a:solidFill>
                <a:effectLst>
                  <a:outerShdw blurRad="38100" dist="38100" dir="2700000" algn="tl">
                    <a:srgbClr val="C0C0C0"/>
                  </a:outerShdw>
                </a:effectLst>
                <a:latin typeface="Times New Roman" pitchFamily="18" charset="0"/>
                <a:ea typeface="宋体" pitchFamily="2" charset="-122"/>
              </a:rPr>
              <a:t>中被破坏的可能性</a:t>
            </a:r>
            <a:endParaRPr lang="en-US" altLang="zh-CN" sz="2400" dirty="0">
              <a:solidFill>
                <a:srgbClr val="000066"/>
              </a:solidFill>
              <a:effectLst>
                <a:outerShdw blurRad="38100" dist="38100" dir="2700000" algn="tl">
                  <a:srgbClr val="C0C0C0"/>
                </a:outerShdw>
              </a:effectLst>
              <a:latin typeface="Times New Roman" pitchFamily="18" charset="0"/>
              <a:ea typeface="宋体" pitchFamily="2" charset="-122"/>
            </a:endParaRPr>
          </a:p>
          <a:p>
            <a:pPr marL="914400" lvl="1" indent="-457200" eaLnBrk="1" hangingPunct="1">
              <a:spcBef>
                <a:spcPct val="20000"/>
              </a:spcBef>
              <a:buFont typeface="Wingdings" panose="05000000000000000000" pitchFamily="2" charset="2"/>
              <a:buChar char="p"/>
              <a:defRPr/>
            </a:pPr>
            <a:r>
              <a:rPr lang="zh-CN" altLang="en-US" sz="2400" dirty="0">
                <a:solidFill>
                  <a:srgbClr val="000066"/>
                </a:solidFill>
                <a:effectLst>
                  <a:outerShdw blurRad="38100" dist="38100" dir="2700000" algn="tl">
                    <a:srgbClr val="C0C0C0"/>
                  </a:outerShdw>
                </a:effectLst>
                <a:latin typeface="Times New Roman" pitchFamily="18" charset="0"/>
                <a:ea typeface="宋体" pitchFamily="2" charset="-122"/>
              </a:rPr>
              <a:t>模式长度越短，被破坏的可能性越小，长度为</a:t>
            </a:r>
            <a:r>
              <a:rPr lang="en-US" altLang="zh-CN" sz="2400" dirty="0">
                <a:solidFill>
                  <a:srgbClr val="000066"/>
                </a:solidFill>
                <a:effectLst>
                  <a:outerShdw blurRad="38100" dist="38100" dir="2700000" algn="tl">
                    <a:srgbClr val="C0C0C0"/>
                  </a:outerShdw>
                </a:effectLst>
                <a:latin typeface="Times New Roman" pitchFamily="18" charset="0"/>
                <a:ea typeface="宋体" pitchFamily="2" charset="-122"/>
              </a:rPr>
              <a:t>0</a:t>
            </a:r>
            <a:r>
              <a:rPr lang="zh-CN" altLang="en-US" sz="2400" dirty="0">
                <a:solidFill>
                  <a:srgbClr val="000066"/>
                </a:solidFill>
                <a:effectLst>
                  <a:outerShdw blurRad="38100" dist="38100" dir="2700000" algn="tl">
                    <a:srgbClr val="C0C0C0"/>
                  </a:outerShdw>
                </a:effectLst>
                <a:latin typeface="Times New Roman" pitchFamily="18" charset="0"/>
                <a:ea typeface="宋体" pitchFamily="2" charset="-122"/>
              </a:rPr>
              <a:t>的模式最难被破坏。</a:t>
            </a:r>
            <a:endParaRPr lang="zh-CN" altLang="en-US" sz="2800" dirty="0">
              <a:latin typeface="Times New Roman"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774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774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774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774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7746">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77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a:extLst>
              <a:ext uri="{FF2B5EF4-FFF2-40B4-BE49-F238E27FC236}">
                <a16:creationId xmlns:a16="http://schemas.microsoft.com/office/drawing/2014/main" id="{40B50878-7D79-8A8C-0EEE-5767FA59B0F8}"/>
              </a:ext>
            </a:extLst>
          </p:cNvPr>
          <p:cNvSpPr>
            <a:spLocks noGrp="1" noChangeArrowheads="1"/>
          </p:cNvSpPr>
          <p:nvPr>
            <p:ph type="title"/>
          </p:nvPr>
        </p:nvSpPr>
        <p:spPr>
          <a:xfrm>
            <a:off x="307975" y="2133600"/>
            <a:ext cx="7543800" cy="690563"/>
          </a:xfrm>
        </p:spPr>
        <p:txBody>
          <a:bodyPr/>
          <a:lstStyle/>
          <a:p>
            <a:pPr marL="571500" indent="-571500" eaLnBrk="1" hangingPunct="1">
              <a:buFontTx/>
              <a:buChar char="•"/>
            </a:pPr>
            <a:r>
              <a:rPr lang="zh-CN" altLang="en-US" sz="3200"/>
              <a:t>收敛的定义</a:t>
            </a:r>
          </a:p>
        </p:txBody>
      </p:sp>
      <p:sp>
        <p:nvSpPr>
          <p:cNvPr id="129027" name="内容占位符 2">
            <a:extLst>
              <a:ext uri="{FF2B5EF4-FFF2-40B4-BE49-F238E27FC236}">
                <a16:creationId xmlns:a16="http://schemas.microsoft.com/office/drawing/2014/main" id="{0B6A01C8-ABA0-508F-164C-340930B6AB11}"/>
              </a:ext>
            </a:extLst>
          </p:cNvPr>
          <p:cNvSpPr>
            <a:spLocks noGrp="1" noChangeArrowheads="1"/>
          </p:cNvSpPr>
          <p:nvPr>
            <p:ph idx="1"/>
          </p:nvPr>
        </p:nvSpPr>
        <p:spPr>
          <a:xfrm>
            <a:off x="539750" y="3089275"/>
            <a:ext cx="8229600" cy="3529013"/>
          </a:xfrm>
        </p:spPr>
        <p:txBody>
          <a:bodyPr/>
          <a:lstStyle/>
          <a:p>
            <a:pPr marL="0" indent="0" eaLnBrk="1" hangingPunct="1">
              <a:buFont typeface="Wingdings" panose="05000000000000000000" pitchFamily="2" charset="2"/>
              <a:buNone/>
            </a:pPr>
            <a:r>
              <a:rPr lang="zh-CN" altLang="en-US" sz="2800" dirty="0"/>
              <a:t>      设：  </a:t>
            </a:r>
            <a:r>
              <a:rPr lang="en-US" altLang="zh-CN" sz="2800" dirty="0" err="1"/>
              <a:t>Z</a:t>
            </a:r>
            <a:r>
              <a:rPr lang="en-US" altLang="zh-CN" sz="2000" dirty="0" err="1"/>
              <a:t>t</a:t>
            </a:r>
            <a:r>
              <a:rPr lang="zh-CN" altLang="en-US" sz="2800" dirty="0"/>
              <a:t>为</a:t>
            </a:r>
            <a:r>
              <a:rPr lang="en-US" altLang="zh-CN" sz="2800" dirty="0"/>
              <a:t>t</a:t>
            </a:r>
            <a:r>
              <a:rPr lang="zh-CN" altLang="en-US" sz="2800" dirty="0"/>
              <a:t>时刻种群中个体适应度的最大值，</a:t>
            </a:r>
            <a:endParaRPr lang="en-US" altLang="zh-CN" sz="2800" dirty="0"/>
          </a:p>
          <a:p>
            <a:pPr marL="0" indent="0" eaLnBrk="1" hangingPunct="1">
              <a:buFont typeface="Wingdings" panose="05000000000000000000" pitchFamily="2" charset="2"/>
              <a:buNone/>
            </a:pPr>
            <a:r>
              <a:rPr lang="en-US" altLang="zh-CN" sz="2800" dirty="0"/>
              <a:t>              f*</a:t>
            </a:r>
            <a:r>
              <a:rPr lang="zh-CN" altLang="en-US" sz="2800" dirty="0"/>
              <a:t>为全局最优解的适应度值，</a:t>
            </a:r>
            <a:endParaRPr lang="en-US" altLang="zh-CN" sz="2800" dirty="0"/>
          </a:p>
          <a:p>
            <a:pPr marL="0" indent="0" eaLnBrk="1" hangingPunct="1">
              <a:buFont typeface="Wingdings" panose="05000000000000000000" pitchFamily="2" charset="2"/>
              <a:buNone/>
            </a:pPr>
            <a:r>
              <a:rPr lang="en-US" altLang="zh-CN" sz="2800" dirty="0"/>
              <a:t>       </a:t>
            </a:r>
            <a:r>
              <a:rPr lang="zh-CN" altLang="en-US" sz="2800" dirty="0"/>
              <a:t>若： </a:t>
            </a:r>
            <a:r>
              <a:rPr lang="en-US" altLang="zh-CN" sz="2800" dirty="0" err="1"/>
              <a:t>Z</a:t>
            </a:r>
            <a:r>
              <a:rPr lang="en-US" altLang="zh-CN" sz="2000" dirty="0" err="1"/>
              <a:t>t</a:t>
            </a:r>
            <a:r>
              <a:rPr lang="zh-CN" altLang="en-US" sz="2800" dirty="0"/>
              <a:t>满足</a:t>
            </a:r>
            <a:endParaRPr lang="en-US" altLang="zh-CN" sz="2800" dirty="0"/>
          </a:p>
          <a:p>
            <a:pPr marL="0" indent="0" eaLnBrk="1" hangingPunct="1">
              <a:buFont typeface="Wingdings" panose="05000000000000000000" pitchFamily="2" charset="2"/>
              <a:buNone/>
            </a:pPr>
            <a:endParaRPr lang="en-US" altLang="zh-CN" sz="2800" dirty="0"/>
          </a:p>
          <a:p>
            <a:pPr marL="0" indent="0" eaLnBrk="1" hangingPunct="1">
              <a:buFont typeface="Wingdings" panose="05000000000000000000" pitchFamily="2" charset="2"/>
              <a:buNone/>
            </a:pPr>
            <a:endParaRPr lang="en-US" altLang="zh-CN" sz="2800" dirty="0"/>
          </a:p>
          <a:p>
            <a:pPr marL="0" indent="0" eaLnBrk="1" hangingPunct="1">
              <a:buFont typeface="Wingdings" panose="05000000000000000000" pitchFamily="2" charset="2"/>
              <a:buNone/>
            </a:pPr>
            <a:endParaRPr lang="en-US" altLang="zh-CN" sz="2800" dirty="0"/>
          </a:p>
          <a:p>
            <a:pPr marL="0" indent="0" eaLnBrk="1" hangingPunct="1">
              <a:buFont typeface="Wingdings" panose="05000000000000000000" pitchFamily="2" charset="2"/>
              <a:buNone/>
            </a:pPr>
            <a:r>
              <a:rPr lang="zh-CN" altLang="en-US" sz="2800" dirty="0"/>
              <a:t>称算法收敛到最优解</a:t>
            </a:r>
          </a:p>
        </p:txBody>
      </p:sp>
      <p:graphicFrame>
        <p:nvGraphicFramePr>
          <p:cNvPr id="2" name="Object 7">
            <a:extLst>
              <a:ext uri="{FF2B5EF4-FFF2-40B4-BE49-F238E27FC236}">
                <a16:creationId xmlns:a16="http://schemas.microsoft.com/office/drawing/2014/main" id="{966818ED-D796-8A4B-F9C9-901D43E7821F}"/>
              </a:ext>
            </a:extLst>
          </p:cNvPr>
          <p:cNvGraphicFramePr>
            <a:graphicFrameLocks noChangeAspect="1"/>
          </p:cNvGraphicFramePr>
          <p:nvPr/>
        </p:nvGraphicFramePr>
        <p:xfrm>
          <a:off x="2700338" y="4818063"/>
          <a:ext cx="2759075" cy="715962"/>
        </p:xfrm>
        <a:graphic>
          <a:graphicData uri="http://schemas.openxmlformats.org/presentationml/2006/ole">
            <mc:AlternateContent xmlns:mc="http://schemas.openxmlformats.org/markup-compatibility/2006">
              <mc:Choice xmlns:v="urn:schemas-microsoft-com:vml" Requires="v">
                <p:oleObj name="Equation" r:id="rId2" imgW="1167893" imgH="304668" progId="Equation.DSMT4">
                  <p:embed/>
                </p:oleObj>
              </mc:Choice>
              <mc:Fallback>
                <p:oleObj name="Equation" r:id="rId2" imgW="1167893" imgH="304668" progId="Equation.DSMT4">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818063"/>
                        <a:ext cx="2759075"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文本框 3">
            <a:extLst>
              <a:ext uri="{FF2B5EF4-FFF2-40B4-BE49-F238E27FC236}">
                <a16:creationId xmlns:a16="http://schemas.microsoft.com/office/drawing/2014/main" id="{C100FD93-82D8-BBE9-A6E5-1C5A3A457130}"/>
              </a:ext>
            </a:extLst>
          </p:cNvPr>
          <p:cNvSpPr txBox="1"/>
          <p:nvPr/>
        </p:nvSpPr>
        <p:spPr>
          <a:xfrm>
            <a:off x="307975" y="356839"/>
            <a:ext cx="8373616" cy="1384995"/>
          </a:xfrm>
          <a:prstGeom prst="rect">
            <a:avLst/>
          </a:prstGeom>
          <a:noFill/>
        </p:spPr>
        <p:txBody>
          <a:bodyPr>
            <a:spAutoFit/>
          </a:bodyPr>
          <a:lstStyle/>
          <a:p>
            <a:pPr eaLnBrk="1" fontAlgn="auto" hangingPunct="1">
              <a:spcBef>
                <a:spcPts val="0"/>
              </a:spcBef>
              <a:spcAft>
                <a:spcPts val="0"/>
              </a:spcAft>
              <a:defRPr/>
            </a:pPr>
            <a:r>
              <a:rPr lang="zh-CN" altLang="en-US" sz="2800" dirty="0">
                <a:highlight>
                  <a:srgbClr val="FFFF00"/>
                </a:highlight>
                <a:latin typeface="+mn-lt"/>
                <a:ea typeface="+mn-ea"/>
              </a:rPr>
              <a:t>模式定理</a:t>
            </a:r>
            <a:r>
              <a:rPr lang="zh-CN" altLang="en-US" sz="2800" dirty="0">
                <a:latin typeface="+mn-lt"/>
                <a:ea typeface="+mn-ea"/>
              </a:rPr>
              <a:t>：在遗传算子选择、杂交和变异的作用下，具有</a:t>
            </a:r>
            <a:r>
              <a:rPr lang="zh-CN" altLang="en-US" sz="2800" dirty="0">
                <a:solidFill>
                  <a:srgbClr val="FF0000"/>
                </a:solidFill>
                <a:latin typeface="+mn-lt"/>
                <a:ea typeface="+mn-ea"/>
              </a:rPr>
              <a:t>低阶</a:t>
            </a:r>
            <a:r>
              <a:rPr lang="zh-CN" altLang="en-US" sz="2800" dirty="0">
                <a:latin typeface="+mn-lt"/>
                <a:ea typeface="+mn-ea"/>
              </a:rPr>
              <a:t>、</a:t>
            </a:r>
            <a:r>
              <a:rPr lang="zh-CN" altLang="en-US" sz="2800" dirty="0">
                <a:solidFill>
                  <a:srgbClr val="FF0000"/>
                </a:solidFill>
                <a:latin typeface="+mn-lt"/>
                <a:ea typeface="+mn-ea"/>
              </a:rPr>
              <a:t>短长度</a:t>
            </a:r>
            <a:r>
              <a:rPr lang="zh-CN" altLang="en-US" sz="2800" dirty="0">
                <a:latin typeface="+mn-lt"/>
                <a:ea typeface="+mn-ea"/>
              </a:rPr>
              <a:t>以及</a:t>
            </a:r>
            <a:r>
              <a:rPr lang="zh-CN" altLang="en-US" sz="2800" dirty="0">
                <a:solidFill>
                  <a:srgbClr val="FF0000"/>
                </a:solidFill>
                <a:latin typeface="+mn-lt"/>
                <a:ea typeface="+mn-ea"/>
              </a:rPr>
              <a:t>平均适应值</a:t>
            </a:r>
            <a:r>
              <a:rPr lang="zh-CN" altLang="en-US" sz="2800" dirty="0">
                <a:highlight>
                  <a:srgbClr val="FFFF00"/>
                </a:highlight>
                <a:latin typeface="+mn-lt"/>
                <a:ea typeface="+mn-ea"/>
              </a:rPr>
              <a:t>高于</a:t>
            </a:r>
            <a:r>
              <a:rPr lang="zh-CN" altLang="en-US" sz="2800" dirty="0">
                <a:latin typeface="+mn-lt"/>
                <a:ea typeface="+mn-ea"/>
              </a:rPr>
              <a:t>群体平均适应值的模式在子代中将得以指数级增长。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02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02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27"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a:extLst>
              <a:ext uri="{FF2B5EF4-FFF2-40B4-BE49-F238E27FC236}">
                <a16:creationId xmlns:a16="http://schemas.microsoft.com/office/drawing/2014/main" id="{2E37EEA4-663F-E636-31F3-CF15C6DDCBE8}"/>
              </a:ext>
            </a:extLst>
          </p:cNvPr>
          <p:cNvSpPr>
            <a:spLocks noGrp="1" noChangeArrowheads="1"/>
          </p:cNvSpPr>
          <p:nvPr>
            <p:ph type="title"/>
          </p:nvPr>
        </p:nvSpPr>
        <p:spPr>
          <a:xfrm>
            <a:off x="107950" y="44450"/>
            <a:ext cx="7543800" cy="842963"/>
          </a:xfrm>
        </p:spPr>
        <p:txBody>
          <a:bodyPr/>
          <a:lstStyle/>
          <a:p>
            <a:pPr eaLnBrk="1" hangingPunct="1"/>
            <a:r>
              <a:rPr lang="zh-CN" altLang="en-US"/>
              <a:t>专题</a:t>
            </a:r>
            <a:r>
              <a:rPr lang="en-US" altLang="zh-CN"/>
              <a:t>1: </a:t>
            </a:r>
            <a:r>
              <a:rPr lang="zh-CN" altLang="en-US"/>
              <a:t>遗传算法</a:t>
            </a:r>
          </a:p>
        </p:txBody>
      </p:sp>
      <p:sp>
        <p:nvSpPr>
          <p:cNvPr id="95235" name="Rectangle 3">
            <a:extLst>
              <a:ext uri="{FF2B5EF4-FFF2-40B4-BE49-F238E27FC236}">
                <a16:creationId xmlns:a16="http://schemas.microsoft.com/office/drawing/2014/main" id="{5DD215D5-40FB-5826-BAF5-C22A33B2B13B}"/>
              </a:ext>
            </a:extLst>
          </p:cNvPr>
          <p:cNvSpPr>
            <a:spLocks noGrp="1" noChangeArrowheads="1"/>
          </p:cNvSpPr>
          <p:nvPr>
            <p:ph idx="1"/>
          </p:nvPr>
        </p:nvSpPr>
        <p:spPr>
          <a:xfrm>
            <a:off x="107950" y="917575"/>
            <a:ext cx="8928100" cy="5895975"/>
          </a:xfrm>
        </p:spPr>
        <p:txBody>
          <a:bodyPr rtlCol="0">
            <a:normAutofit/>
          </a:bodyPr>
          <a:lstStyle/>
          <a:p>
            <a:pPr marL="533400" indent="-444500" eaLnBrk="1" fontAlgn="auto" hangingPunct="1">
              <a:spcAft>
                <a:spcPts val="0"/>
              </a:spcAft>
              <a:buFont typeface="Wingdings" panose="05000000000000000000" pitchFamily="2" charset="2"/>
              <a:buNone/>
              <a:defRPr/>
            </a:pPr>
            <a:r>
              <a:rPr lang="zh-CN" altLang="en-US" b="1" dirty="0">
                <a:ea typeface="黑体" panose="02010609060101010101" pitchFamily="49" charset="-122"/>
              </a:rPr>
              <a:t>       结合实际应用问题，找一篇用遗传算法解决该问题的文章，</a:t>
            </a:r>
            <a:r>
              <a:rPr lang="en-US" altLang="zh-CN" b="1" dirty="0">
                <a:ea typeface="黑体" panose="02010609060101010101" pitchFamily="49" charset="-122"/>
              </a:rPr>
              <a:t> </a:t>
            </a:r>
            <a:r>
              <a:rPr lang="zh-CN" altLang="en-US" b="1" dirty="0">
                <a:ea typeface="黑体" panose="02010609060101010101" pitchFamily="49" charset="-122"/>
              </a:rPr>
              <a:t>用</a:t>
            </a:r>
            <a:r>
              <a:rPr lang="en-US" altLang="zh-CN" b="1" dirty="0">
                <a:ea typeface="黑体" panose="02010609060101010101" pitchFamily="49" charset="-122"/>
              </a:rPr>
              <a:t>PPT</a:t>
            </a:r>
            <a:r>
              <a:rPr lang="zh-CN" altLang="en-US" b="1" dirty="0">
                <a:ea typeface="黑体" panose="02010609060101010101" pitchFamily="49" charset="-122"/>
              </a:rPr>
              <a:t>进行汇报，内容包含：</a:t>
            </a:r>
            <a:endParaRPr lang="en-US" altLang="zh-CN" b="1" dirty="0">
              <a:ea typeface="黑体" panose="02010609060101010101" pitchFamily="49" charset="-122"/>
            </a:endParaRPr>
          </a:p>
          <a:p>
            <a:pPr marL="546100" indent="-457200" algn="just" eaLnBrk="1" fontAlgn="auto" hangingPunct="1">
              <a:spcAft>
                <a:spcPts val="0"/>
              </a:spcAft>
              <a:defRPr/>
            </a:pPr>
            <a:r>
              <a:rPr lang="zh-CN" altLang="en-US" b="1" dirty="0">
                <a:solidFill>
                  <a:srgbClr val="000000"/>
                </a:solidFill>
                <a:latin typeface="黑体" panose="02010609060101010101" pitchFamily="49" charset="-122"/>
                <a:ea typeface="黑体" panose="02010609060101010101" pitchFamily="49" charset="-122"/>
              </a:rPr>
              <a:t>实际问题的描述：目标函数，决策变量，约束条件等</a:t>
            </a:r>
            <a:endParaRPr lang="en-US" altLang="zh-CN" b="1" dirty="0">
              <a:solidFill>
                <a:srgbClr val="000000"/>
              </a:solidFill>
              <a:latin typeface="黑体" panose="02010609060101010101" pitchFamily="49" charset="-122"/>
              <a:ea typeface="黑体" panose="02010609060101010101" pitchFamily="49" charset="-122"/>
            </a:endParaRPr>
          </a:p>
          <a:p>
            <a:pPr marL="546100" indent="-457200" algn="just" eaLnBrk="1" fontAlgn="auto" hangingPunct="1">
              <a:spcAft>
                <a:spcPts val="0"/>
              </a:spcAft>
              <a:defRPr/>
            </a:pPr>
            <a:r>
              <a:rPr lang="zh-CN" altLang="en-US" b="1" dirty="0">
                <a:solidFill>
                  <a:srgbClr val="000000"/>
                </a:solidFill>
                <a:latin typeface="黑体" panose="02010609060101010101" pitchFamily="49" charset="-122"/>
                <a:ea typeface="黑体" panose="02010609060101010101" pitchFamily="49" charset="-122"/>
              </a:rPr>
              <a:t>遗传算法细节：</a:t>
            </a:r>
            <a:endParaRPr lang="en-US" altLang="zh-CN" dirty="0">
              <a:solidFill>
                <a:srgbClr val="000000"/>
              </a:solidFill>
              <a:latin typeface="黑体" panose="02010609060101010101" pitchFamily="49" charset="-122"/>
              <a:ea typeface="黑体" panose="02010609060101010101" pitchFamily="49" charset="-122"/>
            </a:endParaRPr>
          </a:p>
          <a:p>
            <a:pPr marL="1176338" lvl="1" indent="-457200" eaLnBrk="1" fontAlgn="auto" hangingPunct="1">
              <a:spcAft>
                <a:spcPts val="0"/>
              </a:spcAft>
              <a:defRPr/>
            </a:pPr>
            <a:r>
              <a:rPr lang="zh-CN" altLang="en-US" b="1" dirty="0">
                <a:solidFill>
                  <a:srgbClr val="000000"/>
                </a:solidFill>
                <a:ea typeface="黑体" panose="02010609060101010101" pitchFamily="49" charset="-122"/>
              </a:rPr>
              <a:t>个体的编码方式</a:t>
            </a:r>
          </a:p>
          <a:p>
            <a:pPr marL="1176338" lvl="1" indent="-457200" eaLnBrk="1" fontAlgn="auto" hangingPunct="1">
              <a:spcAft>
                <a:spcPts val="0"/>
              </a:spcAft>
              <a:defRPr/>
            </a:pPr>
            <a:r>
              <a:rPr lang="zh-CN" altLang="en-US" b="1" dirty="0">
                <a:solidFill>
                  <a:srgbClr val="000000"/>
                </a:solidFill>
                <a:ea typeface="黑体" panose="02010609060101010101" pitchFamily="49" charset="-122"/>
              </a:rPr>
              <a:t>适应度函数</a:t>
            </a:r>
          </a:p>
          <a:p>
            <a:pPr marL="1176338" lvl="1" indent="-457200" eaLnBrk="1" fontAlgn="auto" hangingPunct="1">
              <a:spcAft>
                <a:spcPts val="0"/>
              </a:spcAft>
              <a:defRPr/>
            </a:pPr>
            <a:r>
              <a:rPr lang="zh-CN" altLang="en-US" b="1" dirty="0">
                <a:solidFill>
                  <a:srgbClr val="000000"/>
                </a:solidFill>
                <a:ea typeface="黑体" panose="02010609060101010101" pitchFamily="49" charset="-122"/>
              </a:rPr>
              <a:t>遗传算子</a:t>
            </a:r>
          </a:p>
          <a:p>
            <a:pPr marL="1176338" lvl="1" indent="-457200" eaLnBrk="1" fontAlgn="auto" hangingPunct="1">
              <a:spcAft>
                <a:spcPts val="0"/>
              </a:spcAft>
              <a:defRPr/>
            </a:pPr>
            <a:r>
              <a:rPr lang="zh-CN" altLang="en-US" b="1" dirty="0">
                <a:solidFill>
                  <a:srgbClr val="000000"/>
                </a:solidFill>
                <a:ea typeface="黑体" panose="02010609060101010101" pitchFamily="49" charset="-122"/>
              </a:rPr>
              <a:t>参数设置：种群的初始化、最大迭代次数、交叉概率、变异概率、终止准则</a:t>
            </a:r>
          </a:p>
          <a:p>
            <a:pPr marL="719138" lvl="1" indent="0" eaLnBrk="1" fontAlgn="auto" hangingPunct="1">
              <a:spcAft>
                <a:spcPts val="0"/>
              </a:spcAft>
              <a:buFont typeface="Wingdings" panose="05000000000000000000" pitchFamily="2" charset="2"/>
              <a:buNone/>
              <a:defRPr/>
            </a:pPr>
            <a:endParaRPr lang="zh-CN" altLang="en-US" b="1" dirty="0">
              <a:solidFill>
                <a:srgbClr val="0000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a:extLst>
              <a:ext uri="{FF2B5EF4-FFF2-40B4-BE49-F238E27FC236}">
                <a16:creationId xmlns:a16="http://schemas.microsoft.com/office/drawing/2014/main" id="{EDABB399-2921-13DA-7218-7ECB88AAD132}"/>
              </a:ext>
            </a:extLst>
          </p:cNvPr>
          <p:cNvSpPr>
            <a:spLocks noGrp="1" noChangeArrowheads="1"/>
          </p:cNvSpPr>
          <p:nvPr>
            <p:ph type="title"/>
          </p:nvPr>
        </p:nvSpPr>
        <p:spPr>
          <a:xfrm>
            <a:off x="107950" y="44450"/>
            <a:ext cx="7543800" cy="842963"/>
          </a:xfrm>
        </p:spPr>
        <p:txBody>
          <a:bodyPr/>
          <a:lstStyle/>
          <a:p>
            <a:pPr eaLnBrk="1" hangingPunct="1"/>
            <a:r>
              <a:rPr lang="zh-CN" altLang="en-US"/>
              <a:t>专题</a:t>
            </a:r>
            <a:r>
              <a:rPr lang="en-US" altLang="zh-CN"/>
              <a:t>1: </a:t>
            </a:r>
            <a:r>
              <a:rPr lang="zh-CN" altLang="en-US"/>
              <a:t>遗传算法（续）</a:t>
            </a:r>
          </a:p>
        </p:txBody>
      </p:sp>
      <p:sp>
        <p:nvSpPr>
          <p:cNvPr id="95235" name="Rectangle 3">
            <a:extLst>
              <a:ext uri="{FF2B5EF4-FFF2-40B4-BE49-F238E27FC236}">
                <a16:creationId xmlns:a16="http://schemas.microsoft.com/office/drawing/2014/main" id="{487DA4F4-8224-4267-0117-7FFB0E34ABB5}"/>
              </a:ext>
            </a:extLst>
          </p:cNvPr>
          <p:cNvSpPr>
            <a:spLocks noGrp="1" noChangeArrowheads="1"/>
          </p:cNvSpPr>
          <p:nvPr>
            <p:ph idx="1"/>
          </p:nvPr>
        </p:nvSpPr>
        <p:spPr>
          <a:xfrm>
            <a:off x="107950" y="917575"/>
            <a:ext cx="8928100" cy="5895975"/>
          </a:xfrm>
        </p:spPr>
        <p:txBody>
          <a:bodyPr rtlCol="0">
            <a:normAutofit/>
          </a:bodyPr>
          <a:lstStyle/>
          <a:p>
            <a:pPr marL="546100" indent="-457200" algn="just" eaLnBrk="1" fontAlgn="auto" hangingPunct="1">
              <a:spcAft>
                <a:spcPts val="0"/>
              </a:spcAft>
              <a:defRPr/>
            </a:pPr>
            <a:r>
              <a:rPr lang="zh-CN" altLang="en-US" b="1" dirty="0">
                <a:solidFill>
                  <a:srgbClr val="000000"/>
                </a:solidFill>
                <a:ea typeface="黑体" panose="02010609060101010101" pitchFamily="49" charset="-122"/>
              </a:rPr>
              <a:t>其他重要措施等</a:t>
            </a:r>
          </a:p>
          <a:p>
            <a:pPr marL="546100" indent="-457200" algn="just" eaLnBrk="1" fontAlgn="auto" hangingPunct="1">
              <a:spcAft>
                <a:spcPts val="0"/>
              </a:spcAft>
              <a:defRPr/>
            </a:pPr>
            <a:r>
              <a:rPr lang="zh-CN" altLang="en-US" b="1" dirty="0">
                <a:ea typeface="黑体" panose="02010609060101010101" pitchFamily="49" charset="-122"/>
              </a:rPr>
              <a:t>遗传算法的流程图</a:t>
            </a:r>
            <a:endParaRPr lang="en-US" altLang="zh-CN" b="1" dirty="0">
              <a:ea typeface="黑体" panose="02010609060101010101" pitchFamily="49" charset="-122"/>
            </a:endParaRPr>
          </a:p>
          <a:p>
            <a:pPr marL="546100" indent="-457200" algn="just" eaLnBrk="1" fontAlgn="auto" hangingPunct="1">
              <a:spcAft>
                <a:spcPts val="0"/>
              </a:spcAft>
              <a:defRPr/>
            </a:pPr>
            <a:r>
              <a:rPr lang="zh-CN" altLang="en-US" b="1" dirty="0">
                <a:solidFill>
                  <a:srgbClr val="000000"/>
                </a:solidFill>
                <a:ea typeface="黑体" panose="02010609060101010101" pitchFamily="49" charset="-122"/>
              </a:rPr>
              <a:t>结果展示（图、表等形式）</a:t>
            </a:r>
            <a:endParaRPr lang="en-US" altLang="zh-CN" b="1" dirty="0">
              <a:solidFill>
                <a:srgbClr val="000000"/>
              </a:solidFill>
              <a:ea typeface="黑体" panose="02010609060101010101" pitchFamily="49" charset="-122"/>
            </a:endParaRPr>
          </a:p>
          <a:p>
            <a:pPr marL="546100" indent="-457200" algn="just" eaLnBrk="1" fontAlgn="auto" hangingPunct="1">
              <a:spcAft>
                <a:spcPts val="0"/>
              </a:spcAft>
              <a:defRPr/>
            </a:pPr>
            <a:r>
              <a:rPr lang="zh-CN" altLang="en-US" b="1" dirty="0">
                <a:solidFill>
                  <a:srgbClr val="000000"/>
                </a:solidFill>
                <a:ea typeface="黑体" panose="02010609060101010101" pitchFamily="49" charset="-122"/>
              </a:rPr>
              <a:t>自身的收获</a:t>
            </a:r>
            <a:endParaRPr lang="en-US" altLang="zh-CN" b="1" dirty="0">
              <a:solidFill>
                <a:srgbClr val="000000"/>
              </a:solidFill>
              <a:ea typeface="黑体" panose="02010609060101010101" pitchFamily="49" charset="-122"/>
            </a:endParaRPr>
          </a:p>
          <a:p>
            <a:pPr marL="546100" indent="-457200" algn="just" eaLnBrk="1" fontAlgn="auto" hangingPunct="1">
              <a:spcAft>
                <a:spcPts val="0"/>
              </a:spcAft>
              <a:defRPr/>
            </a:pPr>
            <a:endParaRPr lang="en-US" altLang="zh-CN" b="1" dirty="0">
              <a:solidFill>
                <a:srgbClr val="000000"/>
              </a:solidFill>
              <a:ea typeface="黑体" panose="02010609060101010101" pitchFamily="49" charset="-122"/>
            </a:endParaRPr>
          </a:p>
          <a:p>
            <a:pPr marL="88900" indent="0" algn="just" eaLnBrk="1" fontAlgn="auto" hangingPunct="1">
              <a:spcAft>
                <a:spcPts val="0"/>
              </a:spcAft>
              <a:buFont typeface="Wingdings" panose="05000000000000000000" pitchFamily="2" charset="2"/>
              <a:buNone/>
              <a:defRPr/>
            </a:pPr>
            <a:r>
              <a:rPr lang="zh-CN" altLang="en-US" b="1" dirty="0">
                <a:solidFill>
                  <a:srgbClr val="000000"/>
                </a:solidFill>
                <a:ea typeface="黑体" panose="02010609060101010101" pitchFamily="49" charset="-122"/>
              </a:rPr>
              <a:t>要求：</a:t>
            </a:r>
            <a:endParaRPr lang="en-US" altLang="zh-CN" b="1" dirty="0">
              <a:solidFill>
                <a:srgbClr val="000000"/>
              </a:solidFill>
              <a:ea typeface="黑体" panose="02010609060101010101" pitchFamily="49" charset="-122"/>
            </a:endParaRPr>
          </a:p>
          <a:p>
            <a:pPr marL="88900" indent="0" algn="just" eaLnBrk="1" fontAlgn="auto" hangingPunct="1">
              <a:spcAft>
                <a:spcPts val="0"/>
              </a:spcAft>
              <a:buFont typeface="Wingdings" panose="05000000000000000000" pitchFamily="2" charset="2"/>
              <a:buNone/>
              <a:defRPr/>
            </a:pPr>
            <a:r>
              <a:rPr lang="en-US" altLang="zh-CN" b="1" dirty="0">
                <a:solidFill>
                  <a:srgbClr val="000000"/>
                </a:solidFill>
                <a:ea typeface="黑体" panose="02010609060101010101" pitchFamily="49" charset="-122"/>
              </a:rPr>
              <a:t>1</a:t>
            </a:r>
            <a:r>
              <a:rPr lang="zh-CN" altLang="en-US" b="1" dirty="0">
                <a:solidFill>
                  <a:srgbClr val="000000"/>
                </a:solidFill>
                <a:ea typeface="黑体" panose="02010609060101010101" pitchFamily="49" charset="-122"/>
              </a:rPr>
              <a:t>、每两人组队或单独完成专题要求</a:t>
            </a:r>
            <a:endParaRPr lang="en-US" altLang="zh-CN" b="1" dirty="0">
              <a:solidFill>
                <a:srgbClr val="000000"/>
              </a:solidFill>
              <a:ea typeface="黑体" panose="02010609060101010101" pitchFamily="49" charset="-122"/>
            </a:endParaRPr>
          </a:p>
          <a:p>
            <a:pPr marL="88900" indent="0" algn="just" eaLnBrk="1" fontAlgn="auto" hangingPunct="1">
              <a:spcAft>
                <a:spcPts val="0"/>
              </a:spcAft>
              <a:buFont typeface="Wingdings" panose="05000000000000000000" pitchFamily="2" charset="2"/>
              <a:buNone/>
              <a:defRPr/>
            </a:pPr>
            <a:r>
              <a:rPr lang="en-US" altLang="zh-CN" b="1" dirty="0">
                <a:solidFill>
                  <a:srgbClr val="000000"/>
                </a:solidFill>
                <a:ea typeface="黑体" panose="02010609060101010101" pitchFamily="49" charset="-122"/>
              </a:rPr>
              <a:t>2</a:t>
            </a:r>
            <a:r>
              <a:rPr lang="zh-CN" altLang="en-US" b="1" dirty="0">
                <a:solidFill>
                  <a:srgbClr val="000000"/>
                </a:solidFill>
                <a:ea typeface="黑体" panose="02010609060101010101" pitchFamily="49" charset="-122"/>
              </a:rPr>
              <a:t>、组队后，队员不更改。队员轮流进行专题展示，所得分数二人相等</a:t>
            </a:r>
            <a:endParaRPr lang="en-US" altLang="zh-CN" b="1" dirty="0">
              <a:solidFill>
                <a:srgbClr val="000000"/>
              </a:solidFill>
              <a:ea typeface="黑体" panose="02010609060101010101" pitchFamily="49" charset="-122"/>
            </a:endParaRPr>
          </a:p>
          <a:p>
            <a:pPr marL="88900" indent="0" algn="just" eaLnBrk="1" fontAlgn="auto" hangingPunct="1">
              <a:spcAft>
                <a:spcPts val="0"/>
              </a:spcAft>
              <a:buFont typeface="Wingdings" panose="05000000000000000000" pitchFamily="2" charset="2"/>
              <a:buNone/>
              <a:defRPr/>
            </a:pPr>
            <a:r>
              <a:rPr lang="en-US" altLang="zh-CN" b="1" dirty="0">
                <a:solidFill>
                  <a:srgbClr val="000000"/>
                </a:solidFill>
                <a:ea typeface="黑体" panose="02010609060101010101" pitchFamily="49" charset="-122"/>
              </a:rPr>
              <a:t>3</a:t>
            </a:r>
            <a:r>
              <a:rPr lang="zh-CN" altLang="en-US" b="1" dirty="0">
                <a:solidFill>
                  <a:srgbClr val="000000"/>
                </a:solidFill>
                <a:ea typeface="黑体" panose="02010609060101010101" pitchFamily="49" charset="-122"/>
              </a:rPr>
              <a:t>、</a:t>
            </a:r>
            <a:r>
              <a:rPr lang="en-US" altLang="zh-CN" b="1" dirty="0">
                <a:solidFill>
                  <a:srgbClr val="000000"/>
                </a:solidFill>
                <a:ea typeface="黑体" panose="02010609060101010101" pitchFamily="49" charset="-122"/>
              </a:rPr>
              <a:t>PPT</a:t>
            </a:r>
            <a:r>
              <a:rPr lang="zh-CN" altLang="en-US" b="1" dirty="0">
                <a:solidFill>
                  <a:srgbClr val="000000"/>
                </a:solidFill>
                <a:ea typeface="黑体" panose="02010609060101010101" pitchFamily="49" charset="-122"/>
              </a:rPr>
              <a:t>讲解时间</a:t>
            </a:r>
            <a:r>
              <a:rPr lang="en-US" altLang="zh-CN" b="1" dirty="0">
                <a:solidFill>
                  <a:srgbClr val="000000"/>
                </a:solidFill>
                <a:ea typeface="黑体" panose="02010609060101010101" pitchFamily="49" charset="-122"/>
              </a:rPr>
              <a:t>5-7</a:t>
            </a:r>
            <a:r>
              <a:rPr lang="zh-CN" altLang="en-US" b="1" dirty="0">
                <a:solidFill>
                  <a:srgbClr val="000000"/>
                </a:solidFill>
                <a:ea typeface="黑体" panose="02010609060101010101" pitchFamily="49" charset="-122"/>
              </a:rPr>
              <a:t>分钟，不能超时</a:t>
            </a:r>
            <a:endParaRPr lang="en-US" altLang="zh-CN" b="1" dirty="0">
              <a:solidFill>
                <a:srgbClr val="000000"/>
              </a:solidFill>
              <a:ea typeface="黑体" panose="02010609060101010101"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a:extLst>
              <a:ext uri="{FF2B5EF4-FFF2-40B4-BE49-F238E27FC236}">
                <a16:creationId xmlns:a16="http://schemas.microsoft.com/office/drawing/2014/main" id="{24B74F86-396E-1A79-6FA3-51BEB6632668}"/>
              </a:ext>
            </a:extLst>
          </p:cNvPr>
          <p:cNvSpPr>
            <a:spLocks noGrp="1" noChangeArrowheads="1"/>
          </p:cNvSpPr>
          <p:nvPr>
            <p:ph type="title"/>
          </p:nvPr>
        </p:nvSpPr>
        <p:spPr/>
        <p:txBody>
          <a:bodyPr/>
          <a:lstStyle/>
          <a:p>
            <a:pPr eaLnBrk="1" hangingPunct="1"/>
            <a:r>
              <a:rPr lang="zh-CN" altLang="en-US"/>
              <a:t>遗传算法应用扩展专题</a:t>
            </a:r>
          </a:p>
        </p:txBody>
      </p:sp>
      <p:sp>
        <p:nvSpPr>
          <p:cNvPr id="153603" name="内容占位符 2">
            <a:extLst>
              <a:ext uri="{FF2B5EF4-FFF2-40B4-BE49-F238E27FC236}">
                <a16:creationId xmlns:a16="http://schemas.microsoft.com/office/drawing/2014/main" id="{8B8E39DC-3121-8A2B-FBCB-B58C38B76335}"/>
              </a:ext>
            </a:extLst>
          </p:cNvPr>
          <p:cNvSpPr>
            <a:spLocks noGrp="1" noChangeArrowheads="1"/>
          </p:cNvSpPr>
          <p:nvPr>
            <p:ph idx="1"/>
          </p:nvPr>
        </p:nvSpPr>
        <p:spPr/>
        <p:txBody>
          <a:bodyPr/>
          <a:lstStyle/>
          <a:p>
            <a:pPr eaLnBrk="1" hangingPunct="1"/>
            <a:r>
              <a:rPr lang="zh-CN" altLang="en-US"/>
              <a:t>解决多峰优化问题（小生境）</a:t>
            </a:r>
            <a:endParaRPr lang="en-US" altLang="zh-CN"/>
          </a:p>
          <a:p>
            <a:pPr eaLnBrk="1" hangingPunct="1"/>
            <a:endParaRPr lang="en-US" altLang="zh-CN"/>
          </a:p>
          <a:p>
            <a:pPr eaLnBrk="1" hangingPunct="1"/>
            <a:r>
              <a:rPr lang="zh-CN" altLang="en-US"/>
              <a:t>解决多目标优化问题（</a:t>
            </a:r>
            <a:r>
              <a:rPr lang="en-US" altLang="zh-CN"/>
              <a:t>pareto</a:t>
            </a:r>
            <a:r>
              <a:rPr lang="zh-CN" altLang="en-US"/>
              <a:t>前沿）</a:t>
            </a:r>
            <a:endParaRPr lang="en-US" altLang="zh-CN"/>
          </a:p>
          <a:p>
            <a:pPr eaLnBrk="1" hangingPunct="1"/>
            <a:endParaRPr lang="en-US" altLang="zh-CN"/>
          </a:p>
          <a:p>
            <a:pPr eaLnBrk="1" hangingPunct="1"/>
            <a:r>
              <a:rPr lang="zh-CN" altLang="en-US"/>
              <a:t>解决约束优化问题（惩罚函数）</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文本框 2">
            <a:extLst>
              <a:ext uri="{FF2B5EF4-FFF2-40B4-BE49-F238E27FC236}">
                <a16:creationId xmlns:a16="http://schemas.microsoft.com/office/drawing/2014/main" id="{378487EF-D7AA-A8BB-2C23-843A85A36B2B}"/>
              </a:ext>
            </a:extLst>
          </p:cNvPr>
          <p:cNvSpPr txBox="1">
            <a:spLocks noChangeArrowheads="1"/>
          </p:cNvSpPr>
          <p:nvPr/>
        </p:nvSpPr>
        <p:spPr bwMode="auto">
          <a:xfrm>
            <a:off x="482600" y="150813"/>
            <a:ext cx="4359275" cy="64611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a:solidFill>
                  <a:schemeClr val="bg1"/>
                </a:solidFill>
                <a:latin typeface="MS PGothic" panose="020B0600070205080204" pitchFamily="34" charset="-128"/>
              </a:rPr>
              <a:t>多峰优化问题</a:t>
            </a:r>
          </a:p>
        </p:txBody>
      </p:sp>
      <p:sp>
        <p:nvSpPr>
          <p:cNvPr id="5" name="文本框 4">
            <a:extLst>
              <a:ext uri="{FF2B5EF4-FFF2-40B4-BE49-F238E27FC236}">
                <a16:creationId xmlns:a16="http://schemas.microsoft.com/office/drawing/2014/main" id="{9B57375A-FB0A-BAD3-DC5E-C83528081C4C}"/>
              </a:ext>
            </a:extLst>
          </p:cNvPr>
          <p:cNvSpPr txBox="1">
            <a:spLocks noChangeArrowheads="1"/>
          </p:cNvSpPr>
          <p:nvPr/>
        </p:nvSpPr>
        <p:spPr bwMode="auto">
          <a:xfrm>
            <a:off x="117475" y="796925"/>
            <a:ext cx="8909050" cy="4832350"/>
          </a:xfrm>
          <a:prstGeom prst="rect">
            <a:avLst/>
          </a:prstGeom>
          <a:noFill/>
          <a:ln>
            <a:noFill/>
          </a:ln>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Char char="•"/>
              <a:defRPr/>
            </a:pPr>
            <a:r>
              <a:rPr lang="zh-CN" altLang="en-US" sz="2800" b="0" dirty="0">
                <a:latin typeface="+mn-ea"/>
                <a:ea typeface="+mn-ea"/>
              </a:rPr>
              <a:t>优化问题往往不止存在一个全局最优解，还存在多个局部极值解。</a:t>
            </a:r>
            <a:endParaRPr lang="en-US" altLang="zh-CN" sz="2800" b="0" dirty="0">
              <a:latin typeface="+mn-ea"/>
              <a:ea typeface="+mn-ea"/>
            </a:endParaRPr>
          </a:p>
          <a:p>
            <a:pPr eaLnBrk="1" hangingPunct="1">
              <a:buFont typeface="Arial" panose="020B0604020202020204" pitchFamily="34" charset="0"/>
              <a:buChar char="•"/>
              <a:defRPr/>
            </a:pPr>
            <a:r>
              <a:rPr lang="zh-CN" altLang="en-US" sz="2800" b="0" dirty="0">
                <a:latin typeface="+mn-ea"/>
                <a:ea typeface="+mn-ea"/>
              </a:rPr>
              <a:t>在大多工程优化问题中，人们的目标除了获得全局最优解以外，还需要获得比较全面的一批次优解，以便为决策者提供更多的规划方案。</a:t>
            </a:r>
            <a:endParaRPr lang="en-US" altLang="zh-CN" sz="2800" b="0" dirty="0">
              <a:latin typeface="+mn-ea"/>
              <a:ea typeface="+mn-ea"/>
            </a:endParaRPr>
          </a:p>
          <a:p>
            <a:pPr eaLnBrk="1" hangingPunct="1">
              <a:buFont typeface="Arial" panose="020B0604020202020204" pitchFamily="34" charset="0"/>
              <a:buChar char="•"/>
              <a:defRPr/>
            </a:pPr>
            <a:r>
              <a:rPr lang="zh-CN" altLang="en-US" sz="2800" b="0" dirty="0">
                <a:latin typeface="+mn-ea"/>
                <a:ea typeface="+mn-ea"/>
              </a:rPr>
              <a:t>如何构造一种多峰优化算法，使之能够搜索到</a:t>
            </a:r>
            <a:r>
              <a:rPr lang="zh-CN" altLang="en-US" sz="2800" b="0" dirty="0">
                <a:highlight>
                  <a:srgbClr val="FFFF00"/>
                </a:highlight>
                <a:latin typeface="+mn-ea"/>
                <a:ea typeface="+mn-ea"/>
              </a:rPr>
              <a:t>全局最优解和尽量多的局部最优解，</a:t>
            </a:r>
            <a:r>
              <a:rPr lang="zh-CN" altLang="en-US" sz="2800" b="0" dirty="0">
                <a:latin typeface="+mn-ea"/>
                <a:ea typeface="+mn-ea"/>
              </a:rPr>
              <a:t>已成为一个重要的研究分支。</a:t>
            </a:r>
            <a:endParaRPr lang="en-US" altLang="zh-CN" sz="2800" b="0" dirty="0">
              <a:latin typeface="+mn-ea"/>
              <a:ea typeface="+mn-ea"/>
            </a:endParaRPr>
          </a:p>
          <a:p>
            <a:pPr eaLnBrk="1" hangingPunct="1">
              <a:buFont typeface="Arial" panose="020B0604020202020204" pitchFamily="34" charset="0"/>
              <a:buChar char="•"/>
              <a:defRPr/>
            </a:pPr>
            <a:r>
              <a:rPr lang="zh-CN" altLang="en-US" sz="2800" b="0" dirty="0">
                <a:latin typeface="+mn-ea"/>
                <a:ea typeface="+mn-ea"/>
              </a:rPr>
              <a:t>大量研究表明，多峰优化问题存在</a:t>
            </a:r>
            <a:r>
              <a:rPr lang="zh-CN" altLang="en-US" sz="2800" b="0" dirty="0">
                <a:solidFill>
                  <a:srgbClr val="FF0000"/>
                </a:solidFill>
                <a:latin typeface="+mn-ea"/>
                <a:ea typeface="+mn-ea"/>
              </a:rPr>
              <a:t>解个数</a:t>
            </a:r>
            <a:r>
              <a:rPr lang="zh-CN" altLang="en-US" sz="2800" b="0" dirty="0">
                <a:latin typeface="+mn-ea"/>
                <a:ea typeface="+mn-ea"/>
              </a:rPr>
              <a:t>的不确定性、</a:t>
            </a:r>
            <a:r>
              <a:rPr lang="zh-CN" altLang="en-US" sz="2800" b="0" dirty="0">
                <a:solidFill>
                  <a:srgbClr val="FF0000"/>
                </a:solidFill>
                <a:latin typeface="+mn-ea"/>
                <a:ea typeface="+mn-ea"/>
              </a:rPr>
              <a:t>解分布</a:t>
            </a:r>
            <a:r>
              <a:rPr lang="zh-CN" altLang="en-US" sz="2800" b="0" dirty="0">
                <a:latin typeface="+mn-ea"/>
                <a:ea typeface="+mn-ea"/>
              </a:rPr>
              <a:t>的不确定性等问题。要求多峰优化算法：</a:t>
            </a:r>
            <a:endParaRPr lang="en-US" altLang="zh-CN" sz="2800" b="0" dirty="0">
              <a:latin typeface="+mn-ea"/>
              <a:ea typeface="+mn-ea"/>
            </a:endParaRPr>
          </a:p>
          <a:p>
            <a:pPr eaLnBrk="1" hangingPunct="1">
              <a:buFont typeface="Arial" panose="020B0604020202020204" pitchFamily="34" charset="0"/>
              <a:buChar char="•"/>
              <a:defRPr/>
            </a:pPr>
            <a:endParaRPr lang="en-US" altLang="zh-CN" sz="2800" b="0" dirty="0">
              <a:latin typeface="+mn-ea"/>
              <a:ea typeface="+mn-ea"/>
            </a:endParaRPr>
          </a:p>
        </p:txBody>
      </p:sp>
      <p:sp>
        <p:nvSpPr>
          <p:cNvPr id="4" name="文本框 3">
            <a:extLst>
              <a:ext uri="{FF2B5EF4-FFF2-40B4-BE49-F238E27FC236}">
                <a16:creationId xmlns:a16="http://schemas.microsoft.com/office/drawing/2014/main" id="{7411BBF3-F39A-E427-EB53-E2BF09800949}"/>
              </a:ext>
            </a:extLst>
          </p:cNvPr>
          <p:cNvSpPr txBox="1"/>
          <p:nvPr/>
        </p:nvSpPr>
        <p:spPr>
          <a:xfrm>
            <a:off x="264338" y="5321280"/>
            <a:ext cx="8280920" cy="954107"/>
          </a:xfrm>
          <a:prstGeom prst="rect">
            <a:avLst/>
          </a:prstGeom>
          <a:noFill/>
        </p:spPr>
        <p:txBody>
          <a:bodyPr>
            <a:spAutoFit/>
          </a:bodyPr>
          <a:lstStyle/>
          <a:p>
            <a:pPr marL="914400" lvl="1" indent="-457200" eaLnBrk="1" fontAlgn="auto" hangingPunct="1">
              <a:spcBef>
                <a:spcPts val="0"/>
              </a:spcBef>
              <a:spcAft>
                <a:spcPts val="0"/>
              </a:spcAft>
              <a:buFont typeface="Arial" panose="020B0604020202020204" pitchFamily="34" charset="0"/>
              <a:buChar char="•"/>
              <a:defRPr/>
            </a:pPr>
            <a:r>
              <a:rPr lang="zh-CN" altLang="en-US" sz="2800" b="0" dirty="0">
                <a:latin typeface="+mn-lt"/>
                <a:ea typeface="+mn-ea"/>
              </a:rPr>
              <a:t>增强</a:t>
            </a:r>
            <a:r>
              <a:rPr lang="zh-CN" altLang="en-US" sz="2800" b="0" dirty="0">
                <a:solidFill>
                  <a:srgbClr val="FF0000"/>
                </a:solidFill>
                <a:latin typeface="+mn-lt"/>
                <a:ea typeface="+mn-ea"/>
              </a:rPr>
              <a:t>峰的辨识能力</a:t>
            </a:r>
            <a:r>
              <a:rPr lang="zh-CN" altLang="en-US" sz="2800" b="0" dirty="0">
                <a:latin typeface="+mn-lt"/>
                <a:ea typeface="+mn-ea"/>
              </a:rPr>
              <a:t>和</a:t>
            </a:r>
            <a:r>
              <a:rPr lang="zh-CN" altLang="en-US" sz="2800" b="0" dirty="0">
                <a:solidFill>
                  <a:srgbClr val="00B050"/>
                </a:solidFill>
                <a:latin typeface="+mn-lt"/>
                <a:ea typeface="+mn-ea"/>
              </a:rPr>
              <a:t>集聚能力</a:t>
            </a:r>
            <a:endParaRPr lang="en-US" altLang="zh-CN" sz="2800" b="0" dirty="0">
              <a:solidFill>
                <a:srgbClr val="00B050"/>
              </a:solidFill>
              <a:latin typeface="+mn-lt"/>
              <a:ea typeface="+mn-ea"/>
            </a:endParaRPr>
          </a:p>
          <a:p>
            <a:pPr marL="914400" lvl="1" indent="-457200" eaLnBrk="1" fontAlgn="auto" hangingPunct="1">
              <a:spcBef>
                <a:spcPts val="0"/>
              </a:spcBef>
              <a:spcAft>
                <a:spcPts val="0"/>
              </a:spcAft>
              <a:buFont typeface="Arial" panose="020B0604020202020204" pitchFamily="34" charset="0"/>
              <a:buChar char="•"/>
              <a:defRPr/>
            </a:pPr>
            <a:r>
              <a:rPr lang="zh-CN" altLang="en-US" sz="2800" b="0" dirty="0">
                <a:latin typeface="+mn-lt"/>
                <a:ea typeface="+mn-ea"/>
              </a:rPr>
              <a:t>增加</a:t>
            </a:r>
            <a:r>
              <a:rPr lang="zh-CN" altLang="en-US" sz="2800" b="0" dirty="0">
                <a:solidFill>
                  <a:srgbClr val="FF0000"/>
                </a:solidFill>
                <a:latin typeface="+mn-lt"/>
                <a:ea typeface="+mn-ea"/>
              </a:rPr>
              <a:t>种群多样性</a:t>
            </a:r>
            <a:r>
              <a:rPr lang="zh-CN" altLang="en-US" sz="2800" b="0" dirty="0">
                <a:latin typeface="+mn-lt"/>
                <a:ea typeface="+mn-ea"/>
              </a:rPr>
              <a:t>和对</a:t>
            </a:r>
            <a:r>
              <a:rPr lang="zh-CN" altLang="en-US" sz="2800" b="0" dirty="0">
                <a:solidFill>
                  <a:srgbClr val="00B050"/>
                </a:solidFill>
                <a:latin typeface="+mn-lt"/>
                <a:ea typeface="+mn-ea"/>
              </a:rPr>
              <a:t>已得极值解的保存能力</a:t>
            </a:r>
            <a:endParaRPr lang="en-US" altLang="zh-CN" sz="2800" b="0" dirty="0">
              <a:solidFill>
                <a:srgbClr val="00B050"/>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5">
            <a:extLst>
              <a:ext uri="{FF2B5EF4-FFF2-40B4-BE49-F238E27FC236}">
                <a16:creationId xmlns:a16="http://schemas.microsoft.com/office/drawing/2014/main" id="{CEBA968B-1A46-79D6-7DE9-859E7BBD6574}"/>
              </a:ext>
            </a:extLst>
          </p:cNvPr>
          <p:cNvGrpSpPr>
            <a:grpSpLocks/>
          </p:cNvGrpSpPr>
          <p:nvPr/>
        </p:nvGrpSpPr>
        <p:grpSpPr bwMode="auto">
          <a:xfrm>
            <a:off x="1160463" y="1295400"/>
            <a:ext cx="5202237" cy="2544763"/>
            <a:chOff x="3905295" y="1353603"/>
            <a:chExt cx="5202881" cy="2544734"/>
          </a:xfrm>
        </p:grpSpPr>
        <p:sp>
          <p:nvSpPr>
            <p:cNvPr id="7" name="任意多边形: 形状 6">
              <a:extLst>
                <a:ext uri="{FF2B5EF4-FFF2-40B4-BE49-F238E27FC236}">
                  <a16:creationId xmlns:a16="http://schemas.microsoft.com/office/drawing/2014/main" id="{E70E4263-F224-F58F-15C6-F4172D8CDC54}"/>
                </a:ext>
              </a:extLst>
            </p:cNvPr>
            <p:cNvSpPr/>
            <p:nvPr/>
          </p:nvSpPr>
          <p:spPr>
            <a:xfrm>
              <a:off x="3905295" y="1353603"/>
              <a:ext cx="2523874" cy="2523874"/>
            </a:xfrm>
            <a:custGeom>
              <a:avLst/>
              <a:gdLst>
                <a:gd name="connsiteX0" fmla="*/ 0 w 2523874"/>
                <a:gd name="connsiteY0" fmla="*/ 1640518 h 2523874"/>
                <a:gd name="connsiteX1" fmla="*/ 630969 w 2523874"/>
                <a:gd name="connsiteY1" fmla="*/ 1640518 h 2523874"/>
                <a:gd name="connsiteX2" fmla="*/ 630969 w 2523874"/>
                <a:gd name="connsiteY2" fmla="*/ 0 h 2523874"/>
                <a:gd name="connsiteX3" fmla="*/ 1892906 w 2523874"/>
                <a:gd name="connsiteY3" fmla="*/ 0 h 2523874"/>
                <a:gd name="connsiteX4" fmla="*/ 1892906 w 2523874"/>
                <a:gd name="connsiteY4" fmla="*/ 1640518 h 2523874"/>
                <a:gd name="connsiteX5" fmla="*/ 2523874 w 2523874"/>
                <a:gd name="connsiteY5" fmla="*/ 1640518 h 2523874"/>
                <a:gd name="connsiteX6" fmla="*/ 1261937 w 2523874"/>
                <a:gd name="connsiteY6" fmla="*/ 2523874 h 2523874"/>
                <a:gd name="connsiteX7" fmla="*/ 0 w 2523874"/>
                <a:gd name="connsiteY7" fmla="*/ 1640518 h 25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874" h="2523874">
                  <a:moveTo>
                    <a:pt x="1640518" y="2523874"/>
                  </a:moveTo>
                  <a:lnTo>
                    <a:pt x="1640518" y="1892905"/>
                  </a:lnTo>
                  <a:lnTo>
                    <a:pt x="0" y="1892905"/>
                  </a:lnTo>
                  <a:lnTo>
                    <a:pt x="0" y="630968"/>
                  </a:lnTo>
                  <a:lnTo>
                    <a:pt x="1640518" y="630968"/>
                  </a:lnTo>
                  <a:lnTo>
                    <a:pt x="1640518" y="0"/>
                  </a:lnTo>
                  <a:lnTo>
                    <a:pt x="2523874" y="1261937"/>
                  </a:lnTo>
                  <a:lnTo>
                    <a:pt x="1640518" y="2523874"/>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txBody>
            <a:bodyPr lIns="227585" tIns="858551" rIns="669260" bIns="858554" spcCol="1270" anchor="ctr"/>
            <a:lstStyle/>
            <a:p>
              <a:pPr algn="ctr" defTabSz="1422400" eaLnBrk="1" fontAlgn="auto" hangingPunct="1">
                <a:lnSpc>
                  <a:spcPct val="90000"/>
                </a:lnSpc>
                <a:spcBef>
                  <a:spcPts val="0"/>
                </a:spcBef>
                <a:spcAft>
                  <a:spcPct val="35000"/>
                </a:spcAft>
                <a:defRPr/>
              </a:pPr>
              <a:r>
                <a:rPr lang="zh-CN" altLang="en-US" sz="3200" dirty="0"/>
                <a:t>传统方法</a:t>
              </a:r>
            </a:p>
          </p:txBody>
        </p:sp>
        <p:sp>
          <p:nvSpPr>
            <p:cNvPr id="8" name="任意多边形: 形状 7">
              <a:extLst>
                <a:ext uri="{FF2B5EF4-FFF2-40B4-BE49-F238E27FC236}">
                  <a16:creationId xmlns:a16="http://schemas.microsoft.com/office/drawing/2014/main" id="{9B93DE40-ED05-C6AD-56F4-B1B88D79F632}"/>
                </a:ext>
              </a:extLst>
            </p:cNvPr>
            <p:cNvSpPr/>
            <p:nvPr/>
          </p:nvSpPr>
          <p:spPr>
            <a:xfrm>
              <a:off x="6584302" y="1374463"/>
              <a:ext cx="2523874" cy="2523874"/>
            </a:xfrm>
            <a:custGeom>
              <a:avLst/>
              <a:gdLst>
                <a:gd name="connsiteX0" fmla="*/ 0 w 2523874"/>
                <a:gd name="connsiteY0" fmla="*/ 1640518 h 2523874"/>
                <a:gd name="connsiteX1" fmla="*/ 630969 w 2523874"/>
                <a:gd name="connsiteY1" fmla="*/ 1640518 h 2523874"/>
                <a:gd name="connsiteX2" fmla="*/ 630969 w 2523874"/>
                <a:gd name="connsiteY2" fmla="*/ 0 h 2523874"/>
                <a:gd name="connsiteX3" fmla="*/ 1892906 w 2523874"/>
                <a:gd name="connsiteY3" fmla="*/ 0 h 2523874"/>
                <a:gd name="connsiteX4" fmla="*/ 1892906 w 2523874"/>
                <a:gd name="connsiteY4" fmla="*/ 1640518 h 2523874"/>
                <a:gd name="connsiteX5" fmla="*/ 2523874 w 2523874"/>
                <a:gd name="connsiteY5" fmla="*/ 1640518 h 2523874"/>
                <a:gd name="connsiteX6" fmla="*/ 1261937 w 2523874"/>
                <a:gd name="connsiteY6" fmla="*/ 2523874 h 2523874"/>
                <a:gd name="connsiteX7" fmla="*/ 0 w 2523874"/>
                <a:gd name="connsiteY7" fmla="*/ 1640518 h 25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3874" h="2523874">
                  <a:moveTo>
                    <a:pt x="883356" y="0"/>
                  </a:moveTo>
                  <a:lnTo>
                    <a:pt x="883356" y="630969"/>
                  </a:lnTo>
                  <a:lnTo>
                    <a:pt x="2523874" y="630969"/>
                  </a:lnTo>
                  <a:lnTo>
                    <a:pt x="2523874" y="1892906"/>
                  </a:lnTo>
                  <a:lnTo>
                    <a:pt x="883356" y="1892906"/>
                  </a:lnTo>
                  <a:lnTo>
                    <a:pt x="883356" y="2523874"/>
                  </a:lnTo>
                  <a:lnTo>
                    <a:pt x="0" y="1261937"/>
                  </a:lnTo>
                  <a:lnTo>
                    <a:pt x="883356" y="0"/>
                  </a:lnTo>
                  <a:close/>
                </a:path>
              </a:pathLst>
            </a:cu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shade val="80000"/>
                <a:hueOff val="0"/>
                <a:satOff val="-48584"/>
                <a:lumOff val="36311"/>
                <a:alphaOff val="0"/>
              </a:schemeClr>
            </a:fillRef>
            <a:effectRef idx="2">
              <a:schemeClr val="accent1">
                <a:shade val="80000"/>
                <a:hueOff val="0"/>
                <a:satOff val="-48584"/>
                <a:lumOff val="36311"/>
                <a:alphaOff val="0"/>
              </a:schemeClr>
            </a:effectRef>
            <a:fontRef idx="minor">
              <a:schemeClr val="lt1"/>
            </a:fontRef>
          </p:style>
          <p:txBody>
            <a:bodyPr lIns="669263" tIns="858553" rIns="227583" bIns="858552" spcCol="1270" anchor="ctr"/>
            <a:lstStyle/>
            <a:p>
              <a:pPr algn="ctr" defTabSz="1422400" eaLnBrk="1" fontAlgn="auto" hangingPunct="1">
                <a:lnSpc>
                  <a:spcPct val="90000"/>
                </a:lnSpc>
                <a:spcBef>
                  <a:spcPts val="0"/>
                </a:spcBef>
                <a:spcAft>
                  <a:spcPct val="35000"/>
                </a:spcAft>
                <a:defRPr/>
              </a:pPr>
              <a:r>
                <a:rPr lang="zh-CN" altLang="en-US" sz="3200" dirty="0"/>
                <a:t>进化算法</a:t>
              </a:r>
            </a:p>
          </p:txBody>
        </p:sp>
      </p:grpSp>
      <p:sp>
        <p:nvSpPr>
          <p:cNvPr id="5" name="思想气泡: 云 4">
            <a:extLst>
              <a:ext uri="{FF2B5EF4-FFF2-40B4-BE49-F238E27FC236}">
                <a16:creationId xmlns:a16="http://schemas.microsoft.com/office/drawing/2014/main" id="{100BC6D6-4488-714A-36B3-3C5DF17183F5}"/>
              </a:ext>
            </a:extLst>
          </p:cNvPr>
          <p:cNvSpPr/>
          <p:nvPr/>
        </p:nvSpPr>
        <p:spPr>
          <a:xfrm>
            <a:off x="784494" y="4462430"/>
            <a:ext cx="4176406" cy="1950245"/>
          </a:xfrm>
          <a:prstGeom prst="cloudCallout">
            <a:avLst>
              <a:gd name="adj1" fmla="val -17919"/>
              <a:gd name="adj2" fmla="val -10876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800" dirty="0">
                <a:solidFill>
                  <a:schemeClr val="tx1"/>
                </a:solidFill>
                <a:highlight>
                  <a:srgbClr val="FFFF00"/>
                </a:highlight>
              </a:rPr>
              <a:t>牛顿法</a:t>
            </a:r>
            <a:endParaRPr lang="en-US" altLang="zh-CN" sz="2800" dirty="0">
              <a:solidFill>
                <a:schemeClr val="tx1"/>
              </a:solidFill>
              <a:highlight>
                <a:srgbClr val="FFFF00"/>
              </a:highlight>
            </a:endParaRPr>
          </a:p>
          <a:p>
            <a:pPr eaLnBrk="1" fontAlgn="auto" hangingPunct="1">
              <a:spcBef>
                <a:spcPts val="0"/>
              </a:spcBef>
              <a:spcAft>
                <a:spcPts val="0"/>
              </a:spcAft>
              <a:defRPr/>
            </a:pPr>
            <a:r>
              <a:rPr lang="zh-CN" altLang="en-US" sz="2800" dirty="0">
                <a:solidFill>
                  <a:schemeClr val="tx1"/>
                </a:solidFill>
                <a:highlight>
                  <a:srgbClr val="FFFF00"/>
                </a:highlight>
              </a:rPr>
              <a:t>共轭梯度法</a:t>
            </a:r>
            <a:endParaRPr lang="en-US" altLang="zh-CN" sz="2800" dirty="0">
              <a:solidFill>
                <a:schemeClr val="tx1"/>
              </a:solidFill>
              <a:highlight>
                <a:srgbClr val="FFFF00"/>
              </a:highlight>
            </a:endParaRPr>
          </a:p>
          <a:p>
            <a:pPr eaLnBrk="1" fontAlgn="auto" hangingPunct="1">
              <a:spcBef>
                <a:spcPts val="0"/>
              </a:spcBef>
              <a:spcAft>
                <a:spcPts val="0"/>
              </a:spcAft>
              <a:defRPr/>
            </a:pPr>
            <a:r>
              <a:rPr lang="zh-CN" altLang="en-US" sz="2800" dirty="0">
                <a:solidFill>
                  <a:schemeClr val="tx1"/>
                </a:solidFill>
                <a:highlight>
                  <a:srgbClr val="FFFF00"/>
                </a:highlight>
              </a:rPr>
              <a:t>爬山法</a:t>
            </a:r>
            <a:endParaRPr lang="en-US" altLang="zh-CN" sz="2800" dirty="0">
              <a:solidFill>
                <a:schemeClr val="tx1"/>
              </a:solidFill>
              <a:highlight>
                <a:srgbClr val="FFFF00"/>
              </a:highlight>
            </a:endParaRPr>
          </a:p>
          <a:p>
            <a:pPr eaLnBrk="1" fontAlgn="auto" hangingPunct="1">
              <a:spcBef>
                <a:spcPts val="0"/>
              </a:spcBef>
              <a:spcAft>
                <a:spcPts val="0"/>
              </a:spcAft>
              <a:defRPr/>
            </a:pPr>
            <a:r>
              <a:rPr lang="zh-CN" altLang="en-US" sz="2800" dirty="0">
                <a:solidFill>
                  <a:schemeClr val="tx1"/>
                </a:solidFill>
                <a:highlight>
                  <a:srgbClr val="FFFF00"/>
                </a:highlight>
              </a:rPr>
              <a:t>线性规划法</a:t>
            </a:r>
          </a:p>
        </p:txBody>
      </p:sp>
      <p:sp>
        <p:nvSpPr>
          <p:cNvPr id="32772" name="Rectangle 6">
            <a:extLst>
              <a:ext uri="{FF2B5EF4-FFF2-40B4-BE49-F238E27FC236}">
                <a16:creationId xmlns:a16="http://schemas.microsoft.com/office/drawing/2014/main" id="{C3BE0268-157A-DC71-D72E-75BE0FAC2263}"/>
              </a:ext>
            </a:extLst>
          </p:cNvPr>
          <p:cNvSpPr txBox="1">
            <a:spLocks noChangeArrowheads="1"/>
          </p:cNvSpPr>
          <p:nvPr/>
        </p:nvSpPr>
        <p:spPr bwMode="auto">
          <a:xfrm>
            <a:off x="0" y="173038"/>
            <a:ext cx="9144000" cy="7651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indent="176213">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908050" indent="176213">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304925" indent="176213">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93863" indent="176213">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93913" indent="176213">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51113" indent="176213"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3008313" indent="176213"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65513" indent="176213"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922713" indent="176213"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3800">
                <a:solidFill>
                  <a:schemeClr val="bg1"/>
                </a:solidFill>
                <a:latin typeface="华文中宋" panose="02010600040101010101" pitchFamily="2" charset="-122"/>
                <a:ea typeface="华文中宋" panose="02010600040101010101" pitchFamily="2" charset="-122"/>
              </a:rPr>
              <a:t>最优化方法分类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图片 1">
            <a:extLst>
              <a:ext uri="{FF2B5EF4-FFF2-40B4-BE49-F238E27FC236}">
                <a16:creationId xmlns:a16="http://schemas.microsoft.com/office/drawing/2014/main" id="{8F4B2C94-4A47-011E-3EB0-91342D11E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921000"/>
            <a:ext cx="7832725"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图片 3">
            <a:extLst>
              <a:ext uri="{FF2B5EF4-FFF2-40B4-BE49-F238E27FC236}">
                <a16:creationId xmlns:a16="http://schemas.microsoft.com/office/drawing/2014/main" id="{889EA42F-BD2F-0AD8-9EE1-056D29151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914400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文本框 2">
            <a:extLst>
              <a:ext uri="{FF2B5EF4-FFF2-40B4-BE49-F238E27FC236}">
                <a16:creationId xmlns:a16="http://schemas.microsoft.com/office/drawing/2014/main" id="{D4B9D1E2-D2CF-E3F2-B0E3-ACAB1719AF1C}"/>
              </a:ext>
            </a:extLst>
          </p:cNvPr>
          <p:cNvSpPr txBox="1">
            <a:spLocks noChangeArrowheads="1"/>
          </p:cNvSpPr>
          <p:nvPr/>
        </p:nvSpPr>
        <p:spPr bwMode="auto">
          <a:xfrm>
            <a:off x="2339975" y="5949950"/>
            <a:ext cx="6119813" cy="830263"/>
          </a:xfrm>
          <a:prstGeom prst="rect">
            <a:avLst/>
          </a:prstGeom>
          <a:noFill/>
          <a:ln>
            <a:noFill/>
          </a:ln>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Char char="•"/>
              <a:defRPr/>
            </a:pPr>
            <a:r>
              <a:rPr lang="zh-CN" altLang="en-US" sz="2400" b="0" dirty="0">
                <a:solidFill>
                  <a:srgbClr val="FF0000"/>
                </a:solidFill>
                <a:latin typeface="+mn-ea"/>
                <a:ea typeface="+mn-ea"/>
              </a:rPr>
              <a:t>单峰函数用来测试算 法的收敛速度</a:t>
            </a:r>
            <a:endParaRPr lang="en-US" altLang="zh-CN" sz="2400" b="0" dirty="0">
              <a:solidFill>
                <a:srgbClr val="FF0000"/>
              </a:solidFill>
              <a:latin typeface="+mn-ea"/>
              <a:ea typeface="+mn-ea"/>
            </a:endParaRPr>
          </a:p>
          <a:p>
            <a:pPr eaLnBrk="1" hangingPunct="1">
              <a:buFont typeface="Arial" panose="020B0604020202020204" pitchFamily="34" charset="0"/>
              <a:buChar char="•"/>
              <a:defRPr/>
            </a:pPr>
            <a:r>
              <a:rPr lang="zh-CN" altLang="en-US" sz="2400" b="0" dirty="0">
                <a:solidFill>
                  <a:srgbClr val="FF0000"/>
                </a:solidFill>
                <a:latin typeface="+mn-ea"/>
                <a:ea typeface="+mn-ea"/>
              </a:rPr>
              <a:t>多峰函数用来测试算法的全局搜索能力</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文本框 1">
            <a:extLst>
              <a:ext uri="{FF2B5EF4-FFF2-40B4-BE49-F238E27FC236}">
                <a16:creationId xmlns:a16="http://schemas.microsoft.com/office/drawing/2014/main" id="{EDD7452B-B2BF-BB73-6D71-2CE8FBB4C46F}"/>
              </a:ext>
            </a:extLst>
          </p:cNvPr>
          <p:cNvSpPr txBox="1">
            <a:spLocks noChangeArrowheads="1"/>
          </p:cNvSpPr>
          <p:nvPr/>
        </p:nvSpPr>
        <p:spPr bwMode="auto">
          <a:xfrm>
            <a:off x="358775" y="165100"/>
            <a:ext cx="4572000" cy="646113"/>
          </a:xfrm>
          <a:prstGeom prst="rect">
            <a:avLst/>
          </a:prstGeom>
          <a:solidFill>
            <a:srgbClr val="C00000"/>
          </a:solid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r>
              <a:rPr lang="zh-CN" altLang="en-US" sz="3600" b="0" dirty="0">
                <a:solidFill>
                  <a:schemeClr val="bg1"/>
                </a:solidFill>
                <a:latin typeface="+mj-ea"/>
                <a:ea typeface="+mj-ea"/>
              </a:rPr>
              <a:t>小生境技术简介</a:t>
            </a:r>
          </a:p>
        </p:txBody>
      </p:sp>
      <p:sp>
        <p:nvSpPr>
          <p:cNvPr id="4" name="文本框 3">
            <a:extLst>
              <a:ext uri="{FF2B5EF4-FFF2-40B4-BE49-F238E27FC236}">
                <a16:creationId xmlns:a16="http://schemas.microsoft.com/office/drawing/2014/main" id="{1E6B257B-1953-E6A8-F3B4-B31F82BD8242}"/>
              </a:ext>
            </a:extLst>
          </p:cNvPr>
          <p:cNvSpPr txBox="1"/>
          <p:nvPr/>
        </p:nvSpPr>
        <p:spPr>
          <a:xfrm>
            <a:off x="138100" y="1215210"/>
            <a:ext cx="8867800" cy="4832092"/>
          </a:xfrm>
          <a:prstGeom prst="rect">
            <a:avLst/>
          </a:prstGeom>
          <a:noFill/>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zh-CN" altLang="en-US" sz="2800" b="0" dirty="0">
                <a:latin typeface="+mn-ea"/>
                <a:ea typeface="+mn-ea"/>
              </a:rPr>
              <a:t>小生境：生物学上，往往习性或特征相似的物种聚集在一起，并倾向在同类中繁衍后代。</a:t>
            </a: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endParaRPr lang="en-US" altLang="zh-CN" sz="2800" b="0" dirty="0">
              <a:solidFill>
                <a:srgbClr val="FF0000"/>
              </a:solidFill>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solidFill>
                  <a:srgbClr val="FF0000"/>
                </a:solidFill>
                <a:latin typeface="+mn-ea"/>
                <a:ea typeface="+mn-ea"/>
              </a:rPr>
              <a:t>“物以类聚，人以群分”</a:t>
            </a:r>
            <a:r>
              <a:rPr lang="zh-CN" altLang="en-US" sz="2800" b="0" dirty="0">
                <a:latin typeface="+mn-ea"/>
                <a:ea typeface="+mn-ea"/>
              </a:rPr>
              <a:t> ，就是一种小生境的自然现象，是生物界可以保持无限多样性的重要原因之一。</a:t>
            </a:r>
            <a:endParaRPr lang="en-US" altLang="zh-CN" sz="2800" b="0" dirty="0">
              <a:latin typeface="+mn-ea"/>
              <a:ea typeface="+mn-ea"/>
            </a:endParaRPr>
          </a:p>
          <a:p>
            <a:pPr eaLnBrk="1" fontAlgn="auto" hangingPunct="1">
              <a:spcBef>
                <a:spcPts val="0"/>
              </a:spcBef>
              <a:spcAft>
                <a:spcPts val="0"/>
              </a:spcAft>
              <a:defRPr/>
            </a:pP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highlight>
                  <a:srgbClr val="FFFF00"/>
                </a:highlight>
                <a:latin typeface="+mn-ea"/>
                <a:ea typeface="+mn-ea"/>
              </a:rPr>
              <a:t>优化算法中的小生境</a:t>
            </a:r>
            <a:r>
              <a:rPr lang="zh-CN" altLang="en-US" sz="2800" b="0" dirty="0">
                <a:latin typeface="+mn-ea"/>
                <a:ea typeface="+mn-ea"/>
              </a:rPr>
              <a:t>：极值及其周围的个体。多个极值，就形成多个小生境。</a:t>
            </a: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highlight>
                  <a:srgbClr val="FFFF00"/>
                </a:highlight>
                <a:latin typeface="+mn-ea"/>
                <a:ea typeface="+mn-ea"/>
              </a:rPr>
              <a:t>小生境技术：</a:t>
            </a:r>
            <a:r>
              <a:rPr lang="zh-CN" altLang="en-US" sz="2800" b="0" dirty="0">
                <a:latin typeface="+mn-ea"/>
                <a:ea typeface="+mn-ea"/>
              </a:rPr>
              <a:t>分类，分群，通过限制种群中个体的相似性从而维持种群多样性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A6DA90-BF29-D17B-06C1-0DDEC4009C5E}"/>
              </a:ext>
            </a:extLst>
          </p:cNvPr>
          <p:cNvSpPr txBox="1">
            <a:spLocks noChangeArrowheads="1"/>
          </p:cNvSpPr>
          <p:nvPr/>
        </p:nvSpPr>
        <p:spPr bwMode="auto">
          <a:xfrm>
            <a:off x="204788" y="47625"/>
            <a:ext cx="5353050" cy="646113"/>
          </a:xfrm>
          <a:prstGeom prst="rect">
            <a:avLst/>
          </a:prstGeom>
          <a:solidFill>
            <a:srgbClr val="C00000"/>
          </a:solid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r>
              <a:rPr lang="zh-CN" altLang="en-US" sz="3600" b="0" dirty="0">
                <a:solidFill>
                  <a:schemeClr val="bg1"/>
                </a:solidFill>
                <a:latin typeface="+mj-ea"/>
                <a:ea typeface="+mj-ea"/>
              </a:rPr>
              <a:t>两类小生境技术</a:t>
            </a:r>
          </a:p>
        </p:txBody>
      </p:sp>
      <p:sp>
        <p:nvSpPr>
          <p:cNvPr id="144388" name="文本框 3">
            <a:extLst>
              <a:ext uri="{FF2B5EF4-FFF2-40B4-BE49-F238E27FC236}">
                <a16:creationId xmlns:a16="http://schemas.microsoft.com/office/drawing/2014/main" id="{C3EFA744-BCBC-37F7-364D-4688AAB201C8}"/>
              </a:ext>
            </a:extLst>
          </p:cNvPr>
          <p:cNvSpPr txBox="1">
            <a:spLocks noChangeArrowheads="1"/>
          </p:cNvSpPr>
          <p:nvPr/>
        </p:nvSpPr>
        <p:spPr bwMode="auto">
          <a:xfrm>
            <a:off x="125413" y="711200"/>
            <a:ext cx="5545137" cy="523875"/>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p"/>
              <a:defRPr/>
            </a:pPr>
            <a:r>
              <a:rPr lang="zh-CN" altLang="en-US" sz="2800" dirty="0">
                <a:solidFill>
                  <a:srgbClr val="FF0000"/>
                </a:solidFill>
                <a:latin typeface="+mj-ea"/>
                <a:ea typeface="+mj-ea"/>
              </a:rPr>
              <a:t>基于排挤机制的小生境技术</a:t>
            </a:r>
          </a:p>
        </p:txBody>
      </p:sp>
      <p:sp>
        <p:nvSpPr>
          <p:cNvPr id="6" name="文本框 5">
            <a:extLst>
              <a:ext uri="{FF2B5EF4-FFF2-40B4-BE49-F238E27FC236}">
                <a16:creationId xmlns:a16="http://schemas.microsoft.com/office/drawing/2014/main" id="{EAD7B897-C5A3-300D-D4DE-03632DB04096}"/>
              </a:ext>
            </a:extLst>
          </p:cNvPr>
          <p:cNvSpPr txBox="1"/>
          <p:nvPr/>
        </p:nvSpPr>
        <p:spPr>
          <a:xfrm>
            <a:off x="125412" y="1235075"/>
            <a:ext cx="8893175" cy="5693866"/>
          </a:xfrm>
          <a:prstGeom prst="rect">
            <a:avLst/>
          </a:prstGeom>
          <a:noFill/>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zh-CN" altLang="en-US" sz="2800" b="0" dirty="0">
                <a:latin typeface="+mn-ea"/>
                <a:ea typeface="+mn-ea"/>
              </a:rPr>
              <a:t>当生物共生于一个有限的生存环境时，它们为了能够继续存活，必须通过</a:t>
            </a:r>
            <a:r>
              <a:rPr lang="zh-CN" altLang="en-US" sz="2800" b="0" dirty="0">
                <a:highlight>
                  <a:srgbClr val="FFFF00"/>
                </a:highlight>
                <a:latin typeface="+mn-ea"/>
                <a:ea typeface="+mn-ea"/>
              </a:rPr>
              <a:t>相互竞争</a:t>
            </a:r>
            <a:r>
              <a:rPr lang="zh-CN" altLang="en-US" sz="2800" b="0" dirty="0">
                <a:latin typeface="+mn-ea"/>
                <a:ea typeface="+mn-ea"/>
              </a:rPr>
              <a:t>有限生存资源来维持生命</a:t>
            </a: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latin typeface="+mn-ea"/>
                <a:ea typeface="+mn-ea"/>
              </a:rPr>
              <a:t>因此设置</a:t>
            </a:r>
            <a:r>
              <a:rPr lang="zh-CN" altLang="en-US" sz="2800" b="0" dirty="0">
                <a:highlight>
                  <a:srgbClr val="FFFF00"/>
                </a:highlight>
                <a:latin typeface="+mn-ea"/>
                <a:ea typeface="+mn-ea"/>
              </a:rPr>
              <a:t>排挤成员</a:t>
            </a:r>
            <a:r>
              <a:rPr lang="zh-CN" altLang="en-US" sz="2800" b="0" dirty="0">
                <a:latin typeface="+mn-ea"/>
                <a:ea typeface="+mn-ea"/>
              </a:rPr>
              <a:t>，从父代中随机选取的</a:t>
            </a:r>
            <a:r>
              <a:rPr lang="en-US" altLang="zh-CN" sz="2800" b="0" dirty="0">
                <a:latin typeface="+mn-ea"/>
                <a:ea typeface="+mn-ea"/>
              </a:rPr>
              <a:t>CF</a:t>
            </a:r>
            <a:r>
              <a:rPr lang="zh-CN" altLang="en-US" sz="2800" b="0" dirty="0">
                <a:latin typeface="+mn-ea"/>
                <a:ea typeface="+mn-ea"/>
              </a:rPr>
              <a:t>个个体组成，然后依据新产生的个体与排挤成员的</a:t>
            </a:r>
            <a:r>
              <a:rPr lang="zh-CN" altLang="en-US" sz="2800" b="0" dirty="0">
                <a:highlight>
                  <a:srgbClr val="FFFF00"/>
                </a:highlight>
                <a:latin typeface="+mn-ea"/>
                <a:ea typeface="+mn-ea"/>
              </a:rPr>
              <a:t>相似性</a:t>
            </a:r>
            <a:r>
              <a:rPr lang="zh-CN" altLang="en-US" sz="2800" b="0" dirty="0">
                <a:latin typeface="+mn-ea"/>
                <a:ea typeface="+mn-ea"/>
              </a:rPr>
              <a:t>来排挤掉一些与排挤成员相类似的个体。</a:t>
            </a: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latin typeface="+mn-ea"/>
                <a:ea typeface="+mn-ea"/>
              </a:rPr>
              <a:t>个体之间的</a:t>
            </a:r>
            <a:r>
              <a:rPr lang="zh-CN" altLang="en-US" sz="2800" b="0" dirty="0">
                <a:highlight>
                  <a:srgbClr val="FFFF00"/>
                </a:highlight>
                <a:latin typeface="+mn-ea"/>
                <a:ea typeface="+mn-ea"/>
              </a:rPr>
              <a:t>相似性</a:t>
            </a:r>
            <a:r>
              <a:rPr lang="zh-CN" altLang="en-US" sz="2800" b="0" dirty="0">
                <a:latin typeface="+mn-ea"/>
                <a:ea typeface="+mn-ea"/>
              </a:rPr>
              <a:t>可以用个体编码串之间的海明距离来度量</a:t>
            </a:r>
            <a:endParaRPr lang="en-US" altLang="zh-CN"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endParaRPr lang="zh-CN" altLang="en-US" sz="2800" b="0" dirty="0">
              <a:latin typeface="+mn-ea"/>
              <a:ea typeface="+mn-ea"/>
            </a:endParaRPr>
          </a:p>
          <a:p>
            <a:pPr marL="342900" indent="-342900" eaLnBrk="1" fontAlgn="auto" hangingPunct="1">
              <a:spcBef>
                <a:spcPts val="0"/>
              </a:spcBef>
              <a:spcAft>
                <a:spcPts val="0"/>
              </a:spcAft>
              <a:buFont typeface="Arial" panose="020B0604020202020204" pitchFamily="34" charset="0"/>
              <a:buChar char="•"/>
              <a:defRPr/>
            </a:pPr>
            <a:r>
              <a:rPr lang="zh-CN" altLang="en-US" sz="2800" b="0" dirty="0">
                <a:latin typeface="+mn-ea"/>
                <a:ea typeface="+mn-ea"/>
              </a:rPr>
              <a:t>随着排挤过程的进行，种群中的个体逐渐被分类，形成了多个小生境，维持了种群的多样性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438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文本框 2">
            <a:extLst>
              <a:ext uri="{FF2B5EF4-FFF2-40B4-BE49-F238E27FC236}">
                <a16:creationId xmlns:a16="http://schemas.microsoft.com/office/drawing/2014/main" id="{8DBD1A9A-8670-A6E0-CD22-0A5ECDA79220}"/>
              </a:ext>
            </a:extLst>
          </p:cNvPr>
          <p:cNvSpPr txBox="1">
            <a:spLocks noChangeArrowheads="1"/>
          </p:cNvSpPr>
          <p:nvPr/>
        </p:nvSpPr>
        <p:spPr bwMode="auto">
          <a:xfrm>
            <a:off x="-13295" y="188640"/>
            <a:ext cx="6372225" cy="5238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eaLnBrk="1" fontAlgn="auto" hangingPunct="1">
              <a:spcBef>
                <a:spcPts val="0"/>
              </a:spcBef>
              <a:spcAft>
                <a:spcPts val="0"/>
              </a:spcAft>
              <a:buFont typeface="Wingdings" panose="05000000000000000000" pitchFamily="2" charset="2"/>
              <a:buChar char="p"/>
              <a:defRPr/>
            </a:pPr>
            <a:r>
              <a:rPr lang="zh-CN" altLang="en-US" sz="2800" dirty="0">
                <a:solidFill>
                  <a:srgbClr val="FF0000"/>
                </a:solidFill>
                <a:latin typeface="+mj-ea"/>
                <a:ea typeface="+mj-ea"/>
              </a:rPr>
              <a:t>基于</a:t>
            </a:r>
            <a:r>
              <a:rPr lang="zh-CN" altLang="en-US" sz="2800" dirty="0">
                <a:solidFill>
                  <a:srgbClr val="FF0000"/>
                </a:solidFill>
                <a:highlight>
                  <a:srgbClr val="FFFF00"/>
                </a:highlight>
                <a:latin typeface="+mj-ea"/>
                <a:ea typeface="+mj-ea"/>
              </a:rPr>
              <a:t>共享适应度</a:t>
            </a:r>
            <a:r>
              <a:rPr lang="zh-CN" altLang="en-US" sz="2800" dirty="0">
                <a:solidFill>
                  <a:srgbClr val="FF0000"/>
                </a:solidFill>
                <a:latin typeface="+mj-ea"/>
                <a:ea typeface="+mj-ea"/>
              </a:rPr>
              <a:t>的小生境技术</a:t>
            </a:r>
          </a:p>
        </p:txBody>
      </p:sp>
      <p:sp>
        <p:nvSpPr>
          <p:cNvPr id="5" name="文本框 4">
            <a:extLst>
              <a:ext uri="{FF2B5EF4-FFF2-40B4-BE49-F238E27FC236}">
                <a16:creationId xmlns:a16="http://schemas.microsoft.com/office/drawing/2014/main" id="{B7ECD312-6A5D-380B-58D7-31C95432258D}"/>
              </a:ext>
            </a:extLst>
          </p:cNvPr>
          <p:cNvSpPr txBox="1"/>
          <p:nvPr/>
        </p:nvSpPr>
        <p:spPr>
          <a:xfrm>
            <a:off x="263525" y="4410337"/>
            <a:ext cx="8825358" cy="2246769"/>
          </a:xfrm>
          <a:prstGeom prst="rect">
            <a:avLst/>
          </a:prstGeom>
          <a:noFill/>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zh-CN" altLang="en-US" sz="2800" dirty="0">
                <a:latin typeface="+mn-lt"/>
                <a:ea typeface="+mn-ea"/>
              </a:rPr>
              <a:t>提出</a:t>
            </a:r>
            <a:r>
              <a:rPr lang="zh-CN" altLang="en-US" sz="2800" dirty="0">
                <a:solidFill>
                  <a:srgbClr val="FF0000"/>
                </a:solidFill>
                <a:highlight>
                  <a:srgbClr val="FFFF00"/>
                </a:highlight>
                <a:latin typeface="+mn-lt"/>
                <a:ea typeface="+mn-ea"/>
              </a:rPr>
              <a:t>共享适应度</a:t>
            </a:r>
            <a:r>
              <a:rPr lang="zh-CN" altLang="en-US" sz="2800" dirty="0">
                <a:latin typeface="+mn-lt"/>
                <a:ea typeface="+mn-ea"/>
              </a:rPr>
              <a:t>，算法依据这个</a:t>
            </a:r>
            <a:r>
              <a:rPr lang="zh-CN" altLang="en-US" sz="2800" dirty="0">
                <a:solidFill>
                  <a:srgbClr val="FF0000"/>
                </a:solidFill>
                <a:highlight>
                  <a:srgbClr val="FFFF00"/>
                </a:highlight>
                <a:latin typeface="+mn-lt"/>
                <a:ea typeface="+mn-ea"/>
              </a:rPr>
              <a:t>共享适应度</a:t>
            </a:r>
            <a:r>
              <a:rPr lang="zh-CN" altLang="en-US" sz="2800" dirty="0">
                <a:latin typeface="+mn-lt"/>
                <a:ea typeface="+mn-ea"/>
              </a:rPr>
              <a:t>来进行选择，以维护群体的多样性，创造出小生境的进化环境</a:t>
            </a:r>
            <a:endParaRPr lang="en-US" altLang="zh-CN" sz="2800" dirty="0">
              <a:latin typeface="+mn-lt"/>
              <a:ea typeface="+mn-ea"/>
            </a:endParaRPr>
          </a:p>
          <a:p>
            <a:pPr marL="800100" lvl="1" indent="-342900" eaLnBrk="1" fontAlgn="auto" hangingPunct="1">
              <a:spcBef>
                <a:spcPts val="0"/>
              </a:spcBef>
              <a:spcAft>
                <a:spcPts val="0"/>
              </a:spcAft>
              <a:buFont typeface="Arial" panose="020B0604020202020204" pitchFamily="34" charset="0"/>
              <a:buChar char="•"/>
              <a:defRPr/>
            </a:pPr>
            <a:r>
              <a:rPr lang="zh-CN" altLang="en-US" sz="2800" dirty="0">
                <a:latin typeface="+mn-lt"/>
                <a:ea typeface="+mn-ea"/>
              </a:rPr>
              <a:t>定义</a:t>
            </a:r>
            <a:r>
              <a:rPr lang="zh-CN" altLang="en-US" sz="2800" dirty="0">
                <a:solidFill>
                  <a:srgbClr val="FF0000"/>
                </a:solidFill>
                <a:latin typeface="+mn-lt"/>
                <a:ea typeface="+mn-ea"/>
              </a:rPr>
              <a:t>共享函数</a:t>
            </a:r>
            <a:r>
              <a:rPr lang="zh-CN" altLang="en-US" sz="2800" dirty="0">
                <a:latin typeface="+mn-lt"/>
                <a:ea typeface="+mn-ea"/>
              </a:rPr>
              <a:t>和</a:t>
            </a:r>
            <a:r>
              <a:rPr lang="zh-CN" altLang="en-US" sz="2800" dirty="0">
                <a:solidFill>
                  <a:srgbClr val="FF0000"/>
                </a:solidFill>
                <a:latin typeface="+mn-lt"/>
                <a:ea typeface="+mn-ea"/>
              </a:rPr>
              <a:t>共享度</a:t>
            </a:r>
            <a:endParaRPr lang="en-US" altLang="zh-CN" sz="2800" dirty="0">
              <a:solidFill>
                <a:srgbClr val="FF0000"/>
              </a:solidFill>
              <a:latin typeface="+mn-lt"/>
              <a:ea typeface="+mn-ea"/>
            </a:endParaRPr>
          </a:p>
          <a:p>
            <a:pPr marL="800100" lvl="1" indent="-342900" eaLnBrk="1" fontAlgn="auto" hangingPunct="1">
              <a:spcBef>
                <a:spcPts val="0"/>
              </a:spcBef>
              <a:spcAft>
                <a:spcPts val="0"/>
              </a:spcAft>
              <a:buFont typeface="Arial" panose="020B0604020202020204" pitchFamily="34" charset="0"/>
              <a:buChar char="•"/>
              <a:defRPr/>
            </a:pPr>
            <a:r>
              <a:rPr lang="zh-CN" altLang="en-US" sz="2800" dirty="0">
                <a:latin typeface="+mn-lt"/>
                <a:ea typeface="+mn-ea"/>
              </a:rPr>
              <a:t>定义</a:t>
            </a:r>
            <a:r>
              <a:rPr lang="zh-CN" altLang="en-US" sz="2800" dirty="0">
                <a:solidFill>
                  <a:srgbClr val="FF0000"/>
                </a:solidFill>
                <a:highlight>
                  <a:srgbClr val="FFFF00"/>
                </a:highlight>
                <a:latin typeface="+mn-lt"/>
                <a:ea typeface="+mn-ea"/>
              </a:rPr>
              <a:t>共享适应度</a:t>
            </a:r>
          </a:p>
          <a:p>
            <a:pPr eaLnBrk="1" fontAlgn="auto" hangingPunct="1">
              <a:spcBef>
                <a:spcPts val="0"/>
              </a:spcBef>
              <a:spcAft>
                <a:spcPts val="0"/>
              </a:spcAft>
              <a:defRPr/>
            </a:pPr>
            <a:endParaRPr lang="en-US" altLang="zh-CN" sz="2800" dirty="0">
              <a:latin typeface="+mn-lt"/>
              <a:ea typeface="+mn-ea"/>
            </a:endParaRPr>
          </a:p>
        </p:txBody>
      </p:sp>
      <p:sp>
        <p:nvSpPr>
          <p:cNvPr id="2" name="文本框 2">
            <a:extLst>
              <a:ext uri="{FF2B5EF4-FFF2-40B4-BE49-F238E27FC236}">
                <a16:creationId xmlns:a16="http://schemas.microsoft.com/office/drawing/2014/main" id="{1AA24A69-9840-E809-2024-EA90F2E0185A}"/>
              </a:ext>
            </a:extLst>
          </p:cNvPr>
          <p:cNvSpPr txBox="1">
            <a:spLocks noChangeArrowheads="1"/>
          </p:cNvSpPr>
          <p:nvPr/>
        </p:nvSpPr>
        <p:spPr bwMode="auto">
          <a:xfrm>
            <a:off x="263525" y="968375"/>
            <a:ext cx="8582025" cy="2678113"/>
          </a:xfrm>
          <a:prstGeom prst="rect">
            <a:avLst/>
          </a:prstGeom>
          <a:noFill/>
          <a:ln>
            <a:noFill/>
          </a:ln>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fontAlgn="auto" hangingPunct="1">
              <a:spcBef>
                <a:spcPts val="0"/>
              </a:spcBef>
              <a:spcAft>
                <a:spcPts val="0"/>
              </a:spcAft>
              <a:defRPr/>
            </a:pPr>
            <a:r>
              <a:rPr lang="zh-CN" altLang="en-US" sz="2800" dirty="0">
                <a:solidFill>
                  <a:srgbClr val="FF0000"/>
                </a:solidFill>
                <a:latin typeface="+mn-ea"/>
                <a:ea typeface="+mn-ea"/>
              </a:rPr>
              <a:t>多峰优化问题中：</a:t>
            </a:r>
            <a:endParaRPr lang="en-US" altLang="zh-CN" sz="2800" dirty="0">
              <a:solidFill>
                <a:srgbClr val="FF0000"/>
              </a:solidFill>
              <a:latin typeface="+mn-ea"/>
              <a:ea typeface="+mn-ea"/>
            </a:endParaRPr>
          </a:p>
          <a:p>
            <a:pPr eaLnBrk="1" fontAlgn="auto" hangingPunct="1">
              <a:spcBef>
                <a:spcPts val="0"/>
              </a:spcBef>
              <a:spcAft>
                <a:spcPts val="0"/>
              </a:spcAft>
              <a:buFont typeface="Arial" panose="020B0604020202020204" pitchFamily="34" charset="0"/>
              <a:buChar char="•"/>
              <a:defRPr/>
            </a:pPr>
            <a:r>
              <a:rPr lang="zh-CN" altLang="en-US" sz="2800" dirty="0">
                <a:latin typeface="+mn-ea"/>
                <a:ea typeface="+mn-ea"/>
              </a:rPr>
              <a:t>高、低峰情况下，高峰选择的概率大，低峰选择的概率小，容易出现</a:t>
            </a:r>
            <a:r>
              <a:rPr lang="zh-CN" altLang="en-US" sz="2800" dirty="0">
                <a:solidFill>
                  <a:srgbClr val="FF0000"/>
                </a:solidFill>
                <a:latin typeface="+mn-ea"/>
                <a:ea typeface="+mn-ea"/>
              </a:rPr>
              <a:t>漏峰</a:t>
            </a:r>
            <a:endParaRPr lang="en-US" altLang="zh-CN" sz="2800" dirty="0">
              <a:solidFill>
                <a:srgbClr val="FF0000"/>
              </a:solidFill>
              <a:latin typeface="+mn-ea"/>
              <a:ea typeface="+mn-ea"/>
            </a:endParaRPr>
          </a:p>
          <a:p>
            <a:pPr eaLnBrk="1" fontAlgn="auto" hangingPunct="1">
              <a:spcBef>
                <a:spcPts val="0"/>
              </a:spcBef>
              <a:spcAft>
                <a:spcPts val="0"/>
              </a:spcAft>
              <a:buFont typeface="Arial" panose="020B0604020202020204" pitchFamily="34" charset="0"/>
              <a:buChar char="•"/>
              <a:defRPr/>
            </a:pPr>
            <a:endParaRPr lang="en-US" altLang="zh-CN" sz="2800" dirty="0">
              <a:latin typeface="+mn-ea"/>
              <a:ea typeface="+mn-ea"/>
            </a:endParaRPr>
          </a:p>
          <a:p>
            <a:pPr eaLnBrk="1" fontAlgn="auto" hangingPunct="1">
              <a:spcBef>
                <a:spcPts val="0"/>
              </a:spcBef>
              <a:spcAft>
                <a:spcPts val="0"/>
              </a:spcAft>
              <a:buFont typeface="Arial" panose="020B0604020202020204" pitchFamily="34" charset="0"/>
              <a:buChar char="•"/>
              <a:defRPr/>
            </a:pPr>
            <a:r>
              <a:rPr lang="zh-CN" altLang="en-US" sz="2800" dirty="0">
                <a:latin typeface="+mn-ea"/>
                <a:ea typeface="+mn-ea"/>
              </a:rPr>
              <a:t>在</a:t>
            </a:r>
            <a:r>
              <a:rPr lang="zh-CN" altLang="en-US" sz="2800" dirty="0">
                <a:solidFill>
                  <a:srgbClr val="FF0000"/>
                </a:solidFill>
                <a:latin typeface="+mn-ea"/>
                <a:ea typeface="+mn-ea"/>
              </a:rPr>
              <a:t>拥挤峰</a:t>
            </a:r>
            <a:r>
              <a:rPr lang="zh-CN" altLang="en-US" sz="2800" dirty="0">
                <a:latin typeface="+mn-ea"/>
                <a:ea typeface="+mn-ea"/>
              </a:rPr>
              <a:t>周围的个体被选择的概率大，其他地方的个体被选择的概率小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34E65F-AFC5-3849-0230-92120A72E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360"/>
          <a:stretch>
            <a:fillRect/>
          </a:stretch>
        </p:blipFill>
        <p:spPr bwMode="auto">
          <a:xfrm>
            <a:off x="955675" y="915988"/>
            <a:ext cx="6484938"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811FF53-A409-096C-586D-1A1BAD2E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7663"/>
            <a:ext cx="9144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BDBC4D30-5733-AE5E-EC9F-0FF855B68BC4}"/>
              </a:ext>
            </a:extLst>
          </p:cNvPr>
          <p:cNvSpPr txBox="1">
            <a:spLocks noChangeArrowheads="1"/>
          </p:cNvSpPr>
          <p:nvPr/>
        </p:nvSpPr>
        <p:spPr bwMode="auto">
          <a:xfrm>
            <a:off x="254000" y="103188"/>
            <a:ext cx="8135938" cy="523875"/>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zh-CN" altLang="en-US" sz="2800" dirty="0">
                <a:solidFill>
                  <a:srgbClr val="FF0000"/>
                </a:solidFill>
                <a:latin typeface="+mn-ea"/>
                <a:ea typeface="+mn-ea"/>
              </a:rPr>
              <a:t>共享函数定义：</a:t>
            </a:r>
            <a:endParaRPr lang="zh-CN" altLang="en-US" sz="2800" dirty="0">
              <a:latin typeface="+mn-ea"/>
              <a:ea typeface="+mn-ea"/>
            </a:endParaRPr>
          </a:p>
        </p:txBody>
      </p:sp>
      <p:sp>
        <p:nvSpPr>
          <p:cNvPr id="4" name="文本框 3">
            <a:extLst>
              <a:ext uri="{FF2B5EF4-FFF2-40B4-BE49-F238E27FC236}">
                <a16:creationId xmlns:a16="http://schemas.microsoft.com/office/drawing/2014/main" id="{8317204D-6DE3-2E7D-7DF0-83C038560FA5}"/>
              </a:ext>
            </a:extLst>
          </p:cNvPr>
          <p:cNvSpPr txBox="1">
            <a:spLocks noChangeArrowheads="1"/>
          </p:cNvSpPr>
          <p:nvPr/>
        </p:nvSpPr>
        <p:spPr bwMode="auto">
          <a:xfrm>
            <a:off x="106363" y="3905250"/>
            <a:ext cx="8931275" cy="523875"/>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zh-CN" altLang="en-US" sz="2800" dirty="0">
                <a:solidFill>
                  <a:srgbClr val="FF0000"/>
                </a:solidFill>
                <a:latin typeface="+mn-ea"/>
                <a:ea typeface="+mn-ea"/>
              </a:rPr>
              <a:t>共享度定义：</a:t>
            </a:r>
            <a:endParaRPr lang="zh-CN" altLang="en-US" sz="2800" dirty="0">
              <a:latin typeface="+mn-ea"/>
              <a:ea typeface="+mn-ea"/>
            </a:endParaRPr>
          </a:p>
        </p:txBody>
      </p:sp>
      <p:sp>
        <p:nvSpPr>
          <p:cNvPr id="6" name="文本框 5">
            <a:extLst>
              <a:ext uri="{FF2B5EF4-FFF2-40B4-BE49-F238E27FC236}">
                <a16:creationId xmlns:a16="http://schemas.microsoft.com/office/drawing/2014/main" id="{9E14C173-9923-D6C2-C046-7CF607BD6775}"/>
              </a:ext>
            </a:extLst>
          </p:cNvPr>
          <p:cNvSpPr txBox="1">
            <a:spLocks noChangeArrowheads="1"/>
          </p:cNvSpPr>
          <p:nvPr/>
        </p:nvSpPr>
        <p:spPr bwMode="auto">
          <a:xfrm>
            <a:off x="106363" y="5111750"/>
            <a:ext cx="8931275" cy="1816100"/>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marL="457200" indent="-457200" eaLnBrk="1" hangingPunct="1">
              <a:buFont typeface="Arial" panose="020B0604020202020204" pitchFamily="34" charset="0"/>
              <a:buChar char="•"/>
              <a:defRPr/>
            </a:pPr>
            <a:r>
              <a:rPr lang="zh-CN" altLang="en-US" sz="2800" dirty="0">
                <a:latin typeface="+mn-ea"/>
                <a:ea typeface="+mn-ea"/>
              </a:rPr>
              <a:t>上式表示：个体</a:t>
            </a:r>
            <a:r>
              <a:rPr lang="en-US" altLang="zh-CN" sz="2800" i="1" dirty="0" err="1">
                <a:latin typeface="+mn-ea"/>
              </a:rPr>
              <a:t>i</a:t>
            </a:r>
            <a:r>
              <a:rPr lang="en-US" altLang="zh-CN" sz="2800" i="1" dirty="0">
                <a:latin typeface="+mn-ea"/>
              </a:rPr>
              <a:t> </a:t>
            </a:r>
            <a:r>
              <a:rPr lang="zh-CN" altLang="en-US" sz="2800" dirty="0">
                <a:latin typeface="+mn-ea"/>
                <a:ea typeface="+mn-ea"/>
              </a:rPr>
              <a:t>的共享度是个体</a:t>
            </a:r>
            <a:r>
              <a:rPr lang="en-US" altLang="zh-CN" sz="2800" i="1" dirty="0" err="1">
                <a:latin typeface="+mn-ea"/>
                <a:ea typeface="+mn-ea"/>
              </a:rPr>
              <a:t>i</a:t>
            </a:r>
            <a:r>
              <a:rPr lang="en-US" altLang="zh-CN" sz="2800" i="1" dirty="0">
                <a:latin typeface="+mn-ea"/>
                <a:ea typeface="+mn-ea"/>
              </a:rPr>
              <a:t> </a:t>
            </a:r>
            <a:r>
              <a:rPr lang="zh-CN" altLang="en-US" sz="2800" dirty="0">
                <a:latin typeface="+mn-ea"/>
                <a:ea typeface="+mn-ea"/>
              </a:rPr>
              <a:t>与种群中其它个体共享函数值的和</a:t>
            </a:r>
            <a:endParaRPr lang="en-US" altLang="zh-CN" sz="2800" dirty="0">
              <a:latin typeface="+mn-ea"/>
              <a:ea typeface="+mn-ea"/>
            </a:endParaRPr>
          </a:p>
          <a:p>
            <a:pPr marL="457200" indent="-457200" eaLnBrk="1" hangingPunct="1">
              <a:buFont typeface="Arial" panose="020B0604020202020204" pitchFamily="34" charset="0"/>
              <a:buChar char="•"/>
              <a:defRPr/>
            </a:pPr>
            <a:r>
              <a:rPr lang="zh-CN" altLang="en-US" sz="2800" dirty="0"/>
              <a:t>在一个小生境当中，个体数目越多，个体之间越相似，共享度越大</a:t>
            </a:r>
            <a:endParaRPr lang="zh-CN" altLang="en-US" sz="2800" dirty="0">
              <a:latin typeface="+mn-ea"/>
              <a:ea typeface="+mn-ea"/>
            </a:endParaRPr>
          </a:p>
        </p:txBody>
      </p:sp>
      <p:pic>
        <p:nvPicPr>
          <p:cNvPr id="7" name="图片 6">
            <a:extLst>
              <a:ext uri="{FF2B5EF4-FFF2-40B4-BE49-F238E27FC236}">
                <a16:creationId xmlns:a16="http://schemas.microsoft.com/office/drawing/2014/main" id="{C842A070-7648-7B64-8FB3-A0E91C684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238" y="3825875"/>
            <a:ext cx="48482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9E2553F-DF5E-0B87-B4B0-3BF359C31D24}"/>
              </a:ext>
            </a:extLst>
          </p:cNvPr>
          <p:cNvSpPr txBox="1"/>
          <p:nvPr/>
        </p:nvSpPr>
        <p:spPr>
          <a:xfrm>
            <a:off x="125810" y="3469230"/>
            <a:ext cx="8892380" cy="2677656"/>
          </a:xfrm>
          <a:prstGeom prst="rect">
            <a:avLst/>
          </a:prstGeom>
          <a:noFill/>
        </p:spPr>
        <p:txBody>
          <a:bodyPr>
            <a:spAutoFit/>
          </a:bodyPr>
          <a:lstStyle/>
          <a:p>
            <a:pPr marL="457200" indent="-457200" eaLnBrk="1" fontAlgn="auto" hangingPunct="1">
              <a:spcBef>
                <a:spcPts val="0"/>
              </a:spcBef>
              <a:spcAft>
                <a:spcPts val="0"/>
              </a:spcAft>
              <a:buFont typeface="Arial" panose="020B0604020202020204" pitchFamily="34" charset="0"/>
              <a:buChar char="•"/>
              <a:defRPr/>
            </a:pPr>
            <a:r>
              <a:rPr lang="zh-CN" altLang="en-US" sz="2800" dirty="0">
                <a:latin typeface="+mn-ea"/>
                <a:ea typeface="+mn-ea"/>
              </a:rPr>
              <a:t>引入</a:t>
            </a:r>
            <a:r>
              <a:rPr lang="zh-CN" altLang="en-US" sz="2800" dirty="0">
                <a:highlight>
                  <a:srgbClr val="FFFF00"/>
                </a:highlight>
                <a:latin typeface="+mn-ea"/>
                <a:ea typeface="+mn-ea"/>
              </a:rPr>
              <a:t>共享适应度</a:t>
            </a:r>
            <a:r>
              <a:rPr lang="zh-CN" altLang="en-US" sz="2800" dirty="0">
                <a:latin typeface="+mn-ea"/>
                <a:ea typeface="+mn-ea"/>
              </a:rPr>
              <a:t>后，可以适当</a:t>
            </a:r>
            <a:r>
              <a:rPr lang="zh-CN" altLang="en-US" sz="2800" dirty="0">
                <a:solidFill>
                  <a:srgbClr val="FF0000"/>
                </a:solidFill>
                <a:latin typeface="+mn-ea"/>
                <a:ea typeface="+mn-ea"/>
              </a:rPr>
              <a:t>降低</a:t>
            </a:r>
            <a:r>
              <a:rPr lang="zh-CN" altLang="en-US" sz="2800" dirty="0">
                <a:latin typeface="+mn-ea"/>
                <a:ea typeface="+mn-ea"/>
              </a:rPr>
              <a:t>那些相对比较集中的个体选择概率，而</a:t>
            </a:r>
            <a:r>
              <a:rPr lang="zh-CN" altLang="en-US" sz="2800" dirty="0">
                <a:solidFill>
                  <a:srgbClr val="FF0000"/>
                </a:solidFill>
                <a:latin typeface="+mn-ea"/>
                <a:ea typeface="+mn-ea"/>
              </a:rPr>
              <a:t>增大</a:t>
            </a:r>
            <a:r>
              <a:rPr lang="zh-CN" altLang="en-US" sz="2800" dirty="0">
                <a:latin typeface="+mn-ea"/>
                <a:ea typeface="+mn-ea"/>
              </a:rPr>
              <a:t>那些空间分布比较分散的个体的选择概率，使其有更多的机会参与进化。</a:t>
            </a:r>
            <a:endParaRPr lang="en-US" altLang="zh-CN" sz="2800" dirty="0">
              <a:latin typeface="+mn-ea"/>
              <a:ea typeface="+mn-ea"/>
            </a:endParaRPr>
          </a:p>
          <a:p>
            <a:pPr marL="457200" indent="-457200" eaLnBrk="1" fontAlgn="auto" hangingPunct="1">
              <a:spcBef>
                <a:spcPts val="0"/>
              </a:spcBef>
              <a:spcAft>
                <a:spcPts val="0"/>
              </a:spcAft>
              <a:buFont typeface="Arial" panose="020B0604020202020204" pitchFamily="34" charset="0"/>
              <a:buChar char="•"/>
              <a:defRPr/>
            </a:pPr>
            <a:endParaRPr lang="en-US" altLang="zh-CN" sz="2800" dirty="0">
              <a:latin typeface="+mn-ea"/>
              <a:ea typeface="+mn-ea"/>
            </a:endParaRPr>
          </a:p>
          <a:p>
            <a:pPr marL="457200" indent="-457200" eaLnBrk="1" fontAlgn="auto" hangingPunct="1">
              <a:spcBef>
                <a:spcPts val="0"/>
              </a:spcBef>
              <a:spcAft>
                <a:spcPts val="0"/>
              </a:spcAft>
              <a:buFont typeface="Arial" panose="020B0604020202020204" pitchFamily="34" charset="0"/>
              <a:buChar char="•"/>
              <a:defRPr/>
            </a:pPr>
            <a:r>
              <a:rPr lang="zh-CN" altLang="en-US" sz="2800" dirty="0">
                <a:latin typeface="+mn-ea"/>
                <a:ea typeface="+mn-ea"/>
              </a:rPr>
              <a:t>这种</a:t>
            </a:r>
            <a:r>
              <a:rPr lang="zh-CN" altLang="en-US" sz="2800" dirty="0">
                <a:highlight>
                  <a:srgbClr val="FFFF00"/>
                </a:highlight>
                <a:latin typeface="+mn-ea"/>
                <a:ea typeface="+mn-ea"/>
              </a:rPr>
              <a:t>调整适应度</a:t>
            </a:r>
            <a:r>
              <a:rPr lang="zh-CN" altLang="en-US" sz="2800" dirty="0">
                <a:latin typeface="+mn-ea"/>
                <a:ea typeface="+mn-ea"/>
              </a:rPr>
              <a:t>的方法使适应度较低的个体有更多的选择概率，从而维持了群体的多样性。 </a:t>
            </a:r>
          </a:p>
        </p:txBody>
      </p:sp>
      <p:pic>
        <p:nvPicPr>
          <p:cNvPr id="6" name="图片 5">
            <a:extLst>
              <a:ext uri="{FF2B5EF4-FFF2-40B4-BE49-F238E27FC236}">
                <a16:creationId xmlns:a16="http://schemas.microsoft.com/office/drawing/2014/main" id="{23DAB6D4-306D-E8BE-992B-3E0A75DE1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856"/>
          <a:stretch>
            <a:fillRect/>
          </a:stretch>
        </p:blipFill>
        <p:spPr bwMode="auto">
          <a:xfrm>
            <a:off x="190500" y="1049338"/>
            <a:ext cx="87026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5B4406B8-7470-4F40-CD63-CF3D3CE9B57C}"/>
              </a:ext>
            </a:extLst>
          </p:cNvPr>
          <p:cNvSpPr/>
          <p:nvPr/>
        </p:nvSpPr>
        <p:spPr>
          <a:xfrm>
            <a:off x="0" y="280988"/>
            <a:ext cx="3692525"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dirty="0">
                <a:solidFill>
                  <a:srgbClr val="FF0000"/>
                </a:solidFill>
              </a:rPr>
              <a:t>共享适应度值定义：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2">
            <a:extLst>
              <a:ext uri="{FF2B5EF4-FFF2-40B4-BE49-F238E27FC236}">
                <a16:creationId xmlns:a16="http://schemas.microsoft.com/office/drawing/2014/main" id="{C16D1428-59C1-E873-8EF9-36B773072CC5}"/>
              </a:ext>
            </a:extLst>
          </p:cNvPr>
          <p:cNvSpPr>
            <a:spLocks noGrp="1" noChangeArrowheads="1"/>
          </p:cNvSpPr>
          <p:nvPr>
            <p:ph type="title"/>
          </p:nvPr>
        </p:nvSpPr>
        <p:spPr>
          <a:xfrm>
            <a:off x="250825" y="241300"/>
            <a:ext cx="7924800" cy="854075"/>
          </a:xfrm>
        </p:spPr>
        <p:txBody>
          <a:bodyPr/>
          <a:lstStyle/>
          <a:p>
            <a:pPr eaLnBrk="1" hangingPunct="1"/>
            <a:r>
              <a:rPr lang="zh-CN" altLang="en-US" sz="3600">
                <a:latin typeface="楷体_GB2312" pitchFamily="49" charset="-122"/>
                <a:ea typeface="楷体_GB2312" pitchFamily="49" charset="-122"/>
              </a:rPr>
              <a:t>约束优化问题</a:t>
            </a:r>
          </a:p>
        </p:txBody>
      </p:sp>
      <p:sp>
        <p:nvSpPr>
          <p:cNvPr id="21507" name="Rectangle 3">
            <a:extLst>
              <a:ext uri="{FF2B5EF4-FFF2-40B4-BE49-F238E27FC236}">
                <a16:creationId xmlns:a16="http://schemas.microsoft.com/office/drawing/2014/main" id="{EDD26132-901D-8763-2370-FEF71366BC3A}"/>
              </a:ext>
            </a:extLst>
          </p:cNvPr>
          <p:cNvSpPr>
            <a:spLocks noGrp="1" noChangeArrowheads="1"/>
          </p:cNvSpPr>
          <p:nvPr>
            <p:ph idx="1"/>
          </p:nvPr>
        </p:nvSpPr>
        <p:spPr>
          <a:xfrm>
            <a:off x="250825" y="1544638"/>
            <a:ext cx="8785225" cy="4681537"/>
          </a:xfrm>
        </p:spPr>
        <p:txBody>
          <a:bodyPr rtlCol="0">
            <a:normAutofit/>
          </a:bodyPr>
          <a:lstStyle/>
          <a:p>
            <a:pPr marL="0" indent="0" eaLnBrk="1" fontAlgn="auto" hangingPunct="1">
              <a:lnSpc>
                <a:spcPct val="120000"/>
              </a:lnSpc>
              <a:spcAft>
                <a:spcPts val="0"/>
              </a:spcAft>
              <a:buFont typeface="Wingdings" panose="05000000000000000000" pitchFamily="2" charset="2"/>
              <a:buNone/>
              <a:defRPr/>
            </a:pPr>
            <a:r>
              <a:rPr lang="zh-CN" altLang="en-US" sz="2400" b="1" dirty="0">
                <a:solidFill>
                  <a:srgbClr val="000000"/>
                </a:solidFill>
                <a:ea typeface="黑体" panose="02010609060101010101" pitchFamily="49" charset="-122"/>
              </a:rPr>
              <a:t>不失一般性，约束优化问题可描述为：</a:t>
            </a:r>
          </a:p>
          <a:p>
            <a:pPr eaLnBrk="1" fontAlgn="auto" hangingPunct="1">
              <a:lnSpc>
                <a:spcPct val="120000"/>
              </a:lnSpc>
              <a:spcAft>
                <a:spcPts val="0"/>
              </a:spcAft>
              <a:defRPr/>
            </a:pPr>
            <a:endParaRPr lang="zh-CN" altLang="en-US" sz="2400" b="1" dirty="0">
              <a:solidFill>
                <a:srgbClr val="000000"/>
              </a:solidFill>
              <a:ea typeface="黑体" panose="02010609060101010101" pitchFamily="49" charset="-122"/>
            </a:endParaRPr>
          </a:p>
          <a:p>
            <a:pPr eaLnBrk="1" fontAlgn="auto" hangingPunct="1">
              <a:lnSpc>
                <a:spcPct val="120000"/>
              </a:lnSpc>
              <a:spcAft>
                <a:spcPts val="0"/>
              </a:spcAft>
              <a:defRPr/>
            </a:pPr>
            <a:endParaRPr lang="zh-CN" altLang="en-US" sz="2400" b="1" dirty="0">
              <a:solidFill>
                <a:srgbClr val="000000"/>
              </a:solidFill>
              <a:ea typeface="黑体" panose="02010609060101010101" pitchFamily="49" charset="-122"/>
            </a:endParaRPr>
          </a:p>
          <a:p>
            <a:pPr eaLnBrk="1" fontAlgn="auto" hangingPunct="1">
              <a:lnSpc>
                <a:spcPct val="120000"/>
              </a:lnSpc>
              <a:spcAft>
                <a:spcPts val="0"/>
              </a:spcAft>
              <a:defRPr/>
            </a:pPr>
            <a:endParaRPr lang="zh-CN" altLang="en-US" sz="2400" b="1" dirty="0">
              <a:solidFill>
                <a:srgbClr val="000000"/>
              </a:solidFill>
              <a:ea typeface="黑体" panose="02010609060101010101" pitchFamily="49" charset="-122"/>
            </a:endParaRPr>
          </a:p>
          <a:p>
            <a:pPr eaLnBrk="1" fontAlgn="auto" hangingPunct="1">
              <a:lnSpc>
                <a:spcPct val="120000"/>
              </a:lnSpc>
              <a:spcAft>
                <a:spcPts val="0"/>
              </a:spcAft>
              <a:defRPr/>
            </a:pPr>
            <a:endParaRPr lang="zh-CN" altLang="en-US" sz="2400" b="1" dirty="0">
              <a:solidFill>
                <a:srgbClr val="000000"/>
              </a:solidFill>
              <a:ea typeface="黑体" panose="02010609060101010101" pitchFamily="49" charset="-122"/>
            </a:endParaRPr>
          </a:p>
          <a:p>
            <a:pPr eaLnBrk="1" fontAlgn="auto" hangingPunct="1">
              <a:lnSpc>
                <a:spcPct val="120000"/>
              </a:lnSpc>
              <a:spcAft>
                <a:spcPts val="0"/>
              </a:spcAft>
              <a:buFont typeface="Wingdings" panose="05000000000000000000" pitchFamily="2" charset="2"/>
              <a:buNone/>
              <a:defRPr/>
            </a:pPr>
            <a:r>
              <a:rPr lang="zh-CN" altLang="en-US" sz="2400" b="1" dirty="0">
                <a:solidFill>
                  <a:srgbClr val="000000"/>
                </a:solidFill>
                <a:ea typeface="黑体" panose="02010609060101010101" pitchFamily="49" charset="-122"/>
              </a:rPr>
              <a:t>    其中：</a:t>
            </a:r>
            <a:endParaRPr lang="en-US" altLang="zh-CN" sz="2400" b="1" dirty="0">
              <a:solidFill>
                <a:srgbClr val="000000"/>
              </a:solidFill>
              <a:ea typeface="黑体" panose="02010609060101010101" pitchFamily="49" charset="-122"/>
            </a:endParaRPr>
          </a:p>
          <a:p>
            <a:pPr eaLnBrk="1" fontAlgn="auto" hangingPunct="1">
              <a:lnSpc>
                <a:spcPct val="120000"/>
              </a:lnSpc>
              <a:spcAft>
                <a:spcPts val="0"/>
              </a:spcAft>
              <a:buFont typeface="Wingdings" panose="05000000000000000000" pitchFamily="2" charset="2"/>
              <a:buNone/>
              <a:defRPr/>
            </a:pPr>
            <a:r>
              <a:rPr lang="zh-CN" altLang="en-US" sz="2400" b="1" dirty="0">
                <a:solidFill>
                  <a:srgbClr val="000000"/>
                </a:solidFill>
                <a:ea typeface="黑体" panose="02010609060101010101" pitchFamily="49" charset="-122"/>
              </a:rPr>
              <a:t>                                                       都是定义在      上的实函数</a:t>
            </a:r>
            <a:endParaRPr lang="en-US" altLang="zh-CN" sz="2400" b="1" dirty="0">
              <a:solidFill>
                <a:srgbClr val="000000"/>
              </a:solidFill>
              <a:ea typeface="黑体" panose="02010609060101010101" pitchFamily="49" charset="-122"/>
            </a:endParaRPr>
          </a:p>
          <a:p>
            <a:pPr eaLnBrk="1" fontAlgn="auto" hangingPunct="1">
              <a:lnSpc>
                <a:spcPct val="120000"/>
              </a:lnSpc>
              <a:spcAft>
                <a:spcPts val="0"/>
              </a:spcAft>
              <a:buFont typeface="Wingdings" panose="05000000000000000000" pitchFamily="2" charset="2"/>
              <a:buNone/>
              <a:defRPr/>
            </a:pPr>
            <a:r>
              <a:rPr lang="en-US" altLang="zh-CN" sz="2400" b="1" dirty="0">
                <a:solidFill>
                  <a:srgbClr val="000000"/>
                </a:solidFill>
                <a:ea typeface="黑体" panose="02010609060101010101" pitchFamily="49" charset="-122"/>
              </a:rPr>
              <a:t>    </a:t>
            </a:r>
          </a:p>
          <a:p>
            <a:pPr eaLnBrk="1" fontAlgn="auto" hangingPunct="1">
              <a:lnSpc>
                <a:spcPct val="120000"/>
              </a:lnSpc>
              <a:spcAft>
                <a:spcPts val="0"/>
              </a:spcAft>
              <a:buFont typeface="Wingdings" panose="05000000000000000000" pitchFamily="2" charset="2"/>
              <a:buNone/>
              <a:defRPr/>
            </a:pPr>
            <a:r>
              <a:rPr lang="zh-CN" altLang="en-US" sz="2400" b="1" dirty="0">
                <a:solidFill>
                  <a:srgbClr val="000000"/>
                </a:solidFill>
                <a:ea typeface="黑体" panose="02010609060101010101" pitchFamily="49" charset="-122"/>
              </a:rPr>
              <a:t>搜索空间为决策变量的定义域</a:t>
            </a:r>
          </a:p>
          <a:p>
            <a:pPr eaLnBrk="1" fontAlgn="auto" hangingPunct="1">
              <a:lnSpc>
                <a:spcPct val="120000"/>
              </a:lnSpc>
              <a:spcAft>
                <a:spcPts val="0"/>
              </a:spcAft>
              <a:defRPr/>
            </a:pPr>
            <a:endParaRPr lang="en-US" altLang="zh-CN" sz="2400" b="1" dirty="0">
              <a:solidFill>
                <a:srgbClr val="000000"/>
              </a:solidFill>
              <a:ea typeface="黑体" panose="02010609060101010101" pitchFamily="49" charset="-122"/>
            </a:endParaRPr>
          </a:p>
        </p:txBody>
      </p:sp>
      <p:sp>
        <p:nvSpPr>
          <p:cNvPr id="163844" name="Rectangle 5">
            <a:extLst>
              <a:ext uri="{FF2B5EF4-FFF2-40B4-BE49-F238E27FC236}">
                <a16:creationId xmlns:a16="http://schemas.microsoft.com/office/drawing/2014/main" id="{807741BC-6154-6300-AC92-9ADF68D9AE4C}"/>
              </a:ext>
            </a:extLst>
          </p:cNvPr>
          <p:cNvSpPr>
            <a:spLocks noChangeArrowheads="1"/>
          </p:cNvSpPr>
          <p:nvPr/>
        </p:nvSpPr>
        <p:spPr bwMode="auto">
          <a:xfrm>
            <a:off x="0" y="3211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3845" name="Rectangle 7">
            <a:extLst>
              <a:ext uri="{FF2B5EF4-FFF2-40B4-BE49-F238E27FC236}">
                <a16:creationId xmlns:a16="http://schemas.microsoft.com/office/drawing/2014/main" id="{B7220725-816F-36BD-301A-8312B59B6AB2}"/>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3846" name="Rectangle 9">
            <a:extLst>
              <a:ext uri="{FF2B5EF4-FFF2-40B4-BE49-F238E27FC236}">
                <a16:creationId xmlns:a16="http://schemas.microsoft.com/office/drawing/2014/main" id="{5499AA91-0C31-BE80-65CA-B517A4A99C7D}"/>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3847" name="Rectangle 11">
            <a:extLst>
              <a:ext uri="{FF2B5EF4-FFF2-40B4-BE49-F238E27FC236}">
                <a16:creationId xmlns:a16="http://schemas.microsoft.com/office/drawing/2014/main" id="{ED765201-C403-27BA-D3FA-3254143E666A}"/>
              </a:ext>
            </a:extLst>
          </p:cNvPr>
          <p:cNvSpPr>
            <a:spLocks noChangeArrowheads="1"/>
          </p:cNvSpPr>
          <p:nvPr/>
        </p:nvSpPr>
        <p:spPr bwMode="auto">
          <a:xfrm>
            <a:off x="0" y="3325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3848" name="Rectangle 13">
            <a:extLst>
              <a:ext uri="{FF2B5EF4-FFF2-40B4-BE49-F238E27FC236}">
                <a16:creationId xmlns:a16="http://schemas.microsoft.com/office/drawing/2014/main" id="{1EDCB8E8-E2DF-95C1-56DB-10792894C058}"/>
              </a:ext>
            </a:extLst>
          </p:cNvPr>
          <p:cNvSpPr>
            <a:spLocks noChangeArrowheads="1"/>
          </p:cNvSpPr>
          <p:nvPr/>
        </p:nvSpPr>
        <p:spPr bwMode="auto">
          <a:xfrm>
            <a:off x="0" y="3325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3849" name="Rectangle 18">
            <a:extLst>
              <a:ext uri="{FF2B5EF4-FFF2-40B4-BE49-F238E27FC236}">
                <a16:creationId xmlns:a16="http://schemas.microsoft.com/office/drawing/2014/main" id="{73A07D5D-C639-0352-4C5B-58D17BF62D94}"/>
              </a:ext>
            </a:extLst>
          </p:cNvPr>
          <p:cNvSpPr>
            <a:spLocks noChangeArrowheads="1"/>
          </p:cNvSpPr>
          <p:nvPr/>
        </p:nvSpPr>
        <p:spPr bwMode="auto">
          <a:xfrm>
            <a:off x="0" y="2971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21521" name="Object 17">
            <a:extLst>
              <a:ext uri="{FF2B5EF4-FFF2-40B4-BE49-F238E27FC236}">
                <a16:creationId xmlns:a16="http://schemas.microsoft.com/office/drawing/2014/main" id="{513EFCC5-D19D-C8C8-6288-8617E88ADE29}"/>
              </a:ext>
            </a:extLst>
          </p:cNvPr>
          <p:cNvGraphicFramePr>
            <a:graphicFrameLocks noChangeAspect="1"/>
          </p:cNvGraphicFramePr>
          <p:nvPr/>
        </p:nvGraphicFramePr>
        <p:xfrm>
          <a:off x="2268538" y="2274888"/>
          <a:ext cx="3527425" cy="1701800"/>
        </p:xfrm>
        <a:graphic>
          <a:graphicData uri="http://schemas.openxmlformats.org/presentationml/2006/ole">
            <mc:AlternateContent xmlns:mc="http://schemas.openxmlformats.org/markup-compatibility/2006">
              <mc:Choice xmlns:v="urn:schemas-microsoft-com:vml" Requires="v">
                <p:oleObj name="公式" r:id="rId3" imgW="1892300" imgH="914400" progId="Equation.3">
                  <p:embed/>
                </p:oleObj>
              </mc:Choice>
              <mc:Fallback>
                <p:oleObj name="公式" r:id="rId3" imgW="1892300" imgH="9144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274888"/>
                        <a:ext cx="35274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51" name="Rectangle 20">
            <a:extLst>
              <a:ext uri="{FF2B5EF4-FFF2-40B4-BE49-F238E27FC236}">
                <a16:creationId xmlns:a16="http://schemas.microsoft.com/office/drawing/2014/main" id="{03678A1C-EC6C-7D82-FCE9-1C75EB6E6203}"/>
              </a:ext>
            </a:extLst>
          </p:cNvPr>
          <p:cNvSpPr>
            <a:spLocks noChangeArrowheads="1"/>
          </p:cNvSpPr>
          <p:nvPr/>
        </p:nvSpPr>
        <p:spPr bwMode="auto">
          <a:xfrm>
            <a:off x="0" y="3306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21523" name="Object 19">
            <a:extLst>
              <a:ext uri="{FF2B5EF4-FFF2-40B4-BE49-F238E27FC236}">
                <a16:creationId xmlns:a16="http://schemas.microsoft.com/office/drawing/2014/main" id="{A01276D3-8DE1-E409-CB3F-DBC3C89BF260}"/>
              </a:ext>
            </a:extLst>
          </p:cNvPr>
          <p:cNvGraphicFramePr>
            <a:graphicFrameLocks noChangeAspect="1"/>
          </p:cNvGraphicFramePr>
          <p:nvPr/>
        </p:nvGraphicFramePr>
        <p:xfrm>
          <a:off x="438150" y="4656138"/>
          <a:ext cx="4535488" cy="441325"/>
        </p:xfrm>
        <a:graphic>
          <a:graphicData uri="http://schemas.openxmlformats.org/presentationml/2006/ole">
            <mc:AlternateContent xmlns:mc="http://schemas.openxmlformats.org/markup-compatibility/2006">
              <mc:Choice xmlns:v="urn:schemas-microsoft-com:vml" Requires="v">
                <p:oleObj name="公式" r:id="rId5" imgW="2501900" imgH="241300" progId="Equation.3">
                  <p:embed/>
                </p:oleObj>
              </mc:Choice>
              <mc:Fallback>
                <p:oleObj name="公式" r:id="rId5" imgW="2501900" imgH="24130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 y="4656138"/>
                        <a:ext cx="45354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53" name="Rectangle 22">
            <a:extLst>
              <a:ext uri="{FF2B5EF4-FFF2-40B4-BE49-F238E27FC236}">
                <a16:creationId xmlns:a16="http://schemas.microsoft.com/office/drawing/2014/main" id="{08D25DBE-F32C-0A42-8CE1-865A9E68F48C}"/>
              </a:ext>
            </a:extLst>
          </p:cNvPr>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21525" name="Object 21">
            <a:extLst>
              <a:ext uri="{FF2B5EF4-FFF2-40B4-BE49-F238E27FC236}">
                <a16:creationId xmlns:a16="http://schemas.microsoft.com/office/drawing/2014/main" id="{407AEE1A-EC78-3C9A-695C-8FC360C93EDF}"/>
              </a:ext>
            </a:extLst>
          </p:cNvPr>
          <p:cNvGraphicFramePr>
            <a:graphicFrameLocks noChangeAspect="1"/>
          </p:cNvGraphicFramePr>
          <p:nvPr/>
        </p:nvGraphicFramePr>
        <p:xfrm>
          <a:off x="6516688" y="4673600"/>
          <a:ext cx="401637" cy="349250"/>
        </p:xfrm>
        <a:graphic>
          <a:graphicData uri="http://schemas.openxmlformats.org/presentationml/2006/ole">
            <mc:AlternateContent xmlns:mc="http://schemas.openxmlformats.org/markup-compatibility/2006">
              <mc:Choice xmlns:v="urn:schemas-microsoft-com:vml" Requires="v">
                <p:oleObj name="公式" r:id="rId7" imgW="215713" imgH="190335" progId="Equation.3">
                  <p:embed/>
                </p:oleObj>
              </mc:Choice>
              <mc:Fallback>
                <p:oleObj name="公式" r:id="rId7" imgW="215713" imgH="190335"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4673600"/>
                        <a:ext cx="4016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55" name="Rectangle 24">
            <a:extLst>
              <a:ext uri="{FF2B5EF4-FFF2-40B4-BE49-F238E27FC236}">
                <a16:creationId xmlns:a16="http://schemas.microsoft.com/office/drawing/2014/main" id="{4A13A388-C839-FA21-414F-FF20D728933A}"/>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21527" name="Object 23">
            <a:extLst>
              <a:ext uri="{FF2B5EF4-FFF2-40B4-BE49-F238E27FC236}">
                <a16:creationId xmlns:a16="http://schemas.microsoft.com/office/drawing/2014/main" id="{7A46ECAA-80B9-8360-1B13-277E55A91991}"/>
              </a:ext>
            </a:extLst>
          </p:cNvPr>
          <p:cNvGraphicFramePr>
            <a:graphicFrameLocks noChangeAspect="1"/>
          </p:cNvGraphicFramePr>
          <p:nvPr/>
        </p:nvGraphicFramePr>
        <p:xfrm>
          <a:off x="4859338" y="5719763"/>
          <a:ext cx="2706687" cy="417512"/>
        </p:xfrm>
        <a:graphic>
          <a:graphicData uri="http://schemas.openxmlformats.org/presentationml/2006/ole">
            <mc:AlternateContent xmlns:mc="http://schemas.openxmlformats.org/markup-compatibility/2006">
              <mc:Choice xmlns:v="urn:schemas-microsoft-com:vml" Requires="v">
                <p:oleObj name="公式" r:id="rId9" imgW="1485900" imgH="228600" progId="Equation.3">
                  <p:embed/>
                </p:oleObj>
              </mc:Choice>
              <mc:Fallback>
                <p:oleObj name="公式" r:id="rId9" imgW="1485900" imgH="2286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5719763"/>
                        <a:ext cx="2706687"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1507">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219FC81-5A0F-734C-112B-97D28FC08A3E}"/>
              </a:ext>
            </a:extLst>
          </p:cNvPr>
          <p:cNvSpPr/>
          <p:nvPr/>
        </p:nvSpPr>
        <p:spPr>
          <a:xfrm>
            <a:off x="266329" y="260648"/>
            <a:ext cx="8877671" cy="5826210"/>
          </a:xfrm>
          <a:prstGeom prst="rect">
            <a:avLst/>
          </a:prstGeom>
        </p:spPr>
        <p:txBody>
          <a:bodyPr>
            <a:spAutoFit/>
          </a:bodyPr>
          <a:lstStyle/>
          <a:p>
            <a:pPr eaLnBrk="1" fontAlgn="auto" hangingPunct="1">
              <a:lnSpc>
                <a:spcPct val="150000"/>
              </a:lnSpc>
              <a:spcBef>
                <a:spcPts val="0"/>
              </a:spcBef>
              <a:spcAft>
                <a:spcPts val="0"/>
              </a:spcAft>
              <a:defRPr/>
            </a:pPr>
            <a:r>
              <a:rPr lang="zh-CN" altLang="zh-CN" sz="2800" dirty="0">
                <a:solidFill>
                  <a:srgbClr val="FF0000"/>
                </a:solidFill>
                <a:latin typeface="+mn-ea"/>
                <a:ea typeface="+mn-ea"/>
              </a:rPr>
              <a:t>约束条件</a:t>
            </a:r>
            <a:r>
              <a:rPr lang="zh-CN" altLang="en-US" sz="2800" dirty="0">
                <a:solidFill>
                  <a:srgbClr val="FF0000"/>
                </a:solidFill>
                <a:latin typeface="+mn-ea"/>
                <a:ea typeface="+mn-ea"/>
              </a:rPr>
              <a:t>将</a:t>
            </a:r>
            <a:r>
              <a:rPr lang="zh-CN" altLang="zh-CN" sz="2800" dirty="0">
                <a:solidFill>
                  <a:srgbClr val="FF0000"/>
                </a:solidFill>
                <a:latin typeface="+mn-ea"/>
                <a:ea typeface="+mn-ea"/>
              </a:rPr>
              <a:t>导致</a:t>
            </a:r>
            <a:r>
              <a:rPr lang="zh-CN" altLang="en-US" sz="2800" dirty="0">
                <a:solidFill>
                  <a:srgbClr val="FF0000"/>
                </a:solidFill>
                <a:latin typeface="+mn-ea"/>
                <a:ea typeface="+mn-ea"/>
              </a:rPr>
              <a:t>：</a:t>
            </a:r>
            <a:endParaRPr lang="en-US" altLang="zh-CN" sz="2800" dirty="0">
              <a:solidFill>
                <a:srgbClr val="FF0000"/>
              </a:solidFill>
              <a:latin typeface="+mn-ea"/>
              <a:ea typeface="+mn-ea"/>
            </a:endParaRPr>
          </a:p>
          <a:p>
            <a:pPr marL="914400" lvl="1" indent="-457200" eaLnBrk="1" fontAlgn="auto" hangingPunct="1">
              <a:lnSpc>
                <a:spcPct val="150000"/>
              </a:lnSpc>
              <a:spcBef>
                <a:spcPts val="0"/>
              </a:spcBef>
              <a:spcAft>
                <a:spcPts val="0"/>
              </a:spcAft>
              <a:buFont typeface="Wingdings" panose="05000000000000000000" pitchFamily="2" charset="2"/>
              <a:buChar char="p"/>
              <a:defRPr/>
            </a:pPr>
            <a:r>
              <a:rPr lang="zh-CN" altLang="zh-CN" sz="2800" dirty="0">
                <a:latin typeface="+mn-ea"/>
                <a:ea typeface="+mn-ea"/>
              </a:rPr>
              <a:t>搜索空间的拓扑结构变得十分复杂</a:t>
            </a:r>
            <a:r>
              <a:rPr lang="zh-CN" altLang="en-US" sz="2800" dirty="0">
                <a:latin typeface="+mn-ea"/>
                <a:ea typeface="+mn-ea"/>
              </a:rPr>
              <a:t>、</a:t>
            </a:r>
            <a:r>
              <a:rPr lang="zh-CN" altLang="zh-CN" sz="2800" dirty="0">
                <a:latin typeface="+mn-ea"/>
                <a:ea typeface="+mn-ea"/>
              </a:rPr>
              <a:t>存在多个不连通的可行域</a:t>
            </a:r>
            <a:endParaRPr lang="en-US" altLang="zh-CN" sz="2800" dirty="0">
              <a:latin typeface="+mn-ea"/>
              <a:ea typeface="+mn-ea"/>
            </a:endParaRPr>
          </a:p>
          <a:p>
            <a:pPr marL="914400" lvl="1" indent="-457200" eaLnBrk="1" fontAlgn="auto" hangingPunct="1">
              <a:lnSpc>
                <a:spcPct val="150000"/>
              </a:lnSpc>
              <a:spcBef>
                <a:spcPts val="0"/>
              </a:spcBef>
              <a:spcAft>
                <a:spcPts val="0"/>
              </a:spcAft>
              <a:buFont typeface="Wingdings" panose="05000000000000000000" pitchFamily="2" charset="2"/>
              <a:buChar char="p"/>
              <a:defRPr/>
            </a:pPr>
            <a:endParaRPr lang="en-US" altLang="zh-CN" sz="2800" dirty="0">
              <a:latin typeface="+mn-ea"/>
              <a:ea typeface="+mn-ea"/>
            </a:endParaRPr>
          </a:p>
          <a:p>
            <a:pPr marL="914400" lvl="1" indent="-457200" eaLnBrk="1" fontAlgn="auto" hangingPunct="1">
              <a:lnSpc>
                <a:spcPct val="150000"/>
              </a:lnSpc>
              <a:spcBef>
                <a:spcPts val="0"/>
              </a:spcBef>
              <a:spcAft>
                <a:spcPts val="0"/>
              </a:spcAft>
              <a:buFont typeface="Wingdings" panose="05000000000000000000" pitchFamily="2" charset="2"/>
              <a:buChar char="p"/>
              <a:defRPr/>
            </a:pPr>
            <a:endParaRPr lang="en-US" altLang="zh-CN" sz="2800" dirty="0">
              <a:latin typeface="+mn-ea"/>
              <a:ea typeface="+mn-ea"/>
            </a:endParaRPr>
          </a:p>
          <a:p>
            <a:pPr marL="914400" lvl="1" indent="-457200" eaLnBrk="1" fontAlgn="auto" hangingPunct="1">
              <a:lnSpc>
                <a:spcPct val="150000"/>
              </a:lnSpc>
              <a:spcBef>
                <a:spcPts val="0"/>
              </a:spcBef>
              <a:spcAft>
                <a:spcPts val="0"/>
              </a:spcAft>
              <a:buFont typeface="Wingdings" panose="05000000000000000000" pitchFamily="2" charset="2"/>
              <a:buChar char="p"/>
              <a:defRPr/>
            </a:pPr>
            <a:r>
              <a:rPr lang="zh-CN" altLang="en-US" sz="2800" dirty="0">
                <a:latin typeface="+mn-ea"/>
                <a:ea typeface="+mn-ea"/>
              </a:rPr>
              <a:t>对于约束优化问题的求解需要：</a:t>
            </a:r>
            <a:endParaRPr lang="en-US" altLang="zh-CN" sz="2800" dirty="0">
              <a:latin typeface="+mn-ea"/>
              <a:ea typeface="+mn-ea"/>
            </a:endParaRPr>
          </a:p>
          <a:p>
            <a:pPr marL="1257300" lvl="2" indent="-342900" eaLnBrk="1" fontAlgn="auto" hangingPunct="1">
              <a:lnSpc>
                <a:spcPct val="150000"/>
              </a:lnSpc>
              <a:spcBef>
                <a:spcPts val="0"/>
              </a:spcBef>
              <a:spcAft>
                <a:spcPts val="0"/>
              </a:spcAft>
              <a:buFont typeface="Arial" panose="020B0604020202020204" pitchFamily="34" charset="0"/>
              <a:buChar char="•"/>
              <a:defRPr/>
            </a:pPr>
            <a:r>
              <a:rPr lang="zh-CN" altLang="en-US" sz="2800" dirty="0">
                <a:latin typeface="+mn-ea"/>
                <a:ea typeface="+mn-ea"/>
              </a:rPr>
              <a:t>利用</a:t>
            </a:r>
            <a:r>
              <a:rPr lang="zh-CN" altLang="en-US" sz="2800" dirty="0">
                <a:highlight>
                  <a:srgbClr val="FFFF00"/>
                </a:highlight>
                <a:latin typeface="+mn-ea"/>
                <a:ea typeface="+mn-ea"/>
              </a:rPr>
              <a:t>约束处理技术</a:t>
            </a:r>
            <a:r>
              <a:rPr lang="zh-CN" altLang="en-US" sz="2800" dirty="0">
                <a:latin typeface="+mn-ea"/>
                <a:ea typeface="+mn-ea"/>
              </a:rPr>
              <a:t>来引导算法</a:t>
            </a:r>
            <a:r>
              <a:rPr lang="zh-CN" altLang="en-US" sz="2800" dirty="0">
                <a:solidFill>
                  <a:srgbClr val="FF0000"/>
                </a:solidFill>
                <a:latin typeface="+mn-ea"/>
                <a:ea typeface="+mn-ea"/>
              </a:rPr>
              <a:t>搜索和遍历</a:t>
            </a:r>
            <a:r>
              <a:rPr lang="zh-CN" altLang="en-US" sz="2800" dirty="0">
                <a:latin typeface="+mn-ea"/>
                <a:ea typeface="+mn-ea"/>
              </a:rPr>
              <a:t>可行域</a:t>
            </a:r>
            <a:endParaRPr lang="en-US" altLang="zh-CN" sz="2800" dirty="0">
              <a:latin typeface="+mn-ea"/>
              <a:ea typeface="+mn-ea"/>
            </a:endParaRPr>
          </a:p>
          <a:p>
            <a:pPr marL="1257300" lvl="2" indent="-342900" eaLnBrk="1" fontAlgn="auto" hangingPunct="1">
              <a:lnSpc>
                <a:spcPct val="150000"/>
              </a:lnSpc>
              <a:spcBef>
                <a:spcPts val="0"/>
              </a:spcBef>
              <a:spcAft>
                <a:spcPts val="0"/>
              </a:spcAft>
              <a:buFont typeface="Arial" panose="020B0604020202020204" pitchFamily="34" charset="0"/>
              <a:buChar char="•"/>
              <a:defRPr/>
            </a:pPr>
            <a:r>
              <a:rPr lang="zh-CN" altLang="en-US" sz="2800" dirty="0">
                <a:latin typeface="+mn-ea"/>
                <a:ea typeface="+mn-ea"/>
              </a:rPr>
              <a:t>如何处理不可行解</a:t>
            </a:r>
            <a:endParaRPr lang="en-US" altLang="zh-CN" sz="2800" dirty="0">
              <a:latin typeface="+mn-ea"/>
              <a:ea typeface="+mn-ea"/>
            </a:endParaRPr>
          </a:p>
        </p:txBody>
      </p:sp>
      <p:sp>
        <p:nvSpPr>
          <p:cNvPr id="3" name="矩形 2">
            <a:extLst>
              <a:ext uri="{FF2B5EF4-FFF2-40B4-BE49-F238E27FC236}">
                <a16:creationId xmlns:a16="http://schemas.microsoft.com/office/drawing/2014/main" id="{BC80A7F9-A4EE-98C7-B030-C684AE53C6B7}"/>
              </a:ext>
            </a:extLst>
          </p:cNvPr>
          <p:cNvSpPr/>
          <p:nvPr/>
        </p:nvSpPr>
        <p:spPr>
          <a:xfrm>
            <a:off x="5678488" y="1936750"/>
            <a:ext cx="2571750" cy="1209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
            <a:extLst>
              <a:ext uri="{FF2B5EF4-FFF2-40B4-BE49-F238E27FC236}">
                <a16:creationId xmlns:a16="http://schemas.microsoft.com/office/drawing/2014/main" id="{0018BBBA-AAE4-7A89-3FE6-4D292808BA46}"/>
              </a:ext>
            </a:extLst>
          </p:cNvPr>
          <p:cNvGrpSpPr>
            <a:grpSpLocks/>
          </p:cNvGrpSpPr>
          <p:nvPr/>
        </p:nvGrpSpPr>
        <p:grpSpPr bwMode="auto">
          <a:xfrm>
            <a:off x="6103938" y="2117725"/>
            <a:ext cx="1720850" cy="847725"/>
            <a:chOff x="8980044" y="383352"/>
            <a:chExt cx="2293860" cy="1131276"/>
          </a:xfrm>
        </p:grpSpPr>
        <p:sp>
          <p:nvSpPr>
            <p:cNvPr id="4" name="任意多边形: 形状 3">
              <a:extLst>
                <a:ext uri="{FF2B5EF4-FFF2-40B4-BE49-F238E27FC236}">
                  <a16:creationId xmlns:a16="http://schemas.microsoft.com/office/drawing/2014/main" id="{8490D92F-E859-7913-0247-64004098B99E}"/>
                </a:ext>
              </a:extLst>
            </p:cNvPr>
            <p:cNvSpPr/>
            <p:nvPr/>
          </p:nvSpPr>
          <p:spPr>
            <a:xfrm>
              <a:off x="8980044" y="495633"/>
              <a:ext cx="780843" cy="508439"/>
            </a:xfrm>
            <a:custGeom>
              <a:avLst/>
              <a:gdLst>
                <a:gd name="connsiteX0" fmla="*/ 0 w 600075"/>
                <a:gd name="connsiteY0" fmla="*/ 0 h 514350"/>
                <a:gd name="connsiteX1" fmla="*/ 0 w 600075"/>
                <a:gd name="connsiteY1" fmla="*/ 0 h 514350"/>
                <a:gd name="connsiteX2" fmla="*/ 266700 w 600075"/>
                <a:gd name="connsiteY2" fmla="*/ 152400 h 514350"/>
                <a:gd name="connsiteX3" fmla="*/ 371475 w 600075"/>
                <a:gd name="connsiteY3" fmla="*/ 276225 h 514350"/>
                <a:gd name="connsiteX4" fmla="*/ 457200 w 600075"/>
                <a:gd name="connsiteY4" fmla="*/ 381000 h 514350"/>
                <a:gd name="connsiteX5" fmla="*/ 466725 w 600075"/>
                <a:gd name="connsiteY5" fmla="*/ 409575 h 514350"/>
                <a:gd name="connsiteX6" fmla="*/ 495300 w 600075"/>
                <a:gd name="connsiteY6" fmla="*/ 419100 h 514350"/>
                <a:gd name="connsiteX7" fmla="*/ 600075 w 600075"/>
                <a:gd name="connsiteY7" fmla="*/ 409575 h 514350"/>
                <a:gd name="connsiteX8" fmla="*/ 504825 w 600075"/>
                <a:gd name="connsiteY8" fmla="*/ 485775 h 514350"/>
                <a:gd name="connsiteX9" fmla="*/ 419100 w 600075"/>
                <a:gd name="connsiteY9" fmla="*/ 514350 h 514350"/>
                <a:gd name="connsiteX10" fmla="*/ 171450 w 600075"/>
                <a:gd name="connsiteY10" fmla="*/ 476250 h 514350"/>
                <a:gd name="connsiteX11" fmla="*/ 104775 w 600075"/>
                <a:gd name="connsiteY11" fmla="*/ 438150 h 514350"/>
                <a:gd name="connsiteX12" fmla="*/ 95250 w 600075"/>
                <a:gd name="connsiteY12" fmla="*/ 409575 h 514350"/>
                <a:gd name="connsiteX13" fmla="*/ 66675 w 600075"/>
                <a:gd name="connsiteY13" fmla="*/ 361950 h 514350"/>
                <a:gd name="connsiteX14" fmla="*/ 47625 w 600075"/>
                <a:gd name="connsiteY14" fmla="*/ 323850 h 514350"/>
                <a:gd name="connsiteX15" fmla="*/ 28575 w 600075"/>
                <a:gd name="connsiteY15" fmla="*/ 228600 h 514350"/>
                <a:gd name="connsiteX16" fmla="*/ 0 w 600075"/>
                <a:gd name="connsiteY1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075" h="514350">
                  <a:moveTo>
                    <a:pt x="0" y="0"/>
                  </a:moveTo>
                  <a:lnTo>
                    <a:pt x="0" y="0"/>
                  </a:lnTo>
                  <a:cubicBezTo>
                    <a:pt x="151225" y="46531"/>
                    <a:pt x="133733" y="24547"/>
                    <a:pt x="266700" y="152400"/>
                  </a:cubicBezTo>
                  <a:cubicBezTo>
                    <a:pt x="305674" y="189875"/>
                    <a:pt x="338707" y="233217"/>
                    <a:pt x="371475" y="276225"/>
                  </a:cubicBezTo>
                  <a:cubicBezTo>
                    <a:pt x="456156" y="387368"/>
                    <a:pt x="379957" y="323068"/>
                    <a:pt x="457200" y="381000"/>
                  </a:cubicBezTo>
                  <a:cubicBezTo>
                    <a:pt x="460375" y="390525"/>
                    <a:pt x="459625" y="402475"/>
                    <a:pt x="466725" y="409575"/>
                  </a:cubicBezTo>
                  <a:cubicBezTo>
                    <a:pt x="473825" y="416675"/>
                    <a:pt x="485260" y="419100"/>
                    <a:pt x="495300" y="419100"/>
                  </a:cubicBezTo>
                  <a:cubicBezTo>
                    <a:pt x="530369" y="419100"/>
                    <a:pt x="565150" y="412750"/>
                    <a:pt x="600075" y="409575"/>
                  </a:cubicBezTo>
                  <a:cubicBezTo>
                    <a:pt x="568325" y="434975"/>
                    <a:pt x="538656" y="463221"/>
                    <a:pt x="504825" y="485775"/>
                  </a:cubicBezTo>
                  <a:cubicBezTo>
                    <a:pt x="483304" y="500122"/>
                    <a:pt x="444495" y="508001"/>
                    <a:pt x="419100" y="514350"/>
                  </a:cubicBezTo>
                  <a:cubicBezTo>
                    <a:pt x="341254" y="506565"/>
                    <a:pt x="247407" y="511307"/>
                    <a:pt x="171450" y="476250"/>
                  </a:cubicBezTo>
                  <a:cubicBezTo>
                    <a:pt x="148208" y="465523"/>
                    <a:pt x="127000" y="450850"/>
                    <a:pt x="104775" y="438150"/>
                  </a:cubicBezTo>
                  <a:cubicBezTo>
                    <a:pt x="101600" y="428625"/>
                    <a:pt x="99740" y="418555"/>
                    <a:pt x="95250" y="409575"/>
                  </a:cubicBezTo>
                  <a:cubicBezTo>
                    <a:pt x="86971" y="393016"/>
                    <a:pt x="75666" y="378134"/>
                    <a:pt x="66675" y="361950"/>
                  </a:cubicBezTo>
                  <a:cubicBezTo>
                    <a:pt x="59779" y="349538"/>
                    <a:pt x="53975" y="336550"/>
                    <a:pt x="47625" y="323850"/>
                  </a:cubicBezTo>
                  <a:cubicBezTo>
                    <a:pt x="41275" y="292100"/>
                    <a:pt x="33154" y="260653"/>
                    <a:pt x="28575" y="228600"/>
                  </a:cubicBezTo>
                  <a:cubicBezTo>
                    <a:pt x="15888" y="139791"/>
                    <a:pt x="4763" y="38100"/>
                    <a:pt x="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泪滴形 6">
              <a:extLst>
                <a:ext uri="{FF2B5EF4-FFF2-40B4-BE49-F238E27FC236}">
                  <a16:creationId xmlns:a16="http://schemas.microsoft.com/office/drawing/2014/main" id="{6E4EF0CD-ED64-8CA2-72DF-6442FB8615DE}"/>
                </a:ext>
              </a:extLst>
            </p:cNvPr>
            <p:cNvSpPr/>
            <p:nvPr/>
          </p:nvSpPr>
          <p:spPr>
            <a:xfrm>
              <a:off x="10768154" y="1004072"/>
              <a:ext cx="505750" cy="510556"/>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云形 7">
              <a:extLst>
                <a:ext uri="{FF2B5EF4-FFF2-40B4-BE49-F238E27FC236}">
                  <a16:creationId xmlns:a16="http://schemas.microsoft.com/office/drawing/2014/main" id="{F827BFCC-AC80-4FB6-4538-2919AFF4295B}"/>
                </a:ext>
              </a:extLst>
            </p:cNvPr>
            <p:cNvSpPr/>
            <p:nvPr/>
          </p:nvSpPr>
          <p:spPr>
            <a:xfrm>
              <a:off x="10046562" y="383352"/>
              <a:ext cx="780843" cy="675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B4777537-6999-3FA0-BDAD-AA77081C413A}"/>
              </a:ext>
            </a:extLst>
          </p:cNvPr>
          <p:cNvSpPr>
            <a:spLocks noGrp="1" noChangeArrowheads="1"/>
          </p:cNvSpPr>
          <p:nvPr>
            <p:ph idx="1"/>
          </p:nvPr>
        </p:nvSpPr>
        <p:spPr>
          <a:xfrm>
            <a:off x="179388" y="1155700"/>
            <a:ext cx="8785225" cy="4876800"/>
          </a:xfrm>
        </p:spPr>
        <p:txBody>
          <a:bodyPr rtlCol="0">
            <a:normAutofit/>
          </a:bodyPr>
          <a:lstStyle/>
          <a:p>
            <a:pPr eaLnBrk="1" fontAlgn="auto" hangingPunct="1">
              <a:spcAft>
                <a:spcPts val="0"/>
              </a:spcAft>
              <a:buFont typeface="Wingdings" panose="05000000000000000000" pitchFamily="2" charset="2"/>
              <a:buChar char="p"/>
              <a:defRPr/>
            </a:pPr>
            <a:r>
              <a:rPr lang="zh-CN" altLang="en-US" sz="2800" dirty="0">
                <a:latin typeface="+mn-ea"/>
                <a:ea typeface="+mn-ea"/>
              </a:rPr>
              <a:t>拒绝法</a:t>
            </a:r>
          </a:p>
          <a:p>
            <a:pPr eaLnBrk="1" fontAlgn="auto" hangingPunct="1">
              <a:spcAft>
                <a:spcPts val="0"/>
              </a:spcAft>
              <a:buFont typeface="Wingdings" panose="05000000000000000000" pitchFamily="2" charset="2"/>
              <a:buNone/>
              <a:defRPr/>
            </a:pPr>
            <a:r>
              <a:rPr lang="zh-CN" altLang="en-US" sz="2400" dirty="0">
                <a:solidFill>
                  <a:srgbClr val="000000"/>
                </a:solidFill>
                <a:latin typeface="+mn-ea"/>
                <a:ea typeface="+mn-ea"/>
              </a:rPr>
              <a:t>    抛弃所有在演化过程中产生的不可行染色体</a:t>
            </a:r>
          </a:p>
          <a:p>
            <a:pPr eaLnBrk="1" fontAlgn="auto" hangingPunct="1">
              <a:lnSpc>
                <a:spcPct val="110000"/>
              </a:lnSpc>
              <a:spcBef>
                <a:spcPct val="40000"/>
              </a:spcBef>
              <a:spcAft>
                <a:spcPts val="0"/>
              </a:spcAft>
              <a:defRPr/>
            </a:pPr>
            <a:r>
              <a:rPr lang="zh-CN" altLang="en-US" sz="2800" dirty="0">
                <a:latin typeface="+mn-ea"/>
                <a:ea typeface="+mn-ea"/>
              </a:rPr>
              <a:t>修复法</a:t>
            </a:r>
          </a:p>
          <a:p>
            <a:pPr eaLnBrk="1" fontAlgn="auto" hangingPunct="1">
              <a:lnSpc>
                <a:spcPct val="110000"/>
              </a:lnSpc>
              <a:spcBef>
                <a:spcPct val="40000"/>
              </a:spcBef>
              <a:spcAft>
                <a:spcPts val="0"/>
              </a:spcAft>
              <a:buFont typeface="Wingdings" panose="05000000000000000000" pitchFamily="2" charset="2"/>
              <a:buNone/>
              <a:defRPr/>
            </a:pPr>
            <a:r>
              <a:rPr lang="zh-CN" altLang="en-US" sz="2800" dirty="0">
                <a:solidFill>
                  <a:srgbClr val="000000"/>
                </a:solidFill>
                <a:latin typeface="+mn-ea"/>
                <a:ea typeface="+mn-ea"/>
              </a:rPr>
              <a:t>   </a:t>
            </a:r>
            <a:r>
              <a:rPr lang="zh-CN" altLang="en-US" sz="2400" dirty="0">
                <a:solidFill>
                  <a:srgbClr val="000000"/>
                </a:solidFill>
                <a:latin typeface="+mn-ea"/>
                <a:ea typeface="+mn-ea"/>
              </a:rPr>
              <a:t>通过一个修复程序对不可行个体进行修复，使之成为可行个体。</a:t>
            </a:r>
            <a:endParaRPr lang="en-US" altLang="zh-CN" sz="2400" dirty="0">
              <a:solidFill>
                <a:srgbClr val="000000"/>
              </a:solidFill>
              <a:latin typeface="+mn-ea"/>
              <a:ea typeface="+mn-ea"/>
            </a:endParaRPr>
          </a:p>
          <a:p>
            <a:pPr eaLnBrk="1" fontAlgn="auto" hangingPunct="1">
              <a:lnSpc>
                <a:spcPct val="110000"/>
              </a:lnSpc>
              <a:spcBef>
                <a:spcPct val="40000"/>
              </a:spcBef>
              <a:spcAft>
                <a:spcPts val="0"/>
              </a:spcAft>
              <a:buFont typeface="Wingdings" panose="05000000000000000000" pitchFamily="2" charset="2"/>
              <a:buChar char="p"/>
              <a:defRPr/>
            </a:pPr>
            <a:r>
              <a:rPr lang="zh-CN" altLang="en-US" sz="2800" dirty="0">
                <a:latin typeface="+mn-ea"/>
                <a:ea typeface="+mn-ea"/>
              </a:rPr>
              <a:t>算子修正法</a:t>
            </a:r>
          </a:p>
          <a:p>
            <a:pPr marL="0" indent="0" eaLnBrk="1" fontAlgn="auto" hangingPunct="1">
              <a:lnSpc>
                <a:spcPct val="110000"/>
              </a:lnSpc>
              <a:spcBef>
                <a:spcPct val="40000"/>
              </a:spcBef>
              <a:spcAft>
                <a:spcPts val="0"/>
              </a:spcAft>
              <a:buFont typeface="Wingdings" panose="05000000000000000000" pitchFamily="2" charset="2"/>
              <a:buNone/>
              <a:defRPr/>
            </a:pPr>
            <a:r>
              <a:rPr lang="zh-CN" altLang="en-US" sz="2800" dirty="0">
                <a:solidFill>
                  <a:srgbClr val="000000"/>
                </a:solidFill>
                <a:latin typeface="+mn-ea"/>
                <a:ea typeface="+mn-ea"/>
              </a:rPr>
              <a:t>  </a:t>
            </a:r>
            <a:r>
              <a:rPr lang="zh-CN" altLang="en-US" sz="2400" dirty="0">
                <a:solidFill>
                  <a:srgbClr val="000000"/>
                </a:solidFill>
                <a:latin typeface="+mn-ea"/>
                <a:ea typeface="+mn-ea"/>
              </a:rPr>
              <a:t>设计专门的遗传算子来保持种群中个体的可行性。</a:t>
            </a:r>
            <a:endParaRPr lang="en-US" altLang="zh-CN" sz="2400" dirty="0">
              <a:solidFill>
                <a:srgbClr val="000000"/>
              </a:solidFill>
              <a:latin typeface="+mn-ea"/>
              <a:ea typeface="+mn-ea"/>
            </a:endParaRPr>
          </a:p>
          <a:p>
            <a:pPr marL="0" indent="0" eaLnBrk="1" fontAlgn="auto" hangingPunct="1">
              <a:lnSpc>
                <a:spcPct val="110000"/>
              </a:lnSpc>
              <a:spcBef>
                <a:spcPct val="40000"/>
              </a:spcBef>
              <a:spcAft>
                <a:spcPts val="0"/>
              </a:spcAft>
              <a:buFont typeface="Wingdings" panose="05000000000000000000" pitchFamily="2" charset="2"/>
              <a:buNone/>
              <a:defRPr/>
            </a:pPr>
            <a:r>
              <a:rPr lang="en-US" altLang="zh-CN" sz="2800" dirty="0">
                <a:solidFill>
                  <a:srgbClr val="000000"/>
                </a:solidFill>
                <a:latin typeface="+mn-ea"/>
                <a:ea typeface="+mn-ea"/>
              </a:rPr>
              <a:t>  </a:t>
            </a:r>
            <a:r>
              <a:rPr lang="zh-CN" altLang="en-US" sz="2400" dirty="0">
                <a:solidFill>
                  <a:srgbClr val="000000"/>
                </a:solidFill>
                <a:latin typeface="+mn-ea"/>
                <a:ea typeface="+mn-ea"/>
              </a:rPr>
              <a:t>譬如：对</a:t>
            </a:r>
            <a:r>
              <a:rPr lang="en-US" altLang="zh-CN" sz="2400" dirty="0">
                <a:solidFill>
                  <a:srgbClr val="000000"/>
                </a:solidFill>
                <a:latin typeface="+mn-ea"/>
                <a:ea typeface="+mn-ea"/>
              </a:rPr>
              <a:t>TSP</a:t>
            </a:r>
            <a:r>
              <a:rPr lang="zh-CN" altLang="en-US" sz="2400" dirty="0">
                <a:solidFill>
                  <a:srgbClr val="000000"/>
                </a:solidFill>
                <a:latin typeface="+mn-ea"/>
                <a:ea typeface="+mn-ea"/>
              </a:rPr>
              <a:t>问题，需要重新设计交叉算子和变异算子</a:t>
            </a:r>
          </a:p>
        </p:txBody>
      </p:sp>
      <p:sp>
        <p:nvSpPr>
          <p:cNvPr id="165891" name="Rectangle 5">
            <a:extLst>
              <a:ext uri="{FF2B5EF4-FFF2-40B4-BE49-F238E27FC236}">
                <a16:creationId xmlns:a16="http://schemas.microsoft.com/office/drawing/2014/main" id="{6F8BBA2C-9A04-BAFC-0912-B2CE78AA2905}"/>
              </a:ext>
            </a:extLst>
          </p:cNvPr>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5892" name="Rectangle 7">
            <a:extLst>
              <a:ext uri="{FF2B5EF4-FFF2-40B4-BE49-F238E27FC236}">
                <a16:creationId xmlns:a16="http://schemas.microsoft.com/office/drawing/2014/main" id="{4BD529E3-60E7-7853-245D-2DE096FA3203}"/>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2" name="AutoShape 2">
            <a:extLst>
              <a:ext uri="{FF2B5EF4-FFF2-40B4-BE49-F238E27FC236}">
                <a16:creationId xmlns:a16="http://schemas.microsoft.com/office/drawing/2014/main" id="{0AFE8A79-9A36-8AA5-F4FE-61AB2091A90B}"/>
              </a:ext>
            </a:extLst>
          </p:cNvPr>
          <p:cNvSpPr>
            <a:spLocks noGrp="1" noChangeArrowheads="1"/>
          </p:cNvSpPr>
          <p:nvPr>
            <p:ph type="title"/>
          </p:nvPr>
        </p:nvSpPr>
        <p:spPr>
          <a:xfrm>
            <a:off x="263772" y="166254"/>
            <a:ext cx="7924800" cy="819397"/>
          </a:xfrm>
        </p:spPr>
        <p:txBody>
          <a:bodyPr/>
          <a:lstStyle/>
          <a:p>
            <a:pPr eaLnBrk="1" hangingPunct="1">
              <a:defRPr/>
            </a:pPr>
            <a:br>
              <a:rPr lang="zh-CN" altLang="en-US" sz="3600" dirty="0">
                <a:solidFill>
                  <a:srgbClr val="000000"/>
                </a:solidFill>
                <a:highlight>
                  <a:srgbClr val="FFFF00"/>
                </a:highlight>
                <a:ea typeface="黑体" panose="02010609060101010101" pitchFamily="49" charset="-122"/>
              </a:rPr>
            </a:br>
            <a:r>
              <a:rPr lang="zh-CN" altLang="en-US" sz="3600" dirty="0">
                <a:ea typeface="黑体" panose="02010609060101010101" pitchFamily="49" charset="-122"/>
              </a:rPr>
              <a:t>常用的约束处理技术</a:t>
            </a:r>
            <a:endParaRPr lang="zh-CN" altLang="en-US" sz="3600"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03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5">
            <a:extLst>
              <a:ext uri="{FF2B5EF4-FFF2-40B4-BE49-F238E27FC236}">
                <a16:creationId xmlns:a16="http://schemas.microsoft.com/office/drawing/2014/main" id="{6A1A1FD5-5217-7DCA-3025-F1630FF8568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6915" name="Text Box 6">
            <a:extLst>
              <a:ext uri="{FF2B5EF4-FFF2-40B4-BE49-F238E27FC236}">
                <a16:creationId xmlns:a16="http://schemas.microsoft.com/office/drawing/2014/main" id="{9C6C51E4-614C-88C8-CF58-1CF78F64E2F1}"/>
              </a:ext>
            </a:extLst>
          </p:cNvPr>
          <p:cNvSpPr txBox="1">
            <a:spLocks noChangeArrowheads="1"/>
          </p:cNvSpPr>
          <p:nvPr/>
        </p:nvSpPr>
        <p:spPr bwMode="auto">
          <a:xfrm>
            <a:off x="971550" y="981075"/>
            <a:ext cx="76327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altLang="zh-CN">
              <a:ea typeface="宋体" panose="02010600030101010101" pitchFamily="2" charset="-122"/>
            </a:endParaRPr>
          </a:p>
          <a:p>
            <a:pPr eaLnBrk="1" hangingPunct="1">
              <a:spcBef>
                <a:spcPct val="50000"/>
              </a:spcBef>
            </a:pPr>
            <a:endParaRPr lang="en-US" altLang="zh-CN">
              <a:ea typeface="宋体" panose="02010600030101010101" pitchFamily="2" charset="-122"/>
            </a:endParaRPr>
          </a:p>
          <a:p>
            <a:pPr eaLnBrk="1" hangingPunct="1">
              <a:spcBef>
                <a:spcPct val="50000"/>
              </a:spcBef>
            </a:pPr>
            <a:endParaRPr lang="en-US" altLang="zh-CN">
              <a:ea typeface="宋体" panose="02010600030101010101" pitchFamily="2" charset="-122"/>
            </a:endParaRPr>
          </a:p>
          <a:p>
            <a:pPr eaLnBrk="1" hangingPunct="1">
              <a:spcBef>
                <a:spcPct val="50000"/>
              </a:spcBef>
            </a:pPr>
            <a:endParaRPr lang="en-US" altLang="zh-CN">
              <a:ea typeface="宋体" panose="02010600030101010101" pitchFamily="2" charset="-122"/>
            </a:endParaRPr>
          </a:p>
          <a:p>
            <a:pPr eaLnBrk="1" hangingPunct="1">
              <a:spcBef>
                <a:spcPct val="50000"/>
              </a:spcBef>
            </a:pPr>
            <a:endParaRPr lang="en-US" altLang="zh-CN">
              <a:ea typeface="宋体" panose="02010600030101010101" pitchFamily="2" charset="-122"/>
            </a:endParaRPr>
          </a:p>
        </p:txBody>
      </p:sp>
      <p:sp>
        <p:nvSpPr>
          <p:cNvPr id="166916" name="Rectangle 8">
            <a:extLst>
              <a:ext uri="{FF2B5EF4-FFF2-40B4-BE49-F238E27FC236}">
                <a16:creationId xmlns:a16="http://schemas.microsoft.com/office/drawing/2014/main" id="{DBA78BA3-D4B5-8C78-E282-A8AB77FF8C57}"/>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6917" name="Rectangle 10">
            <a:extLst>
              <a:ext uri="{FF2B5EF4-FFF2-40B4-BE49-F238E27FC236}">
                <a16:creationId xmlns:a16="http://schemas.microsoft.com/office/drawing/2014/main" id="{5D71FA71-8C8E-DC11-B294-3D44F93C7E00}"/>
              </a:ext>
            </a:extLst>
          </p:cNvPr>
          <p:cNvSpPr>
            <a:spLocks noChangeArrowheads="1"/>
          </p:cNvSpPr>
          <p:nvPr/>
        </p:nvSpPr>
        <p:spPr bwMode="auto">
          <a:xfrm>
            <a:off x="0" y="3021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66918" name="Rectangle 12">
            <a:extLst>
              <a:ext uri="{FF2B5EF4-FFF2-40B4-BE49-F238E27FC236}">
                <a16:creationId xmlns:a16="http://schemas.microsoft.com/office/drawing/2014/main" id="{18E70BCC-AF66-9A4E-262D-54E16D4386A8}"/>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23565" name="Text Box 13">
            <a:extLst>
              <a:ext uri="{FF2B5EF4-FFF2-40B4-BE49-F238E27FC236}">
                <a16:creationId xmlns:a16="http://schemas.microsoft.com/office/drawing/2014/main" id="{B81F3FBF-50CB-A619-74E5-1C6A86F780BA}"/>
              </a:ext>
            </a:extLst>
          </p:cNvPr>
          <p:cNvSpPr txBox="1">
            <a:spLocks noChangeArrowheads="1"/>
          </p:cNvSpPr>
          <p:nvPr/>
        </p:nvSpPr>
        <p:spPr bwMode="auto">
          <a:xfrm>
            <a:off x="251522" y="109797"/>
            <a:ext cx="8496944" cy="3567708"/>
          </a:xfrm>
          <a:prstGeom prst="rect">
            <a:avLst/>
          </a:prstGeom>
          <a:noFill/>
          <a:ln>
            <a:noFill/>
          </a:ln>
          <a:effectLst/>
        </p:spPr>
        <p:txBody>
          <a:bodyPr>
            <a:spAutoFit/>
          </a:bodyPr>
          <a:lstStyle/>
          <a:p>
            <a:pPr marL="457200" indent="-457200" eaLnBrk="1" fontAlgn="auto" hangingPunct="1">
              <a:lnSpc>
                <a:spcPct val="110000"/>
              </a:lnSpc>
              <a:spcBef>
                <a:spcPct val="40000"/>
              </a:spcBef>
              <a:spcAft>
                <a:spcPts val="0"/>
              </a:spcAft>
              <a:buFont typeface="Wingdings" panose="05000000000000000000" pitchFamily="2" charset="2"/>
              <a:buChar char="p"/>
              <a:defRPr/>
            </a:pPr>
            <a:r>
              <a:rPr lang="zh-CN" altLang="en-US" sz="2800" dirty="0">
                <a:solidFill>
                  <a:srgbClr val="FF0000"/>
                </a:solidFill>
                <a:latin typeface="+mn-ea"/>
                <a:ea typeface="+mn-ea"/>
              </a:rPr>
              <a:t>惩罚函数法</a:t>
            </a:r>
          </a:p>
          <a:p>
            <a:pPr marL="457200" indent="-457200" eaLnBrk="1" fontAlgn="auto" hangingPunct="1">
              <a:lnSpc>
                <a:spcPct val="110000"/>
              </a:lnSpc>
              <a:spcBef>
                <a:spcPct val="40000"/>
              </a:spcBef>
              <a:spcAft>
                <a:spcPts val="0"/>
              </a:spcAft>
              <a:buFont typeface="Arial" panose="020B0604020202020204" pitchFamily="34" charset="0"/>
              <a:buChar char="•"/>
              <a:defRPr/>
            </a:pPr>
            <a:r>
              <a:rPr lang="zh-CN" altLang="en-US" sz="2800" dirty="0">
                <a:solidFill>
                  <a:srgbClr val="000000"/>
                </a:solidFill>
                <a:latin typeface="+mn-ea"/>
                <a:ea typeface="+mn-ea"/>
              </a:rPr>
              <a:t>是一种</a:t>
            </a:r>
            <a:r>
              <a:rPr lang="zh-CN" altLang="en-US" sz="2800" dirty="0">
                <a:solidFill>
                  <a:srgbClr val="000000"/>
                </a:solidFill>
                <a:highlight>
                  <a:srgbClr val="FFFF00"/>
                </a:highlight>
                <a:latin typeface="+mn-ea"/>
                <a:ea typeface="+mn-ea"/>
              </a:rPr>
              <a:t>常用</a:t>
            </a:r>
            <a:r>
              <a:rPr lang="zh-CN" altLang="en-US" sz="2800" dirty="0">
                <a:solidFill>
                  <a:srgbClr val="000000"/>
                </a:solidFill>
                <a:latin typeface="+mn-ea"/>
                <a:ea typeface="+mn-ea"/>
              </a:rPr>
              <a:t>的处理约束条件的方法</a:t>
            </a:r>
            <a:endParaRPr lang="en-US" altLang="zh-CN" sz="2800" dirty="0">
              <a:solidFill>
                <a:srgbClr val="000000"/>
              </a:solidFill>
              <a:latin typeface="+mn-ea"/>
              <a:ea typeface="+mn-ea"/>
            </a:endParaRPr>
          </a:p>
          <a:p>
            <a:pPr marL="457200" indent="-457200" eaLnBrk="1" fontAlgn="auto" hangingPunct="1">
              <a:lnSpc>
                <a:spcPct val="110000"/>
              </a:lnSpc>
              <a:spcBef>
                <a:spcPct val="40000"/>
              </a:spcBef>
              <a:spcAft>
                <a:spcPts val="0"/>
              </a:spcAft>
              <a:buFont typeface="Arial" panose="020B0604020202020204" pitchFamily="34" charset="0"/>
              <a:buChar char="•"/>
              <a:defRPr/>
            </a:pPr>
            <a:r>
              <a:rPr lang="zh-CN" altLang="en-US" sz="2800" dirty="0">
                <a:solidFill>
                  <a:srgbClr val="000000"/>
                </a:solidFill>
                <a:latin typeface="+mn-ea"/>
                <a:ea typeface="+mn-ea"/>
              </a:rPr>
              <a:t>通过惩罚</a:t>
            </a:r>
            <a:r>
              <a:rPr lang="zh-CN" altLang="en-US" sz="2800" dirty="0">
                <a:solidFill>
                  <a:srgbClr val="FF0000"/>
                </a:solidFill>
                <a:latin typeface="+mn-ea"/>
                <a:ea typeface="+mn-ea"/>
              </a:rPr>
              <a:t>不可行解</a:t>
            </a:r>
            <a:r>
              <a:rPr lang="zh-CN" altLang="en-US" sz="2800" dirty="0">
                <a:solidFill>
                  <a:srgbClr val="000000"/>
                </a:solidFill>
                <a:latin typeface="+mn-ea"/>
                <a:ea typeface="+mn-ea"/>
              </a:rPr>
              <a:t>，将约束问题转化为无约束问题</a:t>
            </a:r>
            <a:endParaRPr lang="en-US" altLang="zh-CN" sz="2800" dirty="0">
              <a:solidFill>
                <a:srgbClr val="000000"/>
              </a:solidFill>
              <a:latin typeface="+mn-ea"/>
              <a:ea typeface="+mn-ea"/>
            </a:endParaRPr>
          </a:p>
          <a:p>
            <a:pPr marL="457200" indent="-457200" eaLnBrk="1" fontAlgn="auto" hangingPunct="1">
              <a:lnSpc>
                <a:spcPct val="110000"/>
              </a:lnSpc>
              <a:spcBef>
                <a:spcPct val="40000"/>
              </a:spcBef>
              <a:spcAft>
                <a:spcPts val="0"/>
              </a:spcAft>
              <a:buFont typeface="Arial" panose="020B0604020202020204" pitchFamily="34" charset="0"/>
              <a:buChar char="•"/>
              <a:defRPr/>
            </a:pPr>
            <a:r>
              <a:rPr lang="zh-CN" altLang="en-US" sz="2800" dirty="0">
                <a:solidFill>
                  <a:srgbClr val="000000"/>
                </a:solidFill>
                <a:latin typeface="+mn-ea"/>
                <a:ea typeface="+mn-ea"/>
              </a:rPr>
              <a:t>通过对目标函数加上一个</a:t>
            </a:r>
            <a:r>
              <a:rPr lang="zh-CN" altLang="en-US" sz="2800" dirty="0">
                <a:solidFill>
                  <a:srgbClr val="FF0000"/>
                </a:solidFill>
                <a:latin typeface="+mn-ea"/>
                <a:ea typeface="+mn-ea"/>
              </a:rPr>
              <a:t>惩罚函数</a:t>
            </a:r>
            <a:r>
              <a:rPr lang="zh-CN" altLang="en-US" sz="2800" dirty="0">
                <a:solidFill>
                  <a:srgbClr val="000000"/>
                </a:solidFill>
                <a:latin typeface="+mn-ea"/>
                <a:ea typeface="+mn-ea"/>
              </a:rPr>
              <a:t>以构成一个</a:t>
            </a:r>
            <a:r>
              <a:rPr lang="zh-CN" altLang="en-US" sz="2800" dirty="0">
                <a:solidFill>
                  <a:srgbClr val="000000"/>
                </a:solidFill>
                <a:highlight>
                  <a:srgbClr val="FFFF00"/>
                </a:highlight>
                <a:latin typeface="+mn-ea"/>
                <a:ea typeface="+mn-ea"/>
              </a:rPr>
              <a:t>广义目标函数</a:t>
            </a:r>
            <a:r>
              <a:rPr lang="zh-CN" altLang="en-US" sz="2800" dirty="0">
                <a:solidFill>
                  <a:srgbClr val="000000"/>
                </a:solidFill>
                <a:latin typeface="+mn-ea"/>
                <a:ea typeface="+mn-ea"/>
              </a:rPr>
              <a:t>。</a:t>
            </a:r>
          </a:p>
          <a:p>
            <a:pPr marL="457200" indent="-457200" eaLnBrk="1" fontAlgn="auto" hangingPunct="1">
              <a:lnSpc>
                <a:spcPct val="110000"/>
              </a:lnSpc>
              <a:spcBef>
                <a:spcPct val="40000"/>
              </a:spcBef>
              <a:spcAft>
                <a:spcPts val="0"/>
              </a:spcAft>
              <a:buFont typeface="Arial" panose="020B0604020202020204" pitchFamily="34" charset="0"/>
              <a:buChar char="•"/>
              <a:defRPr/>
            </a:pPr>
            <a:endParaRPr lang="en-US" altLang="zh-CN" sz="2800" dirty="0">
              <a:latin typeface="+mn-ea"/>
              <a:ea typeface="+mn-ea"/>
            </a:endParaRPr>
          </a:p>
        </p:txBody>
      </p:sp>
      <p:grpSp>
        <p:nvGrpSpPr>
          <p:cNvPr id="7" name="组合 6">
            <a:extLst>
              <a:ext uri="{FF2B5EF4-FFF2-40B4-BE49-F238E27FC236}">
                <a16:creationId xmlns:a16="http://schemas.microsoft.com/office/drawing/2014/main" id="{8AB266AE-1D1B-F270-064C-7F9D4C4F602E}"/>
              </a:ext>
            </a:extLst>
          </p:cNvPr>
          <p:cNvGrpSpPr>
            <a:grpSpLocks/>
          </p:cNvGrpSpPr>
          <p:nvPr/>
        </p:nvGrpSpPr>
        <p:grpSpPr bwMode="auto">
          <a:xfrm>
            <a:off x="179388" y="3278188"/>
            <a:ext cx="8640762" cy="1017587"/>
            <a:chOff x="395536" y="4307119"/>
            <a:chExt cx="8640960" cy="1017779"/>
          </a:xfrm>
        </p:grpSpPr>
        <p:sp>
          <p:nvSpPr>
            <p:cNvPr id="3" name="Text Box 37">
              <a:extLst>
                <a:ext uri="{FF2B5EF4-FFF2-40B4-BE49-F238E27FC236}">
                  <a16:creationId xmlns:a16="http://schemas.microsoft.com/office/drawing/2014/main" id="{EB4BC6DD-9C1C-EF09-8F8B-570D3F924AD4}"/>
                </a:ext>
              </a:extLst>
            </p:cNvPr>
            <p:cNvSpPr txBox="1">
              <a:spLocks noChangeArrowheads="1"/>
            </p:cNvSpPr>
            <p:nvPr/>
          </p:nvSpPr>
          <p:spPr bwMode="auto">
            <a:xfrm>
              <a:off x="395536" y="4307119"/>
              <a:ext cx="8640960" cy="1017779"/>
            </a:xfrm>
            <a:prstGeom prst="rect">
              <a:avLst/>
            </a:prstGeom>
            <a:noFill/>
            <a:ln>
              <a:noFill/>
            </a:ln>
            <a:effectLst/>
          </p:spPr>
          <p:txBody>
            <a:bodyPr>
              <a:spAutoFit/>
            </a:bodyPr>
            <a:lstStyle/>
            <a:p>
              <a:pPr eaLnBrk="1" fontAlgn="auto" hangingPunct="1">
                <a:lnSpc>
                  <a:spcPct val="110000"/>
                </a:lnSpc>
                <a:spcBef>
                  <a:spcPct val="40000"/>
                </a:spcBef>
                <a:spcAft>
                  <a:spcPts val="0"/>
                </a:spcAft>
                <a:defRPr/>
              </a:pPr>
              <a:r>
                <a:rPr lang="zh-CN" altLang="en-US" sz="2400" dirty="0">
                  <a:solidFill>
                    <a:srgbClr val="000000"/>
                  </a:solidFill>
                  <a:highlight>
                    <a:srgbClr val="FFFF00"/>
                  </a:highlight>
                  <a:latin typeface="+mn-ea"/>
                  <a:ea typeface="+mn-ea"/>
                </a:rPr>
                <a:t>广义目标函数</a:t>
              </a:r>
              <a:r>
                <a:rPr lang="zh-CN" altLang="en-US" sz="2400" dirty="0">
                  <a:solidFill>
                    <a:srgbClr val="000000"/>
                  </a:solidFill>
                  <a:latin typeface="+mn-ea"/>
                  <a:ea typeface="+mn-ea"/>
                </a:rPr>
                <a:t>具有如下形式：</a:t>
              </a:r>
            </a:p>
            <a:p>
              <a:pPr eaLnBrk="1" fontAlgn="auto" hangingPunct="1">
                <a:lnSpc>
                  <a:spcPct val="110000"/>
                </a:lnSpc>
                <a:spcBef>
                  <a:spcPct val="40000"/>
                </a:spcBef>
                <a:spcAft>
                  <a:spcPts val="0"/>
                </a:spcAft>
                <a:defRPr/>
              </a:pPr>
              <a:r>
                <a:rPr lang="zh-CN" altLang="en-US" sz="2400" dirty="0">
                  <a:solidFill>
                    <a:srgbClr val="000000"/>
                  </a:solidFill>
                  <a:latin typeface="+mn-ea"/>
                  <a:ea typeface="+mn-ea"/>
                </a:rPr>
                <a:t>其中        是目标函数，       是惩罚函数。</a:t>
              </a:r>
            </a:p>
          </p:txBody>
        </p:sp>
        <p:graphicFrame>
          <p:nvGraphicFramePr>
            <p:cNvPr id="166929" name="Object 42">
              <a:extLst>
                <a:ext uri="{FF2B5EF4-FFF2-40B4-BE49-F238E27FC236}">
                  <a16:creationId xmlns:a16="http://schemas.microsoft.com/office/drawing/2014/main" id="{C89293A5-31D5-C925-F69B-15DF557F19EB}"/>
                </a:ext>
              </a:extLst>
            </p:cNvPr>
            <p:cNvGraphicFramePr>
              <a:graphicFrameLocks noChangeAspect="1"/>
            </p:cNvGraphicFramePr>
            <p:nvPr/>
          </p:nvGraphicFramePr>
          <p:xfrm>
            <a:off x="4644008" y="4368661"/>
            <a:ext cx="2808288" cy="442913"/>
          </p:xfrm>
          <a:graphic>
            <a:graphicData uri="http://schemas.openxmlformats.org/presentationml/2006/ole">
              <mc:AlternateContent xmlns:mc="http://schemas.openxmlformats.org/markup-compatibility/2006">
                <mc:Choice xmlns:v="urn:schemas-microsoft-com:vml" Requires="v">
                  <p:oleObj name="公式" r:id="rId3" imgW="1307532" imgH="203112" progId="Equation.3">
                    <p:embed/>
                  </p:oleObj>
                </mc:Choice>
                <mc:Fallback>
                  <p:oleObj name="公式" r:id="rId3" imgW="1307532" imgH="203112" progId="Equation.3">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4368661"/>
                          <a:ext cx="28082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30" name="Object 44">
              <a:extLst>
                <a:ext uri="{FF2B5EF4-FFF2-40B4-BE49-F238E27FC236}">
                  <a16:creationId xmlns:a16="http://schemas.microsoft.com/office/drawing/2014/main" id="{9015E2A9-8C90-23A9-F90E-F0F85435847E}"/>
                </a:ext>
              </a:extLst>
            </p:cNvPr>
            <p:cNvGraphicFramePr>
              <a:graphicFrameLocks noChangeAspect="1"/>
            </p:cNvGraphicFramePr>
            <p:nvPr/>
          </p:nvGraphicFramePr>
          <p:xfrm>
            <a:off x="1042963" y="4851081"/>
            <a:ext cx="720725" cy="403225"/>
          </p:xfrm>
          <a:graphic>
            <a:graphicData uri="http://schemas.openxmlformats.org/presentationml/2006/ole">
              <mc:AlternateContent xmlns:mc="http://schemas.openxmlformats.org/markup-compatibility/2006">
                <mc:Choice xmlns:v="urn:schemas-microsoft-com:vml" Requires="v">
                  <p:oleObj name="公式" r:id="rId5" imgW="368140" imgH="203112" progId="Equation.3">
                    <p:embed/>
                  </p:oleObj>
                </mc:Choice>
                <mc:Fallback>
                  <p:oleObj name="公式" r:id="rId5" imgW="368140" imgH="203112" progId="Equation.3">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63" y="4851081"/>
                          <a:ext cx="7207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31" name="Object 46">
              <a:extLst>
                <a:ext uri="{FF2B5EF4-FFF2-40B4-BE49-F238E27FC236}">
                  <a16:creationId xmlns:a16="http://schemas.microsoft.com/office/drawing/2014/main" id="{29E64193-1504-317D-C4C0-90F38C01B5B1}"/>
                </a:ext>
              </a:extLst>
            </p:cNvPr>
            <p:cNvGraphicFramePr>
              <a:graphicFrameLocks noChangeAspect="1"/>
            </p:cNvGraphicFramePr>
            <p:nvPr/>
          </p:nvGraphicFramePr>
          <p:xfrm>
            <a:off x="3457898" y="4875758"/>
            <a:ext cx="754062" cy="425450"/>
          </p:xfrm>
          <a:graphic>
            <a:graphicData uri="http://schemas.openxmlformats.org/presentationml/2006/ole">
              <mc:AlternateContent xmlns:mc="http://schemas.openxmlformats.org/markup-compatibility/2006">
                <mc:Choice xmlns:v="urn:schemas-microsoft-com:vml" Requires="v">
                  <p:oleObj name="公式" r:id="rId7" imgW="368140" imgH="203112" progId="Equation.3">
                    <p:embed/>
                  </p:oleObj>
                </mc:Choice>
                <mc:Fallback>
                  <p:oleObj name="公式" r:id="rId7" imgW="368140" imgH="203112" progId="Equation.3">
                    <p:embed/>
                    <p:pic>
                      <p:nvPicPr>
                        <p:cNvPr id="0" name="Object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7898" y="4875758"/>
                          <a:ext cx="7540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组合 3">
            <a:extLst>
              <a:ext uri="{FF2B5EF4-FFF2-40B4-BE49-F238E27FC236}">
                <a16:creationId xmlns:a16="http://schemas.microsoft.com/office/drawing/2014/main" id="{3B7FD57E-56AB-36D0-1320-0263012601C3}"/>
              </a:ext>
            </a:extLst>
          </p:cNvPr>
          <p:cNvGrpSpPr>
            <a:grpSpLocks/>
          </p:cNvGrpSpPr>
          <p:nvPr/>
        </p:nvGrpSpPr>
        <p:grpSpPr bwMode="auto">
          <a:xfrm>
            <a:off x="179388" y="4370388"/>
            <a:ext cx="7480300" cy="525462"/>
            <a:chOff x="179613" y="4548783"/>
            <a:chExt cx="7480698" cy="525721"/>
          </a:xfrm>
        </p:grpSpPr>
        <p:sp>
          <p:nvSpPr>
            <p:cNvPr id="2" name="Text Box 37">
              <a:extLst>
                <a:ext uri="{FF2B5EF4-FFF2-40B4-BE49-F238E27FC236}">
                  <a16:creationId xmlns:a16="http://schemas.microsoft.com/office/drawing/2014/main" id="{B4A3722A-714F-5489-1F46-668E5AF63087}"/>
                </a:ext>
              </a:extLst>
            </p:cNvPr>
            <p:cNvSpPr txBox="1">
              <a:spLocks noChangeArrowheads="1"/>
            </p:cNvSpPr>
            <p:nvPr/>
          </p:nvSpPr>
          <p:spPr bwMode="auto">
            <a:xfrm>
              <a:off x="179613" y="4548783"/>
              <a:ext cx="7480698" cy="525721"/>
            </a:xfrm>
            <a:prstGeom prst="rect">
              <a:avLst/>
            </a:prstGeom>
            <a:noFill/>
            <a:ln>
              <a:noFill/>
            </a:ln>
            <a:effectLst/>
          </p:spPr>
          <p:txBody>
            <a:bodyPr>
              <a:spAutoFit/>
            </a:bodyPr>
            <a:lstStyle/>
            <a:p>
              <a:pPr eaLnBrk="1" fontAlgn="auto" hangingPunct="1">
                <a:lnSpc>
                  <a:spcPct val="110000"/>
                </a:lnSpc>
                <a:spcBef>
                  <a:spcPct val="40000"/>
                </a:spcBef>
                <a:spcAft>
                  <a:spcPts val="0"/>
                </a:spcAft>
                <a:defRPr/>
              </a:pPr>
              <a:r>
                <a:rPr lang="zh-CN" altLang="en-US" sz="2800" dirty="0">
                  <a:solidFill>
                    <a:srgbClr val="000000"/>
                  </a:solidFill>
                  <a:latin typeface="+mn-ea"/>
                  <a:ea typeface="+mn-ea"/>
                </a:rPr>
                <a:t>对可行解</a:t>
              </a:r>
              <a:r>
                <a:rPr lang="en-US" altLang="zh-CN" sz="2800" dirty="0">
                  <a:solidFill>
                    <a:srgbClr val="000000"/>
                  </a:solidFill>
                  <a:latin typeface="+mn-ea"/>
                  <a:ea typeface="+mn-ea"/>
                </a:rPr>
                <a:t>x</a:t>
              </a:r>
              <a:r>
                <a:rPr lang="zh-CN" altLang="en-US" sz="2800" dirty="0">
                  <a:solidFill>
                    <a:srgbClr val="000000"/>
                  </a:solidFill>
                  <a:latin typeface="+mn-ea"/>
                  <a:ea typeface="+mn-ea"/>
                </a:rPr>
                <a:t>有              ，即不产生惩罚项</a:t>
              </a:r>
              <a:endParaRPr lang="en-US" altLang="zh-CN" sz="2800" dirty="0">
                <a:solidFill>
                  <a:srgbClr val="000000"/>
                </a:solidFill>
                <a:latin typeface="+mn-ea"/>
                <a:ea typeface="+mn-ea"/>
              </a:endParaRPr>
            </a:p>
          </p:txBody>
        </p:sp>
        <p:graphicFrame>
          <p:nvGraphicFramePr>
            <p:cNvPr id="166927" name="Object 50">
              <a:extLst>
                <a:ext uri="{FF2B5EF4-FFF2-40B4-BE49-F238E27FC236}">
                  <a16:creationId xmlns:a16="http://schemas.microsoft.com/office/drawing/2014/main" id="{9DD5E1BA-A24D-D9C3-7C77-3779870EE8E5}"/>
                </a:ext>
              </a:extLst>
            </p:cNvPr>
            <p:cNvGraphicFramePr>
              <a:graphicFrameLocks noChangeAspect="1"/>
            </p:cNvGraphicFramePr>
            <p:nvPr/>
          </p:nvGraphicFramePr>
          <p:xfrm>
            <a:off x="2418777" y="4658579"/>
            <a:ext cx="1200150" cy="415925"/>
          </p:xfrm>
          <a:graphic>
            <a:graphicData uri="http://schemas.openxmlformats.org/presentationml/2006/ole">
              <mc:AlternateContent xmlns:mc="http://schemas.openxmlformats.org/markup-compatibility/2006">
                <mc:Choice xmlns:v="urn:schemas-microsoft-com:vml" Requires="v">
                  <p:oleObj name="公式" r:id="rId9" imgW="596641" imgH="203112" progId="Equation.3">
                    <p:embed/>
                  </p:oleObj>
                </mc:Choice>
                <mc:Fallback>
                  <p:oleObj name="公式" r:id="rId9" imgW="596641" imgH="203112" progId="Equation.3">
                    <p:embed/>
                    <p:pic>
                      <p:nvPicPr>
                        <p:cNvPr id="0"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8777" y="4658579"/>
                          <a:ext cx="1200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66922" name="Rectangle 41">
            <a:extLst>
              <a:ext uri="{FF2B5EF4-FFF2-40B4-BE49-F238E27FC236}">
                <a16:creationId xmlns:a16="http://schemas.microsoft.com/office/drawing/2014/main" id="{7A0E652C-C88C-E7AA-7F7F-141CF353516F}"/>
              </a:ext>
            </a:extLst>
          </p:cNvPr>
          <p:cNvSpPr>
            <a:spLocks noChangeArrowheads="1"/>
          </p:cNvSpPr>
          <p:nvPr/>
        </p:nvSpPr>
        <p:spPr bwMode="auto">
          <a:xfrm>
            <a:off x="0" y="5973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 name="Text Box 37">
            <a:extLst>
              <a:ext uri="{FF2B5EF4-FFF2-40B4-BE49-F238E27FC236}">
                <a16:creationId xmlns:a16="http://schemas.microsoft.com/office/drawing/2014/main" id="{13EAF229-64A5-1EAF-800C-A4BBB4E4366A}"/>
              </a:ext>
            </a:extLst>
          </p:cNvPr>
          <p:cNvSpPr txBox="1">
            <a:spLocks noChangeArrowheads="1"/>
          </p:cNvSpPr>
          <p:nvPr/>
        </p:nvSpPr>
        <p:spPr bwMode="auto">
          <a:xfrm>
            <a:off x="101600" y="5022850"/>
            <a:ext cx="8502650" cy="1819275"/>
          </a:xfrm>
          <a:prstGeom prst="rect">
            <a:avLst/>
          </a:prstGeom>
          <a:noFill/>
          <a:ln>
            <a:noFill/>
          </a:ln>
          <a:effectLst/>
        </p:spPr>
        <p:txBody>
          <a:bodyPr>
            <a:spAutoFit/>
          </a:bodyPr>
          <a:lstStyle/>
          <a:p>
            <a:pPr eaLnBrk="1" fontAlgn="auto" hangingPunct="1">
              <a:lnSpc>
                <a:spcPct val="110000"/>
              </a:lnSpc>
              <a:spcBef>
                <a:spcPct val="40000"/>
              </a:spcBef>
              <a:spcAft>
                <a:spcPts val="0"/>
              </a:spcAft>
              <a:defRPr/>
            </a:pPr>
            <a:r>
              <a:rPr lang="zh-CN" altLang="en-US" sz="2800" b="0" dirty="0">
                <a:solidFill>
                  <a:srgbClr val="000000"/>
                </a:solidFill>
                <a:latin typeface="+mn-ea"/>
                <a:ea typeface="+mn-ea"/>
              </a:rPr>
              <a:t>对于</a:t>
            </a:r>
            <a:r>
              <a:rPr lang="zh-CN" altLang="en-US" sz="2800" b="0" dirty="0">
                <a:solidFill>
                  <a:srgbClr val="FF0000"/>
                </a:solidFill>
                <a:latin typeface="+mn-ea"/>
                <a:ea typeface="+mn-ea"/>
              </a:rPr>
              <a:t>极小或极大</a:t>
            </a:r>
            <a:r>
              <a:rPr lang="zh-CN" altLang="en-US" sz="2800" b="0" dirty="0">
                <a:solidFill>
                  <a:srgbClr val="000000"/>
                </a:solidFill>
                <a:latin typeface="+mn-ea"/>
                <a:ea typeface="+mn-ea"/>
              </a:rPr>
              <a:t>问题，惩罚函数应具有这样的性质：</a:t>
            </a:r>
            <a:endParaRPr lang="en-US" altLang="zh-CN" sz="2800" b="0" dirty="0">
              <a:solidFill>
                <a:srgbClr val="000000"/>
              </a:solidFill>
              <a:latin typeface="+mn-ea"/>
              <a:ea typeface="+mn-ea"/>
            </a:endParaRPr>
          </a:p>
          <a:p>
            <a:pPr marL="914400" lvl="1" indent="-457200" eaLnBrk="1" fontAlgn="auto" hangingPunct="1">
              <a:lnSpc>
                <a:spcPct val="110000"/>
              </a:lnSpc>
              <a:spcBef>
                <a:spcPct val="40000"/>
              </a:spcBef>
              <a:spcAft>
                <a:spcPts val="0"/>
              </a:spcAft>
              <a:buFont typeface="Wingdings" panose="05000000000000000000" pitchFamily="2" charset="2"/>
              <a:buChar char="p"/>
              <a:defRPr/>
            </a:pPr>
            <a:r>
              <a:rPr lang="zh-CN" altLang="en-US" sz="2800" b="0" dirty="0">
                <a:solidFill>
                  <a:srgbClr val="000000"/>
                </a:solidFill>
                <a:latin typeface="+mn-ea"/>
                <a:ea typeface="+mn-ea"/>
              </a:rPr>
              <a:t>极小问题的不可行解</a:t>
            </a:r>
            <a:endParaRPr lang="en-US" altLang="zh-CN" sz="2800" b="0" dirty="0">
              <a:solidFill>
                <a:srgbClr val="000000"/>
              </a:solidFill>
              <a:latin typeface="+mn-ea"/>
              <a:ea typeface="+mn-ea"/>
            </a:endParaRPr>
          </a:p>
          <a:p>
            <a:pPr marL="914400" lvl="1" indent="-457200" eaLnBrk="1" fontAlgn="auto" hangingPunct="1">
              <a:lnSpc>
                <a:spcPct val="110000"/>
              </a:lnSpc>
              <a:spcBef>
                <a:spcPct val="40000"/>
              </a:spcBef>
              <a:spcAft>
                <a:spcPts val="0"/>
              </a:spcAft>
              <a:buFont typeface="Wingdings" panose="05000000000000000000" pitchFamily="2" charset="2"/>
              <a:buChar char="p"/>
              <a:defRPr/>
            </a:pPr>
            <a:r>
              <a:rPr lang="zh-CN" altLang="en-US" sz="2800" b="0" dirty="0">
                <a:solidFill>
                  <a:srgbClr val="000000"/>
                </a:solidFill>
                <a:latin typeface="+mn-ea"/>
                <a:ea typeface="+mn-ea"/>
              </a:rPr>
              <a:t>极大问题的不可行解</a:t>
            </a:r>
            <a:endParaRPr lang="en-US" altLang="zh-CN" sz="2800" b="0" dirty="0">
              <a:solidFill>
                <a:srgbClr val="000000"/>
              </a:solidFill>
              <a:latin typeface="+mn-ea"/>
              <a:ea typeface="+mn-ea"/>
            </a:endParaRPr>
          </a:p>
        </p:txBody>
      </p:sp>
      <p:graphicFrame>
        <p:nvGraphicFramePr>
          <p:cNvPr id="6" name="Object 48">
            <a:extLst>
              <a:ext uri="{FF2B5EF4-FFF2-40B4-BE49-F238E27FC236}">
                <a16:creationId xmlns:a16="http://schemas.microsoft.com/office/drawing/2014/main" id="{84EB2FFB-D91F-CF1C-002A-092EB9EC4F0C}"/>
              </a:ext>
            </a:extLst>
          </p:cNvPr>
          <p:cNvGraphicFramePr>
            <a:graphicFrameLocks noChangeAspect="1"/>
          </p:cNvGraphicFramePr>
          <p:nvPr/>
        </p:nvGraphicFramePr>
        <p:xfrm>
          <a:off x="4819650" y="5702300"/>
          <a:ext cx="1168400" cy="460375"/>
        </p:xfrm>
        <a:graphic>
          <a:graphicData uri="http://schemas.openxmlformats.org/presentationml/2006/ole">
            <mc:AlternateContent xmlns:mc="http://schemas.openxmlformats.org/markup-compatibility/2006">
              <mc:Choice xmlns:v="urn:schemas-microsoft-com:vml" Requires="v">
                <p:oleObj name="公式" r:id="rId11" imgW="596641" imgH="203112" progId="Equation.3">
                  <p:embed/>
                </p:oleObj>
              </mc:Choice>
              <mc:Fallback>
                <p:oleObj name="公式" r:id="rId11" imgW="596641" imgH="203112" progId="Equation.3">
                  <p:embed/>
                  <p:pic>
                    <p:nvPicPr>
                      <p:cNvPr id="0" name="Object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9650" y="5702300"/>
                        <a:ext cx="116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2">
            <a:extLst>
              <a:ext uri="{FF2B5EF4-FFF2-40B4-BE49-F238E27FC236}">
                <a16:creationId xmlns:a16="http://schemas.microsoft.com/office/drawing/2014/main" id="{1A2E8688-85F9-0947-068D-D1A7686112A3}"/>
              </a:ext>
            </a:extLst>
          </p:cNvPr>
          <p:cNvGraphicFramePr>
            <a:graphicFrameLocks noChangeAspect="1"/>
          </p:cNvGraphicFramePr>
          <p:nvPr/>
        </p:nvGraphicFramePr>
        <p:xfrm>
          <a:off x="4727575" y="6353175"/>
          <a:ext cx="1401763" cy="465138"/>
        </p:xfrm>
        <a:graphic>
          <a:graphicData uri="http://schemas.openxmlformats.org/presentationml/2006/ole">
            <mc:AlternateContent xmlns:mc="http://schemas.openxmlformats.org/markup-compatibility/2006">
              <mc:Choice xmlns:v="urn:schemas-microsoft-com:vml" Requires="v">
                <p:oleObj name="公式" r:id="rId13" imgW="710891" imgH="203112" progId="Equation.3">
                  <p:embed/>
                </p:oleObj>
              </mc:Choice>
              <mc:Fallback>
                <p:oleObj name="公式" r:id="rId13" imgW="710891" imgH="203112" progId="Equation.3">
                  <p:embed/>
                  <p:pic>
                    <p:nvPicPr>
                      <p:cNvPr id="0" name="Object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7575" y="6353175"/>
                        <a:ext cx="140176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6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6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150B508-F0D5-2181-5A1F-13BCB609B082}"/>
              </a:ext>
            </a:extLst>
          </p:cNvPr>
          <p:cNvSpPr>
            <a:spLocks noGrp="1" noChangeArrowheads="1"/>
          </p:cNvSpPr>
          <p:nvPr>
            <p:ph type="title"/>
          </p:nvPr>
        </p:nvSpPr>
        <p:spPr>
          <a:xfrm>
            <a:off x="179388" y="188913"/>
            <a:ext cx="7543800" cy="652462"/>
          </a:xfrm>
        </p:spPr>
        <p:txBody>
          <a:bodyPr/>
          <a:lstStyle/>
          <a:p>
            <a:pPr eaLnBrk="1" hangingPunct="1"/>
            <a:r>
              <a:rPr lang="zh-CN" altLang="en-US" sz="3600"/>
              <a:t>传统优化方法的特点</a:t>
            </a:r>
          </a:p>
        </p:txBody>
      </p:sp>
      <p:sp>
        <p:nvSpPr>
          <p:cNvPr id="23555" name="Rectangle 3">
            <a:extLst>
              <a:ext uri="{FF2B5EF4-FFF2-40B4-BE49-F238E27FC236}">
                <a16:creationId xmlns:a16="http://schemas.microsoft.com/office/drawing/2014/main" id="{DFAAF262-AC1E-6952-40C5-68F51F90DFC3}"/>
              </a:ext>
            </a:extLst>
          </p:cNvPr>
          <p:cNvSpPr>
            <a:spLocks noGrp="1" noChangeArrowheads="1"/>
          </p:cNvSpPr>
          <p:nvPr>
            <p:ph idx="1"/>
          </p:nvPr>
        </p:nvSpPr>
        <p:spPr>
          <a:xfrm>
            <a:off x="446087" y="1262062"/>
            <a:ext cx="8507907" cy="5595937"/>
          </a:xfrm>
        </p:spPr>
        <p:txBody>
          <a:bodyPr/>
          <a:lstStyle/>
          <a:p>
            <a:pPr eaLnBrk="1" hangingPunct="1">
              <a:defRPr/>
            </a:pPr>
            <a:r>
              <a:rPr lang="zh-CN" altLang="en-US" sz="2800" dirty="0"/>
              <a:t>需要目标函数的导数或其他解析信息</a:t>
            </a:r>
            <a:endParaRPr lang="en-US" altLang="zh-CN" sz="2800" dirty="0"/>
          </a:p>
          <a:p>
            <a:pPr eaLnBrk="1" hangingPunct="1">
              <a:defRPr/>
            </a:pPr>
            <a:endParaRPr lang="en-US" altLang="zh-CN" sz="2800" dirty="0"/>
          </a:p>
          <a:p>
            <a:pPr eaLnBrk="1" hangingPunct="1">
              <a:defRPr/>
            </a:pPr>
            <a:r>
              <a:rPr lang="zh-CN" altLang="en-US" sz="2800" dirty="0">
                <a:solidFill>
                  <a:srgbClr val="002060"/>
                </a:solidFill>
              </a:rPr>
              <a:t>按照固定的搜索方式来寻求最优解</a:t>
            </a:r>
            <a:endParaRPr lang="en-US" altLang="zh-CN" sz="2800" dirty="0">
              <a:solidFill>
                <a:srgbClr val="002060"/>
              </a:solidFill>
            </a:endParaRPr>
          </a:p>
          <a:p>
            <a:pPr eaLnBrk="1" hangingPunct="1">
              <a:defRPr/>
            </a:pPr>
            <a:endParaRPr lang="en-US" altLang="zh-CN" sz="2800" dirty="0">
              <a:solidFill>
                <a:srgbClr val="002060"/>
              </a:solidFill>
            </a:endParaRPr>
          </a:p>
          <a:p>
            <a:pPr eaLnBrk="1" hangingPunct="1">
              <a:defRPr/>
            </a:pPr>
            <a:r>
              <a:rPr lang="zh-CN" altLang="en-US" sz="2800" dirty="0">
                <a:solidFill>
                  <a:srgbClr val="24292F"/>
                </a:solidFill>
                <a:highlight>
                  <a:srgbClr val="FFFFFF"/>
                </a:highlight>
                <a:latin typeface="-apple-system"/>
              </a:rPr>
              <a:t>这些算法往往从单个初始值开始迭代，容易陷入局部最优解</a:t>
            </a:r>
            <a:endParaRPr lang="en-US" altLang="zh-CN" sz="2800" dirty="0">
              <a:solidFill>
                <a:srgbClr val="002060"/>
              </a:solidFill>
            </a:endParaRPr>
          </a:p>
          <a:p>
            <a:pPr eaLnBrk="1" hangingPunct="1">
              <a:defRPr/>
            </a:pPr>
            <a:endParaRPr lang="en-US" altLang="zh-CN" sz="2800" dirty="0"/>
          </a:p>
          <a:p>
            <a:pPr eaLnBrk="1" hangingPunct="1">
              <a:defRPr/>
            </a:pPr>
            <a:r>
              <a:rPr lang="zh-CN" altLang="en-US" sz="2800" dirty="0">
                <a:solidFill>
                  <a:srgbClr val="24292F"/>
                </a:solidFill>
                <a:highlight>
                  <a:srgbClr val="FFFFFF"/>
                </a:highlight>
                <a:latin typeface="-apple-system"/>
              </a:rPr>
              <a:t>通常具有较为完善的理论基础，计算量相对较小</a:t>
            </a:r>
            <a:endParaRPr lang="en-US" altLang="zh-CN" sz="2800" dirty="0">
              <a:solidFill>
                <a:srgbClr val="24292F"/>
              </a:solidFill>
              <a:highlight>
                <a:srgbClr val="FFFFFF"/>
              </a:highlight>
              <a:latin typeface="-apple-system"/>
            </a:endParaRPr>
          </a:p>
          <a:p>
            <a:pPr eaLnBrk="1" hangingPunct="1">
              <a:defRPr/>
            </a:pPr>
            <a:endParaRPr lang="en-US" altLang="zh-CN" sz="2800" dirty="0">
              <a:solidFill>
                <a:srgbClr val="24292F"/>
              </a:solidFill>
              <a:highlight>
                <a:srgbClr val="FFFFFF"/>
              </a:highlight>
              <a:latin typeface="-apple-system"/>
            </a:endParaRPr>
          </a:p>
          <a:p>
            <a:pPr eaLnBrk="1" hangingPunct="1">
              <a:defRPr/>
            </a:pPr>
            <a:r>
              <a:rPr lang="zh-CN" altLang="en-US" sz="2800" dirty="0">
                <a:solidFill>
                  <a:srgbClr val="24292F"/>
                </a:solidFill>
                <a:highlight>
                  <a:srgbClr val="FFFFFF"/>
                </a:highlight>
                <a:latin typeface="-apple-system"/>
              </a:rPr>
              <a:t>针对具有明确结构和条件描述的问题</a:t>
            </a:r>
            <a:endParaRPr lang="en-US" altLang="zh-CN" sz="2800" dirty="0"/>
          </a:p>
          <a:p>
            <a:pPr eaLnBrk="1" hangingPunct="1">
              <a:buFont typeface="Wingdings" panose="05000000000000000000" pitchFamily="2" charset="2"/>
              <a:buNone/>
              <a:defRPr/>
            </a:pPr>
            <a:endParaRPr lang="zh-CN" altLang="en-US" sz="2800" dirty="0"/>
          </a:p>
          <a:p>
            <a:pPr eaLnBrk="1" hangingPunct="1">
              <a:buFont typeface="Wingdings" panose="05000000000000000000" pitchFamily="2" charset="2"/>
              <a:buNone/>
              <a:defRPr/>
            </a:pPr>
            <a:endParaRPr lang="zh-CN" altLang="en-US" sz="28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91AA3FC9-219F-C6B2-5971-818DCE3968AD}"/>
              </a:ext>
            </a:extLst>
          </p:cNvPr>
          <p:cNvSpPr txBox="1">
            <a:spLocks noChangeArrowheads="1"/>
          </p:cNvSpPr>
          <p:nvPr/>
        </p:nvSpPr>
        <p:spPr bwMode="auto">
          <a:xfrm>
            <a:off x="250825" y="1211263"/>
            <a:ext cx="8642350" cy="525462"/>
          </a:xfrm>
          <a:prstGeom prst="rect">
            <a:avLst/>
          </a:prstGeom>
          <a:noFill/>
          <a:ln>
            <a:noFill/>
          </a:ln>
          <a:effectLst/>
        </p:spPr>
        <p:txBody>
          <a:bodyPr>
            <a:spAutoFit/>
          </a:bodyPr>
          <a:lstStyle/>
          <a:p>
            <a:pPr eaLnBrk="1" fontAlgn="auto" hangingPunct="1">
              <a:lnSpc>
                <a:spcPct val="110000"/>
              </a:lnSpc>
              <a:spcBef>
                <a:spcPct val="40000"/>
              </a:spcBef>
              <a:spcAft>
                <a:spcPts val="0"/>
              </a:spcAft>
              <a:defRPr/>
            </a:pPr>
            <a:r>
              <a:rPr lang="zh-CN" altLang="en-US" sz="2800" dirty="0">
                <a:solidFill>
                  <a:srgbClr val="000000"/>
                </a:solidFill>
                <a:latin typeface="+mn-ea"/>
                <a:ea typeface="+mn-ea"/>
              </a:rPr>
              <a:t>设极小问题的约束条件如下：</a:t>
            </a:r>
            <a:endParaRPr lang="en-US" altLang="zh-CN" sz="2800" dirty="0">
              <a:latin typeface="+mn-ea"/>
              <a:ea typeface="+mn-ea"/>
            </a:endParaRPr>
          </a:p>
        </p:txBody>
      </p:sp>
      <p:graphicFrame>
        <p:nvGraphicFramePr>
          <p:cNvPr id="168970" name="Object 8">
            <a:extLst>
              <a:ext uri="{FF2B5EF4-FFF2-40B4-BE49-F238E27FC236}">
                <a16:creationId xmlns:a16="http://schemas.microsoft.com/office/drawing/2014/main" id="{28808C54-E275-9F32-4492-FDD0DED32344}"/>
              </a:ext>
            </a:extLst>
          </p:cNvPr>
          <p:cNvGraphicFramePr>
            <a:graphicFrameLocks noChangeAspect="1"/>
          </p:cNvGraphicFramePr>
          <p:nvPr/>
        </p:nvGraphicFramePr>
        <p:xfrm>
          <a:off x="1963738" y="1962150"/>
          <a:ext cx="4256087" cy="1341438"/>
        </p:xfrm>
        <a:graphic>
          <a:graphicData uri="http://schemas.openxmlformats.org/presentationml/2006/ole">
            <mc:AlternateContent xmlns:mc="http://schemas.openxmlformats.org/markup-compatibility/2006">
              <mc:Choice xmlns:v="urn:schemas-microsoft-com:vml" Requires="v">
                <p:oleObj name="Equation" r:id="rId2" imgW="1549080" imgH="482400" progId="Equation.DSMT4">
                  <p:embed/>
                </p:oleObj>
              </mc:Choice>
              <mc:Fallback>
                <p:oleObj name="Equation" r:id="rId2" imgW="1549080" imgH="4824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8" y="1962150"/>
                        <a:ext cx="4256087"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8971" name="Object 10">
            <a:extLst>
              <a:ext uri="{FF2B5EF4-FFF2-40B4-BE49-F238E27FC236}">
                <a16:creationId xmlns:a16="http://schemas.microsoft.com/office/drawing/2014/main" id="{341874C2-34D2-272B-2CF5-50C57A6C7E08}"/>
              </a:ext>
            </a:extLst>
          </p:cNvPr>
          <p:cNvGraphicFramePr>
            <a:graphicFrameLocks noChangeAspect="1"/>
          </p:cNvGraphicFramePr>
          <p:nvPr/>
        </p:nvGraphicFramePr>
        <p:xfrm>
          <a:off x="250825" y="4143375"/>
          <a:ext cx="2798763" cy="527050"/>
        </p:xfrm>
        <a:graphic>
          <a:graphicData uri="http://schemas.openxmlformats.org/presentationml/2006/ole">
            <mc:AlternateContent xmlns:mc="http://schemas.openxmlformats.org/markup-compatibility/2006">
              <mc:Choice xmlns:v="urn:schemas-microsoft-com:vml" Requires="v">
                <p:oleObj name="Equation" r:id="rId4" imgW="1219200" imgH="228600" progId="Equation.DSMT4">
                  <p:embed/>
                </p:oleObj>
              </mc:Choice>
              <mc:Fallback>
                <p:oleObj name="Equation" r:id="rId4" imgW="1219200" imgH="22860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4143375"/>
                        <a:ext cx="27987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4">
            <a:extLst>
              <a:ext uri="{FF2B5EF4-FFF2-40B4-BE49-F238E27FC236}">
                <a16:creationId xmlns:a16="http://schemas.microsoft.com/office/drawing/2014/main" id="{CDD24021-DA0E-5731-1539-91C2C13C79B5}"/>
              </a:ext>
            </a:extLst>
          </p:cNvPr>
          <p:cNvGraphicFramePr>
            <a:graphicFrameLocks noChangeAspect="1"/>
          </p:cNvGraphicFramePr>
          <p:nvPr/>
        </p:nvGraphicFramePr>
        <p:xfrm>
          <a:off x="1754188" y="4732338"/>
          <a:ext cx="4943475" cy="989012"/>
        </p:xfrm>
        <a:graphic>
          <a:graphicData uri="http://schemas.openxmlformats.org/presentationml/2006/ole">
            <mc:AlternateContent xmlns:mc="http://schemas.openxmlformats.org/markup-compatibility/2006">
              <mc:Choice xmlns:v="urn:schemas-microsoft-com:vml" Requires="v">
                <p:oleObj name="Equation" r:id="rId6" imgW="2552700" imgH="508000" progId="Equation.DSMT4">
                  <p:embed/>
                </p:oleObj>
              </mc:Choice>
              <mc:Fallback>
                <p:oleObj name="Equation" r:id="rId6" imgW="2552700" imgH="50800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4188" y="4732338"/>
                        <a:ext cx="49434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4">
            <a:extLst>
              <a:ext uri="{FF2B5EF4-FFF2-40B4-BE49-F238E27FC236}">
                <a16:creationId xmlns:a16="http://schemas.microsoft.com/office/drawing/2014/main" id="{78D2B469-A15C-71B7-5C33-E4F5A134AB61}"/>
              </a:ext>
            </a:extLst>
          </p:cNvPr>
          <p:cNvGraphicFramePr>
            <a:graphicFrameLocks noChangeAspect="1"/>
          </p:cNvGraphicFramePr>
          <p:nvPr/>
        </p:nvGraphicFramePr>
        <p:xfrm>
          <a:off x="5989638" y="5749925"/>
          <a:ext cx="2454275" cy="941388"/>
        </p:xfrm>
        <a:graphic>
          <a:graphicData uri="http://schemas.openxmlformats.org/presentationml/2006/ole">
            <mc:AlternateContent xmlns:mc="http://schemas.openxmlformats.org/markup-compatibility/2006">
              <mc:Choice xmlns:v="urn:schemas-microsoft-com:vml" Requires="v">
                <p:oleObj name="Equation" r:id="rId8" imgW="1129810" imgH="431613" progId="Equation.DSMT4">
                  <p:embed/>
                </p:oleObj>
              </mc:Choice>
              <mc:Fallback>
                <p:oleObj name="Equation" r:id="rId8" imgW="1129810" imgH="431613" progId="Equation.DSMT4">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9638" y="5749925"/>
                        <a:ext cx="245427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AutoShape 2">
            <a:extLst>
              <a:ext uri="{FF2B5EF4-FFF2-40B4-BE49-F238E27FC236}">
                <a16:creationId xmlns:a16="http://schemas.microsoft.com/office/drawing/2014/main" id="{84FC6FD9-3E24-3031-B0E5-49A3A6735B27}"/>
              </a:ext>
            </a:extLst>
          </p:cNvPr>
          <p:cNvSpPr>
            <a:spLocks noGrp="1" noChangeArrowheads="1"/>
          </p:cNvSpPr>
          <p:nvPr>
            <p:ph type="title"/>
          </p:nvPr>
        </p:nvSpPr>
        <p:spPr>
          <a:xfrm>
            <a:off x="263772" y="166254"/>
            <a:ext cx="7924800" cy="819397"/>
          </a:xfrm>
        </p:spPr>
        <p:txBody>
          <a:bodyPr/>
          <a:lstStyle/>
          <a:p>
            <a:pPr eaLnBrk="1" hangingPunct="1">
              <a:defRPr/>
            </a:pPr>
            <a:br>
              <a:rPr lang="zh-CN" altLang="en-US" sz="3600" dirty="0">
                <a:solidFill>
                  <a:srgbClr val="000000"/>
                </a:solidFill>
                <a:highlight>
                  <a:srgbClr val="FFFF00"/>
                </a:highlight>
                <a:ea typeface="黑体" panose="02010609060101010101" pitchFamily="49" charset="-122"/>
              </a:rPr>
            </a:br>
            <a:r>
              <a:rPr lang="zh-CN" altLang="en-US" sz="3600" dirty="0">
                <a:ea typeface="黑体" panose="02010609060101010101" pitchFamily="49" charset="-122"/>
              </a:rPr>
              <a:t>例：构造极小化问题的惩罚函数</a:t>
            </a:r>
            <a:endParaRPr lang="zh-CN" altLang="en-US" sz="3600" dirty="0">
              <a:latin typeface="楷体_GB2312" pitchFamily="49" charset="-122"/>
              <a:ea typeface="楷体_GB2312" pitchFamily="49" charset="-122"/>
            </a:endParaRPr>
          </a:p>
        </p:txBody>
      </p:sp>
      <p:sp>
        <p:nvSpPr>
          <p:cNvPr id="12" name="Text Box 7">
            <a:extLst>
              <a:ext uri="{FF2B5EF4-FFF2-40B4-BE49-F238E27FC236}">
                <a16:creationId xmlns:a16="http://schemas.microsoft.com/office/drawing/2014/main" id="{FEC6F3AD-012C-92D2-EA46-ABE5E4F815DF}"/>
              </a:ext>
            </a:extLst>
          </p:cNvPr>
          <p:cNvSpPr txBox="1">
            <a:spLocks noChangeArrowheads="1"/>
          </p:cNvSpPr>
          <p:nvPr/>
        </p:nvSpPr>
        <p:spPr bwMode="auto">
          <a:xfrm>
            <a:off x="119063" y="3454400"/>
            <a:ext cx="8640762" cy="539750"/>
          </a:xfrm>
          <a:prstGeom prst="rect">
            <a:avLst/>
          </a:prstGeom>
          <a:noFill/>
          <a:ln>
            <a:noFill/>
          </a:ln>
          <a:effectLst/>
        </p:spPr>
        <p:txBody>
          <a:bodyPr>
            <a:spAutoFit/>
          </a:bodyPr>
          <a:lstStyle/>
          <a:p>
            <a:pPr eaLnBrk="1" fontAlgn="auto" hangingPunct="1">
              <a:lnSpc>
                <a:spcPct val="110000"/>
              </a:lnSpc>
              <a:spcBef>
                <a:spcPct val="40000"/>
              </a:spcBef>
              <a:spcAft>
                <a:spcPts val="0"/>
              </a:spcAft>
              <a:defRPr/>
            </a:pPr>
            <a:r>
              <a:rPr lang="zh-CN" altLang="en-US" sz="2800" dirty="0">
                <a:solidFill>
                  <a:srgbClr val="000000"/>
                </a:solidFill>
                <a:latin typeface="+mn-ea"/>
                <a:ea typeface="+mn-ea"/>
              </a:rPr>
              <a:t>对于</a:t>
            </a:r>
            <a:r>
              <a:rPr lang="en-US" altLang="zh-CN" sz="2800" dirty="0">
                <a:solidFill>
                  <a:srgbClr val="000000"/>
                </a:solidFill>
                <a:latin typeface="+mn-ea"/>
                <a:ea typeface="+mn-ea"/>
              </a:rPr>
              <a:t>m</a:t>
            </a:r>
            <a:r>
              <a:rPr lang="zh-CN" altLang="en-US" sz="2800" dirty="0">
                <a:solidFill>
                  <a:srgbClr val="000000"/>
                </a:solidFill>
                <a:latin typeface="+mn-ea"/>
                <a:ea typeface="+mn-ea"/>
              </a:rPr>
              <a:t>种不可行解，分别构造</a:t>
            </a:r>
            <a:r>
              <a:rPr lang="zh-CN" altLang="en-US" sz="2800" dirty="0">
                <a:solidFill>
                  <a:srgbClr val="000000"/>
                </a:solidFill>
                <a:latin typeface="+mn-ea"/>
              </a:rPr>
              <a:t>对应的</a:t>
            </a:r>
            <a:r>
              <a:rPr lang="en-US" altLang="zh-CN" sz="2800" dirty="0">
                <a:solidFill>
                  <a:srgbClr val="000000"/>
                </a:solidFill>
                <a:latin typeface="+mn-ea"/>
                <a:ea typeface="+mn-ea"/>
              </a:rPr>
              <a:t>m</a:t>
            </a:r>
            <a:r>
              <a:rPr lang="zh-CN" altLang="en-US" sz="2800" dirty="0">
                <a:solidFill>
                  <a:srgbClr val="000000"/>
                </a:solidFill>
                <a:latin typeface="+mn-ea"/>
                <a:ea typeface="+mn-ea"/>
              </a:rPr>
              <a:t>个惩罚函数：</a:t>
            </a:r>
            <a:endParaRPr lang="en-US" altLang="zh-CN" sz="28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89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89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B4A9B05E-1D69-28C0-2F15-A7FD6CE6416E}"/>
              </a:ext>
            </a:extLst>
          </p:cNvPr>
          <p:cNvSpPr>
            <a:spLocks noGrp="1" noChangeArrowheads="1"/>
          </p:cNvSpPr>
          <p:nvPr>
            <p:ph idx="1"/>
          </p:nvPr>
        </p:nvSpPr>
        <p:spPr>
          <a:xfrm>
            <a:off x="196850" y="1185863"/>
            <a:ext cx="8793163" cy="1960562"/>
          </a:xfrm>
        </p:spPr>
        <p:txBody>
          <a:bodyPr rtlCol="0">
            <a:normAutofit/>
          </a:bodyPr>
          <a:lstStyle/>
          <a:p>
            <a:pPr eaLnBrk="1" fontAlgn="auto" hangingPunct="1">
              <a:lnSpc>
                <a:spcPct val="110000"/>
              </a:lnSpc>
              <a:spcBef>
                <a:spcPct val="40000"/>
              </a:spcBef>
              <a:spcAft>
                <a:spcPts val="0"/>
              </a:spcAft>
              <a:buFont typeface="Wingdings" panose="05000000000000000000" pitchFamily="2" charset="2"/>
              <a:buChar char="p"/>
              <a:defRPr/>
            </a:pPr>
            <a:r>
              <a:rPr lang="zh-CN" altLang="en-US" sz="2800" b="1" dirty="0">
                <a:latin typeface="+mn-ea"/>
                <a:ea typeface="+mn-ea"/>
              </a:rPr>
              <a:t>静态惩罚函数</a:t>
            </a:r>
          </a:p>
          <a:p>
            <a:pPr marL="0" indent="0" eaLnBrk="1" fontAlgn="auto" hangingPunct="1">
              <a:lnSpc>
                <a:spcPct val="110000"/>
              </a:lnSpc>
              <a:spcBef>
                <a:spcPct val="40000"/>
              </a:spcBef>
              <a:spcAft>
                <a:spcPts val="0"/>
              </a:spcAft>
              <a:buFont typeface="Wingdings" panose="05000000000000000000" pitchFamily="2" charset="2"/>
              <a:buNone/>
              <a:defRPr/>
            </a:pPr>
            <a:r>
              <a:rPr lang="zh-CN" altLang="en-US" sz="2800" b="1" dirty="0">
                <a:solidFill>
                  <a:srgbClr val="000000"/>
                </a:solidFill>
                <a:latin typeface="+mn-ea"/>
                <a:ea typeface="+mn-ea"/>
              </a:rPr>
              <a:t>                          </a:t>
            </a:r>
            <a:r>
              <a:rPr lang="zh-CN" altLang="en-US" sz="2800" dirty="0">
                <a:solidFill>
                  <a:srgbClr val="000000"/>
                </a:solidFill>
                <a:latin typeface="+mn-ea"/>
                <a:ea typeface="+mn-ea"/>
              </a:rPr>
              <a:t>是预先指定的常数，</a:t>
            </a:r>
            <a:r>
              <a:rPr lang="en-US" altLang="zh-CN" sz="2800" dirty="0">
                <a:solidFill>
                  <a:srgbClr val="000000"/>
                </a:solidFill>
                <a:latin typeface="+mn-ea"/>
                <a:ea typeface="+mn-ea"/>
              </a:rPr>
              <a:t>d</a:t>
            </a:r>
            <a:r>
              <a:rPr lang="zh-CN" altLang="en-US" sz="2800" dirty="0">
                <a:solidFill>
                  <a:srgbClr val="000000"/>
                </a:solidFill>
                <a:latin typeface="+mn-ea"/>
                <a:ea typeface="+mn-ea"/>
              </a:rPr>
              <a:t>是一个常数，通常取</a:t>
            </a:r>
            <a:r>
              <a:rPr lang="en-US" altLang="zh-CN" sz="2800" dirty="0">
                <a:solidFill>
                  <a:srgbClr val="000000"/>
                </a:solidFill>
                <a:latin typeface="+mn-ea"/>
                <a:ea typeface="+mn-ea"/>
              </a:rPr>
              <a:t>d=1</a:t>
            </a:r>
            <a:r>
              <a:rPr lang="zh-CN" altLang="en-US" sz="2800" dirty="0">
                <a:solidFill>
                  <a:srgbClr val="000000"/>
                </a:solidFill>
                <a:latin typeface="+mn-ea"/>
                <a:ea typeface="+mn-ea"/>
              </a:rPr>
              <a:t>或</a:t>
            </a:r>
            <a:r>
              <a:rPr lang="en-US" altLang="zh-CN" sz="2800" dirty="0">
                <a:solidFill>
                  <a:srgbClr val="000000"/>
                </a:solidFill>
                <a:latin typeface="+mn-ea"/>
                <a:ea typeface="+mn-ea"/>
              </a:rPr>
              <a:t>2</a:t>
            </a:r>
            <a:r>
              <a:rPr lang="zh-CN" altLang="en-US" sz="2800" dirty="0">
                <a:solidFill>
                  <a:srgbClr val="000000"/>
                </a:solidFill>
                <a:latin typeface="+mn-ea"/>
                <a:ea typeface="+mn-ea"/>
              </a:rPr>
              <a:t>。</a:t>
            </a:r>
          </a:p>
        </p:txBody>
      </p:sp>
      <p:sp>
        <p:nvSpPr>
          <p:cNvPr id="169987" name="Rectangle 25">
            <a:extLst>
              <a:ext uri="{FF2B5EF4-FFF2-40B4-BE49-F238E27FC236}">
                <a16:creationId xmlns:a16="http://schemas.microsoft.com/office/drawing/2014/main" id="{B60F7B84-1041-83BD-8A21-837F845572C3}"/>
              </a:ext>
            </a:extLst>
          </p:cNvPr>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69988" name="Object 24">
            <a:extLst>
              <a:ext uri="{FF2B5EF4-FFF2-40B4-BE49-F238E27FC236}">
                <a16:creationId xmlns:a16="http://schemas.microsoft.com/office/drawing/2014/main" id="{EC090FCC-B78B-5CA9-F89F-F24B9E0F050E}"/>
              </a:ext>
            </a:extLst>
          </p:cNvPr>
          <p:cNvGraphicFramePr>
            <a:graphicFrameLocks noChangeAspect="1"/>
          </p:cNvGraphicFramePr>
          <p:nvPr/>
        </p:nvGraphicFramePr>
        <p:xfrm>
          <a:off x="5046663" y="12700"/>
          <a:ext cx="2816225" cy="1079500"/>
        </p:xfrm>
        <a:graphic>
          <a:graphicData uri="http://schemas.openxmlformats.org/presentationml/2006/ole">
            <mc:AlternateContent xmlns:mc="http://schemas.openxmlformats.org/markup-compatibility/2006">
              <mc:Choice xmlns:v="urn:schemas-microsoft-com:vml" Requires="v">
                <p:oleObj name="Equation" r:id="rId2" imgW="1129810" imgH="431613" progId="Equation.DSMT4">
                  <p:embed/>
                </p:oleObj>
              </mc:Choice>
              <mc:Fallback>
                <p:oleObj name="Equation" r:id="rId2" imgW="1129810" imgH="431613" progId="Equation.DSMT4">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63" y="12700"/>
                        <a:ext cx="28162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989" name="Rectangle 27">
            <a:extLst>
              <a:ext uri="{FF2B5EF4-FFF2-40B4-BE49-F238E27FC236}">
                <a16:creationId xmlns:a16="http://schemas.microsoft.com/office/drawing/2014/main" id="{4BBD9471-98F4-18A8-E2DF-B6362D71BAA5}"/>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96282" name="Object 26">
            <a:extLst>
              <a:ext uri="{FF2B5EF4-FFF2-40B4-BE49-F238E27FC236}">
                <a16:creationId xmlns:a16="http://schemas.microsoft.com/office/drawing/2014/main" id="{E308A2D4-8D43-8392-F00A-31A785B4AC68}"/>
              </a:ext>
            </a:extLst>
          </p:cNvPr>
          <p:cNvGraphicFramePr>
            <a:graphicFrameLocks noChangeAspect="1"/>
          </p:cNvGraphicFramePr>
          <p:nvPr/>
        </p:nvGraphicFramePr>
        <p:xfrm>
          <a:off x="342900" y="1771650"/>
          <a:ext cx="2755900" cy="604838"/>
        </p:xfrm>
        <a:graphic>
          <a:graphicData uri="http://schemas.openxmlformats.org/presentationml/2006/ole">
            <mc:AlternateContent xmlns:mc="http://schemas.openxmlformats.org/markup-compatibility/2006">
              <mc:Choice xmlns:v="urn:schemas-microsoft-com:vml" Requires="v">
                <p:oleObj name="公式" r:id="rId4" imgW="1040948" imgH="228501" progId="Equation.3">
                  <p:embed/>
                </p:oleObj>
              </mc:Choice>
              <mc:Fallback>
                <p:oleObj name="公式" r:id="rId4" imgW="1040948" imgH="228501"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771650"/>
                        <a:ext cx="27559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3">
            <a:extLst>
              <a:ext uri="{FF2B5EF4-FFF2-40B4-BE49-F238E27FC236}">
                <a16:creationId xmlns:a16="http://schemas.microsoft.com/office/drawing/2014/main" id="{9482780E-0616-4508-97A6-800CB1EEA0ED}"/>
              </a:ext>
            </a:extLst>
          </p:cNvPr>
          <p:cNvSpPr txBox="1">
            <a:spLocks noChangeArrowheads="1"/>
          </p:cNvSpPr>
          <p:nvPr/>
        </p:nvSpPr>
        <p:spPr bwMode="auto">
          <a:xfrm>
            <a:off x="263525" y="3222625"/>
            <a:ext cx="8623300" cy="3300413"/>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110000"/>
              </a:lnSpc>
              <a:buClr>
                <a:srgbClr val="C00000"/>
              </a:buClr>
              <a:buFont typeface="Wingdings" panose="05000000000000000000" pitchFamily="2" charset="2"/>
              <a:buChar char="p"/>
              <a:defRPr/>
            </a:pPr>
            <a:r>
              <a:rPr lang="zh-CN" altLang="en-US" sz="2800" dirty="0">
                <a:latin typeface="+mn-ea"/>
              </a:rPr>
              <a:t>动态惩罚函数</a:t>
            </a:r>
          </a:p>
          <a:p>
            <a:pPr marL="176213" indent="-176213">
              <a:lnSpc>
                <a:spcPct val="110000"/>
              </a:lnSpc>
              <a:spcBef>
                <a:spcPct val="40000"/>
              </a:spcBef>
              <a:buFont typeface="Wingdings" panose="05000000000000000000" pitchFamily="2" charset="2"/>
              <a:buNone/>
              <a:defRPr/>
            </a:pPr>
            <a:r>
              <a:rPr lang="zh-CN" altLang="en-US" sz="2800" kern="0" dirty="0">
                <a:solidFill>
                  <a:srgbClr val="000000"/>
                </a:solidFill>
                <a:latin typeface="+mn-ea"/>
              </a:rPr>
              <a:t>                           随着迭代次数而变化。</a:t>
            </a:r>
            <a:r>
              <a:rPr lang="zh-CN" altLang="en-US" sz="2800" kern="0" dirty="0">
                <a:latin typeface="+mn-ea"/>
              </a:rPr>
              <a:t> </a:t>
            </a:r>
            <a:r>
              <a:rPr lang="zh-CN" altLang="en-US" sz="2800" kern="0" dirty="0">
                <a:solidFill>
                  <a:srgbClr val="000000"/>
                </a:solidFill>
                <a:latin typeface="+mn-ea"/>
              </a:rPr>
              <a:t>如</a:t>
            </a:r>
            <a:r>
              <a:rPr lang="en-US" altLang="zh-CN" sz="2800" kern="0" dirty="0">
                <a:solidFill>
                  <a:srgbClr val="000000"/>
                </a:solidFill>
                <a:latin typeface="+mn-ea"/>
              </a:rPr>
              <a:t>:</a:t>
            </a:r>
            <a:endParaRPr lang="zh-CN" altLang="en-US" sz="2800" kern="0" dirty="0">
              <a:solidFill>
                <a:srgbClr val="000000"/>
              </a:solidFill>
              <a:latin typeface="+mn-ea"/>
            </a:endParaRPr>
          </a:p>
          <a:p>
            <a:pPr marL="176213" indent="-176213">
              <a:lnSpc>
                <a:spcPct val="110000"/>
              </a:lnSpc>
              <a:spcBef>
                <a:spcPct val="40000"/>
              </a:spcBef>
              <a:buFont typeface="Wingdings" panose="05000000000000000000" pitchFamily="2" charset="2"/>
              <a:buNone/>
              <a:defRPr/>
            </a:pPr>
            <a:endParaRPr lang="zh-CN" altLang="en-US" sz="2800" kern="0" dirty="0">
              <a:solidFill>
                <a:srgbClr val="000000"/>
              </a:solidFill>
              <a:latin typeface="+mn-ea"/>
            </a:endParaRPr>
          </a:p>
          <a:p>
            <a:pPr marL="176213" indent="-176213">
              <a:lnSpc>
                <a:spcPct val="110000"/>
              </a:lnSpc>
              <a:spcBef>
                <a:spcPct val="40000"/>
              </a:spcBef>
              <a:buFont typeface="Wingdings" panose="05000000000000000000" pitchFamily="2" charset="2"/>
              <a:buNone/>
              <a:defRPr/>
            </a:pPr>
            <a:r>
              <a:rPr lang="zh-CN" altLang="en-US" sz="2800" kern="0" dirty="0">
                <a:solidFill>
                  <a:srgbClr val="000000"/>
                </a:solidFill>
                <a:latin typeface="+mn-ea"/>
              </a:rPr>
              <a:t>  其中</a:t>
            </a:r>
            <a:r>
              <a:rPr lang="en-US" altLang="zh-CN" sz="2800" kern="0" dirty="0">
                <a:solidFill>
                  <a:srgbClr val="000000"/>
                </a:solidFill>
                <a:latin typeface="+mn-ea"/>
              </a:rPr>
              <a:t>t</a:t>
            </a:r>
            <a:r>
              <a:rPr lang="zh-CN" altLang="en-US" sz="2800" kern="0" dirty="0">
                <a:solidFill>
                  <a:srgbClr val="000000"/>
                </a:solidFill>
                <a:latin typeface="+mn-ea"/>
              </a:rPr>
              <a:t>为当前的迭代次数，          都为正常数，通常取  </a:t>
            </a:r>
          </a:p>
          <a:p>
            <a:pPr marL="176213" indent="-176213">
              <a:lnSpc>
                <a:spcPct val="110000"/>
              </a:lnSpc>
              <a:spcBef>
                <a:spcPct val="40000"/>
              </a:spcBef>
              <a:buFont typeface="Wingdings" panose="05000000000000000000" pitchFamily="2" charset="2"/>
              <a:buNone/>
              <a:defRPr/>
            </a:pPr>
            <a:r>
              <a:rPr lang="zh-CN" altLang="en-US" sz="2800" kern="0" dirty="0">
                <a:solidFill>
                  <a:srgbClr val="000000"/>
                </a:solidFill>
                <a:latin typeface="+mn-ea"/>
              </a:rPr>
              <a:t>                         </a:t>
            </a:r>
            <a:r>
              <a:rPr lang="zh-CN" altLang="en-US" sz="2800" kern="0" dirty="0">
                <a:latin typeface="+mn-ea"/>
              </a:rPr>
              <a:t> </a:t>
            </a:r>
          </a:p>
        </p:txBody>
      </p:sp>
      <p:graphicFrame>
        <p:nvGraphicFramePr>
          <p:cNvPr id="5" name="Object 11">
            <a:extLst>
              <a:ext uri="{FF2B5EF4-FFF2-40B4-BE49-F238E27FC236}">
                <a16:creationId xmlns:a16="http://schemas.microsoft.com/office/drawing/2014/main" id="{162CA60D-67EA-51DC-C19F-AD7C80F83087}"/>
              </a:ext>
            </a:extLst>
          </p:cNvPr>
          <p:cNvGraphicFramePr>
            <a:graphicFrameLocks noChangeAspect="1"/>
          </p:cNvGraphicFramePr>
          <p:nvPr/>
        </p:nvGraphicFramePr>
        <p:xfrm>
          <a:off x="2757488" y="4305300"/>
          <a:ext cx="3025775" cy="949325"/>
        </p:xfrm>
        <a:graphic>
          <a:graphicData uri="http://schemas.openxmlformats.org/presentationml/2006/ole">
            <mc:AlternateContent xmlns:mc="http://schemas.openxmlformats.org/markup-compatibility/2006">
              <mc:Choice xmlns:v="urn:schemas-microsoft-com:vml" Requires="v">
                <p:oleObj name="Equation" r:id="rId6" imgW="1371600" imgH="431800" progId="Equation.DSMT4">
                  <p:embed/>
                </p:oleObj>
              </mc:Choice>
              <mc:Fallback>
                <p:oleObj name="Equation" r:id="rId6" imgW="1371600" imgH="4318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88" y="4305300"/>
                        <a:ext cx="30257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3">
            <a:extLst>
              <a:ext uri="{FF2B5EF4-FFF2-40B4-BE49-F238E27FC236}">
                <a16:creationId xmlns:a16="http://schemas.microsoft.com/office/drawing/2014/main" id="{533E2277-7FE3-1F65-A94B-BBBD87A39889}"/>
              </a:ext>
            </a:extLst>
          </p:cNvPr>
          <p:cNvGraphicFramePr>
            <a:graphicFrameLocks noChangeAspect="1"/>
          </p:cNvGraphicFramePr>
          <p:nvPr/>
        </p:nvGraphicFramePr>
        <p:xfrm>
          <a:off x="4662488" y="5214938"/>
          <a:ext cx="936625" cy="398462"/>
        </p:xfrm>
        <a:graphic>
          <a:graphicData uri="http://schemas.openxmlformats.org/presentationml/2006/ole">
            <mc:AlternateContent xmlns:mc="http://schemas.openxmlformats.org/markup-compatibility/2006">
              <mc:Choice xmlns:v="urn:schemas-microsoft-com:vml" Requires="v">
                <p:oleObj name="公式" r:id="rId8" imgW="482391" imgH="203112" progId="Equation.3">
                  <p:embed/>
                </p:oleObj>
              </mc:Choice>
              <mc:Fallback>
                <p:oleObj name="公式" r:id="rId8" imgW="482391" imgH="203112"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2488" y="5214938"/>
                        <a:ext cx="9366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5">
            <a:extLst>
              <a:ext uri="{FF2B5EF4-FFF2-40B4-BE49-F238E27FC236}">
                <a16:creationId xmlns:a16="http://schemas.microsoft.com/office/drawing/2014/main" id="{94D86A94-74D0-FC2B-CF4B-37554E6F0438}"/>
              </a:ext>
            </a:extLst>
          </p:cNvPr>
          <p:cNvGraphicFramePr>
            <a:graphicFrameLocks noChangeAspect="1"/>
          </p:cNvGraphicFramePr>
          <p:nvPr/>
        </p:nvGraphicFramePr>
        <p:xfrm>
          <a:off x="814388" y="5716588"/>
          <a:ext cx="2159000" cy="382587"/>
        </p:xfrm>
        <a:graphic>
          <a:graphicData uri="http://schemas.openxmlformats.org/presentationml/2006/ole">
            <mc:AlternateContent xmlns:mc="http://schemas.openxmlformats.org/markup-compatibility/2006">
              <mc:Choice xmlns:v="urn:schemas-microsoft-com:vml" Requires="v">
                <p:oleObj name="公式" r:id="rId10" imgW="1167893" imgH="203112" progId="Equation.3">
                  <p:embed/>
                </p:oleObj>
              </mc:Choice>
              <mc:Fallback>
                <p:oleObj name="公式" r:id="rId10" imgW="1167893" imgH="203112"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388" y="5716588"/>
                        <a:ext cx="21590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6">
            <a:extLst>
              <a:ext uri="{FF2B5EF4-FFF2-40B4-BE49-F238E27FC236}">
                <a16:creationId xmlns:a16="http://schemas.microsoft.com/office/drawing/2014/main" id="{FAEA466D-D23E-48E6-EBAA-1B84DC23BF07}"/>
              </a:ext>
            </a:extLst>
          </p:cNvPr>
          <p:cNvGraphicFramePr>
            <a:graphicFrameLocks noChangeAspect="1"/>
          </p:cNvGraphicFramePr>
          <p:nvPr/>
        </p:nvGraphicFramePr>
        <p:xfrm>
          <a:off x="490538" y="3854450"/>
          <a:ext cx="2627312" cy="574675"/>
        </p:xfrm>
        <a:graphic>
          <a:graphicData uri="http://schemas.openxmlformats.org/presentationml/2006/ole">
            <mc:AlternateContent xmlns:mc="http://schemas.openxmlformats.org/markup-compatibility/2006">
              <mc:Choice xmlns:v="urn:schemas-microsoft-com:vml" Requires="v">
                <p:oleObj name="公式" r:id="rId12" imgW="1040948" imgH="228501" progId="Equation.3">
                  <p:embed/>
                </p:oleObj>
              </mc:Choice>
              <mc:Fallback>
                <p:oleObj name="公式" r:id="rId12" imgW="1040948" imgH="228501"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3854450"/>
                        <a:ext cx="26273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AutoShape 2">
            <a:extLst>
              <a:ext uri="{FF2B5EF4-FFF2-40B4-BE49-F238E27FC236}">
                <a16:creationId xmlns:a16="http://schemas.microsoft.com/office/drawing/2014/main" id="{92766A47-24AC-32CF-22DC-F943B58B80B4}"/>
              </a:ext>
            </a:extLst>
          </p:cNvPr>
          <p:cNvSpPr>
            <a:spLocks noGrp="1" noChangeArrowheads="1"/>
          </p:cNvSpPr>
          <p:nvPr>
            <p:ph type="title"/>
          </p:nvPr>
        </p:nvSpPr>
        <p:spPr>
          <a:xfrm>
            <a:off x="263773" y="166255"/>
            <a:ext cx="4664488" cy="617662"/>
          </a:xfrm>
        </p:spPr>
        <p:txBody>
          <a:bodyPr/>
          <a:lstStyle/>
          <a:p>
            <a:pPr eaLnBrk="1" hangingPunct="1">
              <a:defRPr/>
            </a:pPr>
            <a:br>
              <a:rPr lang="zh-CN" altLang="en-US" sz="3200" dirty="0">
                <a:solidFill>
                  <a:srgbClr val="000000"/>
                </a:solidFill>
                <a:highlight>
                  <a:srgbClr val="FFFF00"/>
                </a:highlight>
                <a:ea typeface="黑体" panose="02010609060101010101" pitchFamily="49" charset="-122"/>
              </a:rPr>
            </a:br>
            <a:r>
              <a:rPr lang="zh-CN" altLang="en-US" sz="3200" dirty="0">
                <a:ea typeface="黑体" panose="02010609060101010101" pitchFamily="49" charset="-122"/>
              </a:rPr>
              <a:t>极小化问题的惩罚函数：</a:t>
            </a:r>
            <a:endParaRPr lang="zh-CN" altLang="en-US" sz="3200"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28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a:extLst>
              <a:ext uri="{FF2B5EF4-FFF2-40B4-BE49-F238E27FC236}">
                <a16:creationId xmlns:a16="http://schemas.microsoft.com/office/drawing/2014/main" id="{BDE2CF0B-2C49-FF73-D18A-8281A8506542}"/>
              </a:ext>
            </a:extLst>
          </p:cNvPr>
          <p:cNvSpPr>
            <a:spLocks noGrp="1" noChangeArrowheads="1"/>
          </p:cNvSpPr>
          <p:nvPr>
            <p:ph idx="1"/>
          </p:nvPr>
        </p:nvSpPr>
        <p:spPr>
          <a:xfrm>
            <a:off x="107950" y="188913"/>
            <a:ext cx="8785225" cy="1595437"/>
          </a:xfrm>
        </p:spPr>
        <p:txBody>
          <a:bodyPr rtlCol="0">
            <a:normAutofit fontScale="85000" lnSpcReduction="10000"/>
          </a:bodyPr>
          <a:lstStyle/>
          <a:p>
            <a:pPr eaLnBrk="1" fontAlgn="auto" hangingPunct="1">
              <a:lnSpc>
                <a:spcPct val="110000"/>
              </a:lnSpc>
              <a:spcBef>
                <a:spcPct val="40000"/>
              </a:spcBef>
              <a:spcAft>
                <a:spcPts val="0"/>
              </a:spcAft>
              <a:defRPr/>
            </a:pPr>
            <a:r>
              <a:rPr lang="zh-CN" altLang="en-US" sz="2800" dirty="0">
                <a:solidFill>
                  <a:srgbClr val="000000"/>
                </a:solidFill>
                <a:ea typeface="黑体" panose="02010609060101010101" pitchFamily="49" charset="-122"/>
              </a:rPr>
              <a:t>选择适当的惩罚系数并不是一件容易的事，一种较好的方法是对每个约束，根据该约束的违反程度来确定惩罚系数</a:t>
            </a:r>
            <a:endParaRPr lang="en-US" altLang="zh-CN" sz="2800" dirty="0">
              <a:solidFill>
                <a:srgbClr val="000000"/>
              </a:solidFill>
              <a:ea typeface="黑体" panose="02010609060101010101" pitchFamily="49" charset="-122"/>
            </a:endParaRPr>
          </a:p>
          <a:p>
            <a:pPr eaLnBrk="1" fontAlgn="auto" hangingPunct="1">
              <a:lnSpc>
                <a:spcPct val="110000"/>
              </a:lnSpc>
              <a:spcBef>
                <a:spcPct val="40000"/>
              </a:spcBef>
              <a:spcAft>
                <a:spcPts val="0"/>
              </a:spcAft>
              <a:defRPr/>
            </a:pPr>
            <a:r>
              <a:rPr lang="zh-CN" altLang="en-US" sz="2800" dirty="0">
                <a:solidFill>
                  <a:srgbClr val="000000"/>
                </a:solidFill>
                <a:ea typeface="黑体" panose="02010609060101010101" pitchFamily="49" charset="-122"/>
              </a:rPr>
              <a:t>其详细描述如下：</a:t>
            </a:r>
            <a:endParaRPr lang="en-US" altLang="zh-CN" sz="2800" dirty="0">
              <a:solidFill>
                <a:srgbClr val="000000"/>
              </a:solidFill>
              <a:ea typeface="黑体" panose="02010609060101010101" pitchFamily="49" charset="-122"/>
            </a:endParaRPr>
          </a:p>
          <a:p>
            <a:pPr eaLnBrk="1" fontAlgn="auto" hangingPunct="1">
              <a:lnSpc>
                <a:spcPct val="110000"/>
              </a:lnSpc>
              <a:spcBef>
                <a:spcPct val="40000"/>
              </a:spcBef>
              <a:spcAft>
                <a:spcPts val="0"/>
              </a:spcAft>
              <a:defRPr/>
            </a:pPr>
            <a:endParaRPr lang="zh-CN" altLang="en-US" sz="2800" dirty="0">
              <a:solidFill>
                <a:srgbClr val="000000"/>
              </a:solidFill>
              <a:ea typeface="黑体" panose="02010609060101010101" pitchFamily="49" charset="-122"/>
            </a:endParaRPr>
          </a:p>
        </p:txBody>
      </p:sp>
      <p:sp>
        <p:nvSpPr>
          <p:cNvPr id="171011" name="Rectangle 5">
            <a:extLst>
              <a:ext uri="{FF2B5EF4-FFF2-40B4-BE49-F238E27FC236}">
                <a16:creationId xmlns:a16="http://schemas.microsoft.com/office/drawing/2014/main" id="{0AE04E19-F165-8EAC-09CF-B27151D7CF34}"/>
              </a:ext>
            </a:extLst>
          </p:cNvPr>
          <p:cNvSpPr>
            <a:spLocks noChangeArrowheads="1"/>
          </p:cNvSpPr>
          <p:nvPr/>
        </p:nvSpPr>
        <p:spPr bwMode="auto">
          <a:xfrm>
            <a:off x="0" y="2251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3" name="Rectangle 3">
            <a:extLst>
              <a:ext uri="{FF2B5EF4-FFF2-40B4-BE49-F238E27FC236}">
                <a16:creationId xmlns:a16="http://schemas.microsoft.com/office/drawing/2014/main" id="{B88576A0-C6B1-C70A-3D33-DB40515B7B6E}"/>
              </a:ext>
            </a:extLst>
          </p:cNvPr>
          <p:cNvSpPr txBox="1">
            <a:spLocks noChangeArrowheads="1"/>
          </p:cNvSpPr>
          <p:nvPr/>
        </p:nvSpPr>
        <p:spPr bwMode="auto">
          <a:xfrm>
            <a:off x="328613" y="1928813"/>
            <a:ext cx="8013700" cy="4176712"/>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gn="just">
              <a:lnSpc>
                <a:spcPct val="110000"/>
              </a:lnSpc>
              <a:spcBef>
                <a:spcPct val="40000"/>
              </a:spcBef>
              <a:buFont typeface="Wingdings" panose="05000000000000000000" pitchFamily="2" charset="2"/>
              <a:buNone/>
              <a:defRPr/>
            </a:pPr>
            <a:r>
              <a:rPr lang="zh-CN" altLang="en-US" sz="2400" kern="0" dirty="0">
                <a:solidFill>
                  <a:srgbClr val="000000"/>
                </a:solidFill>
                <a:ea typeface="黑体" panose="02010609060101010101" pitchFamily="49" charset="-122"/>
              </a:rPr>
              <a:t>对每个约束，确定   个区间</a:t>
            </a:r>
          </a:p>
          <a:p>
            <a:pPr marL="0" indent="0" algn="just">
              <a:lnSpc>
                <a:spcPct val="110000"/>
              </a:lnSpc>
              <a:spcBef>
                <a:spcPct val="40000"/>
              </a:spcBef>
              <a:buFont typeface="Wingdings" panose="05000000000000000000" pitchFamily="2" charset="2"/>
              <a:buNone/>
              <a:defRPr/>
            </a:pPr>
            <a:r>
              <a:rPr lang="zh-CN" altLang="en-US" sz="2400" kern="0" dirty="0">
                <a:solidFill>
                  <a:srgbClr val="000000"/>
                </a:solidFill>
                <a:ea typeface="黑体" panose="02010609060101010101" pitchFamily="49" charset="-122"/>
              </a:rPr>
              <a:t>对每个区间，建立一个惩罚系数</a:t>
            </a:r>
          </a:p>
          <a:p>
            <a:pPr marL="0" indent="0" algn="just">
              <a:lnSpc>
                <a:spcPct val="110000"/>
              </a:lnSpc>
              <a:spcBef>
                <a:spcPct val="40000"/>
              </a:spcBef>
              <a:buFont typeface="Wingdings" panose="05000000000000000000" pitchFamily="2" charset="2"/>
              <a:buNone/>
              <a:defRPr/>
            </a:pPr>
            <a:r>
              <a:rPr lang="zh-CN" altLang="en-US" sz="2400" kern="0" dirty="0">
                <a:solidFill>
                  <a:srgbClr val="000000"/>
                </a:solidFill>
                <a:ea typeface="黑体" panose="02010609060101010101" pitchFamily="49" charset="-122"/>
              </a:rPr>
              <a:t>  </a:t>
            </a:r>
          </a:p>
          <a:p>
            <a:pPr marL="0" indent="0" algn="just">
              <a:lnSpc>
                <a:spcPct val="110000"/>
              </a:lnSpc>
              <a:spcBef>
                <a:spcPct val="40000"/>
              </a:spcBef>
              <a:buFont typeface="Wingdings" panose="05000000000000000000" pitchFamily="2" charset="2"/>
              <a:buNone/>
              <a:defRPr/>
            </a:pPr>
            <a:r>
              <a:rPr lang="zh-CN" altLang="en-US" sz="2400" kern="0" dirty="0">
                <a:solidFill>
                  <a:srgbClr val="000000"/>
                </a:solidFill>
                <a:ea typeface="黑体" panose="02010609060101010101" pitchFamily="49" charset="-122"/>
              </a:rPr>
              <a:t> </a:t>
            </a:r>
            <a:endParaRPr lang="en-US" altLang="zh-CN" sz="2400" kern="0" dirty="0">
              <a:solidFill>
                <a:srgbClr val="000000"/>
              </a:solidFill>
              <a:ea typeface="黑体" panose="02010609060101010101" pitchFamily="49" charset="-122"/>
            </a:endParaRPr>
          </a:p>
          <a:p>
            <a:pPr marL="0" indent="0" algn="just">
              <a:lnSpc>
                <a:spcPct val="110000"/>
              </a:lnSpc>
              <a:spcBef>
                <a:spcPct val="40000"/>
              </a:spcBef>
              <a:buFont typeface="Wingdings" panose="05000000000000000000" pitchFamily="2" charset="2"/>
              <a:buNone/>
              <a:defRPr/>
            </a:pPr>
            <a:r>
              <a:rPr lang="zh-CN" altLang="en-US" sz="2400" kern="0" dirty="0">
                <a:solidFill>
                  <a:srgbClr val="000000"/>
                </a:solidFill>
                <a:ea typeface="黑体" panose="02010609060101010101" pitchFamily="49" charset="-122"/>
              </a:rPr>
              <a:t> 若                           ，则</a:t>
            </a:r>
          </a:p>
        </p:txBody>
      </p:sp>
      <p:graphicFrame>
        <p:nvGraphicFramePr>
          <p:cNvPr id="4" name="Object 22">
            <a:extLst>
              <a:ext uri="{FF2B5EF4-FFF2-40B4-BE49-F238E27FC236}">
                <a16:creationId xmlns:a16="http://schemas.microsoft.com/office/drawing/2014/main" id="{1FAAEC41-FB79-3562-B489-546A4679286A}"/>
              </a:ext>
            </a:extLst>
          </p:cNvPr>
          <p:cNvGraphicFramePr>
            <a:graphicFrameLocks noChangeAspect="1"/>
          </p:cNvGraphicFramePr>
          <p:nvPr/>
        </p:nvGraphicFramePr>
        <p:xfrm>
          <a:off x="2843213" y="1985963"/>
          <a:ext cx="223837" cy="374650"/>
        </p:xfrm>
        <a:graphic>
          <a:graphicData uri="http://schemas.openxmlformats.org/presentationml/2006/ole">
            <mc:AlternateContent xmlns:mc="http://schemas.openxmlformats.org/markup-compatibility/2006">
              <mc:Choice xmlns:v="urn:schemas-microsoft-com:vml" Requires="v">
                <p:oleObj name="公式" r:id="rId3" imgW="101468" imgH="177569" progId="Equation.3">
                  <p:embed/>
                </p:oleObj>
              </mc:Choice>
              <mc:Fallback>
                <p:oleObj name="公式" r:id="rId3" imgW="101468" imgH="177569" progId="Equation.3">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985963"/>
                        <a:ext cx="2238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0">
            <a:extLst>
              <a:ext uri="{FF2B5EF4-FFF2-40B4-BE49-F238E27FC236}">
                <a16:creationId xmlns:a16="http://schemas.microsoft.com/office/drawing/2014/main" id="{3B36EC90-4694-ABCD-2589-CC4A56AF2CF2}"/>
              </a:ext>
            </a:extLst>
          </p:cNvPr>
          <p:cNvGraphicFramePr>
            <a:graphicFrameLocks noChangeAspect="1"/>
          </p:cNvGraphicFramePr>
          <p:nvPr/>
        </p:nvGraphicFramePr>
        <p:xfrm>
          <a:off x="4427538" y="1928813"/>
          <a:ext cx="3600450" cy="485775"/>
        </p:xfrm>
        <a:graphic>
          <a:graphicData uri="http://schemas.openxmlformats.org/presentationml/2006/ole">
            <mc:AlternateContent xmlns:mc="http://schemas.openxmlformats.org/markup-compatibility/2006">
              <mc:Choice xmlns:v="urn:schemas-microsoft-com:vml" Requires="v">
                <p:oleObj name="公式" r:id="rId5" imgW="1689100" imgH="228600" progId="Equation.3">
                  <p:embed/>
                </p:oleObj>
              </mc:Choice>
              <mc:Fallback>
                <p:oleObj name="公式" r:id="rId5" imgW="1689100" imgH="22860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928813"/>
                        <a:ext cx="36004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4">
            <a:extLst>
              <a:ext uri="{FF2B5EF4-FFF2-40B4-BE49-F238E27FC236}">
                <a16:creationId xmlns:a16="http://schemas.microsoft.com/office/drawing/2014/main" id="{FDD61181-9B97-69EE-E6A7-4C587CE21B8F}"/>
              </a:ext>
            </a:extLst>
          </p:cNvPr>
          <p:cNvGraphicFramePr>
            <a:graphicFrameLocks noChangeAspect="1"/>
          </p:cNvGraphicFramePr>
          <p:nvPr/>
        </p:nvGraphicFramePr>
        <p:xfrm>
          <a:off x="1957388" y="3016250"/>
          <a:ext cx="3911600" cy="512763"/>
        </p:xfrm>
        <a:graphic>
          <a:graphicData uri="http://schemas.openxmlformats.org/presentationml/2006/ole">
            <mc:AlternateContent xmlns:mc="http://schemas.openxmlformats.org/markup-compatibility/2006">
              <mc:Choice xmlns:v="urn:schemas-microsoft-com:vml" Requires="v">
                <p:oleObj name="Equation" r:id="rId7" imgW="1866600" imgH="241200" progId="Equation.DSMT4">
                  <p:embed/>
                </p:oleObj>
              </mc:Choice>
              <mc:Fallback>
                <p:oleObj name="Equation" r:id="rId7" imgW="1866600" imgH="24120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7388" y="3016250"/>
                        <a:ext cx="39116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6">
            <a:extLst>
              <a:ext uri="{FF2B5EF4-FFF2-40B4-BE49-F238E27FC236}">
                <a16:creationId xmlns:a16="http://schemas.microsoft.com/office/drawing/2014/main" id="{CB620C59-8EC5-DE49-E818-DA904601B923}"/>
              </a:ext>
            </a:extLst>
          </p:cNvPr>
          <p:cNvGraphicFramePr>
            <a:graphicFrameLocks noChangeAspect="1"/>
          </p:cNvGraphicFramePr>
          <p:nvPr/>
        </p:nvGraphicFramePr>
        <p:xfrm>
          <a:off x="976313" y="4103688"/>
          <a:ext cx="1973262" cy="479425"/>
        </p:xfrm>
        <a:graphic>
          <a:graphicData uri="http://schemas.openxmlformats.org/presentationml/2006/ole">
            <mc:AlternateContent xmlns:mc="http://schemas.openxmlformats.org/markup-compatibility/2006">
              <mc:Choice xmlns:v="urn:schemas-microsoft-com:vml" Requires="v">
                <p:oleObj name="Equation" r:id="rId9" imgW="1002865" imgH="241195" progId="Equation.DSMT4">
                  <p:embed/>
                </p:oleObj>
              </mc:Choice>
              <mc:Fallback>
                <p:oleObj name="Equation" r:id="rId9" imgW="1002865" imgH="241195" progId="Equation.DSMT4">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313" y="4103688"/>
                        <a:ext cx="19732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8">
            <a:extLst>
              <a:ext uri="{FF2B5EF4-FFF2-40B4-BE49-F238E27FC236}">
                <a16:creationId xmlns:a16="http://schemas.microsoft.com/office/drawing/2014/main" id="{F67DE4EA-D969-032C-E7B8-3B0BB4B2BB4D}"/>
              </a:ext>
            </a:extLst>
          </p:cNvPr>
          <p:cNvGraphicFramePr>
            <a:graphicFrameLocks noChangeAspect="1"/>
          </p:cNvGraphicFramePr>
          <p:nvPr/>
        </p:nvGraphicFramePr>
        <p:xfrm>
          <a:off x="3897313" y="4084638"/>
          <a:ext cx="1209675" cy="641350"/>
        </p:xfrm>
        <a:graphic>
          <a:graphicData uri="http://schemas.openxmlformats.org/presentationml/2006/ole">
            <mc:AlternateContent xmlns:mc="http://schemas.openxmlformats.org/markup-compatibility/2006">
              <mc:Choice xmlns:v="urn:schemas-microsoft-com:vml" Requires="v">
                <p:oleObj name="公式" r:id="rId11" imgW="457200" imgH="241300" progId="Equation.3">
                  <p:embed/>
                </p:oleObj>
              </mc:Choice>
              <mc:Fallback>
                <p:oleObj name="公式" r:id="rId11" imgW="457200" imgH="241300"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97313" y="4084638"/>
                        <a:ext cx="1209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20">
            <a:extLst>
              <a:ext uri="{FF2B5EF4-FFF2-40B4-BE49-F238E27FC236}">
                <a16:creationId xmlns:a16="http://schemas.microsoft.com/office/drawing/2014/main" id="{29C3BBC7-4A1B-BDCC-2E5F-0B85E33E3F09}"/>
              </a:ext>
            </a:extLst>
          </p:cNvPr>
          <p:cNvGraphicFramePr>
            <a:graphicFrameLocks noChangeAspect="1"/>
          </p:cNvGraphicFramePr>
          <p:nvPr/>
        </p:nvGraphicFramePr>
        <p:xfrm>
          <a:off x="2843213" y="5105400"/>
          <a:ext cx="2493962" cy="965200"/>
        </p:xfrm>
        <a:graphic>
          <a:graphicData uri="http://schemas.openxmlformats.org/presentationml/2006/ole">
            <mc:AlternateContent xmlns:mc="http://schemas.openxmlformats.org/markup-compatibility/2006">
              <mc:Choice xmlns:v="urn:schemas-microsoft-com:vml" Requires="v">
                <p:oleObj name="Equation" r:id="rId13" imgW="1143000" imgH="444500" progId="Equation.DSMT4">
                  <p:embed/>
                </p:oleObj>
              </mc:Choice>
              <mc:Fallback>
                <p:oleObj name="Equation" r:id="rId13" imgW="1143000" imgH="44450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3213" y="5105400"/>
                        <a:ext cx="24939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AutoShape 2">
            <a:extLst>
              <a:ext uri="{FF2B5EF4-FFF2-40B4-BE49-F238E27FC236}">
                <a16:creationId xmlns:a16="http://schemas.microsoft.com/office/drawing/2014/main" id="{63C7FAA2-8614-AF16-C634-01D801829BD5}"/>
              </a:ext>
            </a:extLst>
          </p:cNvPr>
          <p:cNvSpPr>
            <a:spLocks noGrp="1" noChangeArrowheads="1"/>
          </p:cNvSpPr>
          <p:nvPr>
            <p:ph type="title"/>
          </p:nvPr>
        </p:nvSpPr>
        <p:spPr>
          <a:xfrm>
            <a:off x="0" y="174625"/>
            <a:ext cx="7543800" cy="714375"/>
          </a:xfrm>
        </p:spPr>
        <p:txBody>
          <a:bodyPr/>
          <a:lstStyle/>
          <a:p>
            <a:pPr eaLnBrk="1" hangingPunct="1"/>
            <a:r>
              <a:rPr lang="zh-CN" altLang="en-US"/>
              <a:t>实例</a:t>
            </a:r>
          </a:p>
        </p:txBody>
      </p:sp>
      <p:sp>
        <p:nvSpPr>
          <p:cNvPr id="117763" name="Rectangle 3">
            <a:extLst>
              <a:ext uri="{FF2B5EF4-FFF2-40B4-BE49-F238E27FC236}">
                <a16:creationId xmlns:a16="http://schemas.microsoft.com/office/drawing/2014/main" id="{566BC7A8-177C-9BF9-F00B-AD5BD7C6E502}"/>
              </a:ext>
            </a:extLst>
          </p:cNvPr>
          <p:cNvSpPr>
            <a:spLocks noGrp="1" noChangeArrowheads="1"/>
          </p:cNvSpPr>
          <p:nvPr>
            <p:ph idx="1"/>
          </p:nvPr>
        </p:nvSpPr>
        <p:spPr>
          <a:xfrm>
            <a:off x="250825" y="1117600"/>
            <a:ext cx="8229600" cy="2095500"/>
          </a:xfrm>
        </p:spPr>
        <p:txBody>
          <a:bodyPr rtlCol="0">
            <a:noAutofit/>
          </a:bodyPr>
          <a:lstStyle/>
          <a:p>
            <a:pPr marL="0" indent="0" eaLnBrk="1" fontAlgn="auto" hangingPunct="1">
              <a:lnSpc>
                <a:spcPct val="120000"/>
              </a:lnSpc>
              <a:spcAft>
                <a:spcPts val="0"/>
              </a:spcAft>
              <a:buFont typeface="Wingdings" panose="05000000000000000000" pitchFamily="2" charset="2"/>
              <a:buNone/>
              <a:defRPr/>
            </a:pPr>
            <a:r>
              <a:rPr lang="zh-CN" altLang="en-US" sz="2800" b="1" dirty="0">
                <a:solidFill>
                  <a:srgbClr val="000000"/>
                </a:solidFill>
                <a:latin typeface="+mn-ea"/>
                <a:ea typeface="+mn-ea"/>
              </a:rPr>
              <a:t>考虑下列优化问题：</a:t>
            </a:r>
          </a:p>
          <a:p>
            <a:pPr eaLnBrk="1" fontAlgn="auto" hangingPunct="1">
              <a:lnSpc>
                <a:spcPct val="120000"/>
              </a:lnSpc>
              <a:spcAft>
                <a:spcPts val="0"/>
              </a:spcAft>
              <a:defRPr/>
            </a:pPr>
            <a:endParaRPr lang="zh-CN" altLang="en-US" sz="2800" b="1" dirty="0">
              <a:solidFill>
                <a:srgbClr val="000000"/>
              </a:solidFill>
              <a:latin typeface="+mn-ea"/>
              <a:ea typeface="+mn-ea"/>
            </a:endParaRPr>
          </a:p>
          <a:p>
            <a:pPr eaLnBrk="1" fontAlgn="auto" hangingPunct="1">
              <a:lnSpc>
                <a:spcPct val="120000"/>
              </a:lnSpc>
              <a:spcAft>
                <a:spcPts val="0"/>
              </a:spcAft>
              <a:defRPr/>
            </a:pPr>
            <a:endParaRPr lang="zh-CN" altLang="en-US" sz="2800" b="1" dirty="0">
              <a:solidFill>
                <a:srgbClr val="000000"/>
              </a:solidFill>
              <a:latin typeface="+mn-ea"/>
              <a:ea typeface="+mn-ea"/>
            </a:endParaRPr>
          </a:p>
          <a:p>
            <a:pPr eaLnBrk="1" fontAlgn="auto" hangingPunct="1">
              <a:lnSpc>
                <a:spcPct val="120000"/>
              </a:lnSpc>
              <a:spcAft>
                <a:spcPts val="0"/>
              </a:spcAft>
              <a:defRPr/>
            </a:pPr>
            <a:endParaRPr lang="zh-CN" altLang="en-US" sz="2800" b="1" dirty="0">
              <a:solidFill>
                <a:srgbClr val="000000"/>
              </a:solidFill>
              <a:latin typeface="+mn-ea"/>
              <a:ea typeface="+mn-ea"/>
            </a:endParaRPr>
          </a:p>
          <a:p>
            <a:pPr eaLnBrk="1" fontAlgn="auto" hangingPunct="1">
              <a:lnSpc>
                <a:spcPct val="120000"/>
              </a:lnSpc>
              <a:spcAft>
                <a:spcPts val="0"/>
              </a:spcAft>
              <a:buFont typeface="Wingdings" panose="05000000000000000000" pitchFamily="2" charset="2"/>
              <a:buNone/>
              <a:defRPr/>
            </a:pPr>
            <a:r>
              <a:rPr lang="zh-CN" altLang="en-US" sz="2800" b="1" dirty="0">
                <a:latin typeface="+mn-ea"/>
                <a:ea typeface="+mn-ea"/>
              </a:rPr>
              <a:t>    </a:t>
            </a:r>
            <a:endParaRPr lang="zh-CN" altLang="en-US" sz="2800" b="1" dirty="0">
              <a:solidFill>
                <a:srgbClr val="000000"/>
              </a:solidFill>
              <a:latin typeface="+mn-ea"/>
              <a:ea typeface="+mn-ea"/>
            </a:endParaRPr>
          </a:p>
        </p:txBody>
      </p:sp>
      <p:graphicFrame>
        <p:nvGraphicFramePr>
          <p:cNvPr id="172038" name="Object 6">
            <a:extLst>
              <a:ext uri="{FF2B5EF4-FFF2-40B4-BE49-F238E27FC236}">
                <a16:creationId xmlns:a16="http://schemas.microsoft.com/office/drawing/2014/main" id="{21B3C860-9FA7-924C-02F9-8D02C379B2F2}"/>
              </a:ext>
            </a:extLst>
          </p:cNvPr>
          <p:cNvGraphicFramePr>
            <a:graphicFrameLocks noChangeAspect="1"/>
          </p:cNvGraphicFramePr>
          <p:nvPr/>
        </p:nvGraphicFramePr>
        <p:xfrm>
          <a:off x="3084513" y="1747838"/>
          <a:ext cx="3908425" cy="1411287"/>
        </p:xfrm>
        <a:graphic>
          <a:graphicData uri="http://schemas.openxmlformats.org/presentationml/2006/ole">
            <mc:AlternateContent xmlns:mc="http://schemas.openxmlformats.org/markup-compatibility/2006">
              <mc:Choice xmlns:v="urn:schemas-microsoft-com:vml" Requires="v">
                <p:oleObj name="公式" r:id="rId2" imgW="1993900" imgH="723900" progId="Equation.3">
                  <p:embed/>
                </p:oleObj>
              </mc:Choice>
              <mc:Fallback>
                <p:oleObj name="公式" r:id="rId2" imgW="1993900" imgH="7239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513" y="1747838"/>
                        <a:ext cx="3908425" cy="141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42" name="Object 4">
            <a:extLst>
              <a:ext uri="{FF2B5EF4-FFF2-40B4-BE49-F238E27FC236}">
                <a16:creationId xmlns:a16="http://schemas.microsoft.com/office/drawing/2014/main" id="{CB1784DA-5269-F711-FA9C-B4273109CCE3}"/>
              </a:ext>
            </a:extLst>
          </p:cNvPr>
          <p:cNvGraphicFramePr>
            <a:graphicFrameLocks noChangeAspect="1"/>
          </p:cNvGraphicFramePr>
          <p:nvPr/>
        </p:nvGraphicFramePr>
        <p:xfrm>
          <a:off x="2638425" y="4576763"/>
          <a:ext cx="3889375" cy="1700212"/>
        </p:xfrm>
        <a:graphic>
          <a:graphicData uri="http://schemas.openxmlformats.org/presentationml/2006/ole">
            <mc:AlternateContent xmlns:mc="http://schemas.openxmlformats.org/markup-compatibility/2006">
              <mc:Choice xmlns:v="urn:schemas-microsoft-com:vml" Requires="v">
                <p:oleObj name="公式" r:id="rId4" imgW="2082800" imgH="914400" progId="Equation.3">
                  <p:embed/>
                </p:oleObj>
              </mc:Choice>
              <mc:Fallback>
                <p:oleObj name="公式" r:id="rId4" imgW="2082800" imgH="914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425" y="4576763"/>
                        <a:ext cx="38893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a:extLst>
              <a:ext uri="{FF2B5EF4-FFF2-40B4-BE49-F238E27FC236}">
                <a16:creationId xmlns:a16="http://schemas.microsoft.com/office/drawing/2014/main" id="{983B3116-5F66-E6DD-B7A3-27CC00A38DFF}"/>
              </a:ext>
            </a:extLst>
          </p:cNvPr>
          <p:cNvGrpSpPr>
            <a:grpSpLocks/>
          </p:cNvGrpSpPr>
          <p:nvPr/>
        </p:nvGrpSpPr>
        <p:grpSpPr bwMode="auto">
          <a:xfrm>
            <a:off x="395288" y="3357563"/>
            <a:ext cx="8229600" cy="3325812"/>
            <a:chOff x="395288" y="3357564"/>
            <a:chExt cx="8229600" cy="3325812"/>
          </a:xfrm>
        </p:grpSpPr>
        <p:sp>
          <p:nvSpPr>
            <p:cNvPr id="2" name="Rectangle 3">
              <a:extLst>
                <a:ext uri="{FF2B5EF4-FFF2-40B4-BE49-F238E27FC236}">
                  <a16:creationId xmlns:a16="http://schemas.microsoft.com/office/drawing/2014/main" id="{E2C7E95B-2649-2D06-D426-935F7FB00221}"/>
                </a:ext>
              </a:extLst>
            </p:cNvPr>
            <p:cNvSpPr txBox="1">
              <a:spLocks noChangeArrowheads="1"/>
            </p:cNvSpPr>
            <p:nvPr/>
          </p:nvSpPr>
          <p:spPr bwMode="auto">
            <a:xfrm>
              <a:off x="395288" y="3357564"/>
              <a:ext cx="8229600" cy="3325812"/>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ct val="110000"/>
                </a:lnSpc>
                <a:spcBef>
                  <a:spcPct val="40000"/>
                </a:spcBef>
                <a:defRPr/>
              </a:pPr>
              <a:r>
                <a:rPr lang="zh-CN" altLang="en-US" sz="2400" kern="0" dirty="0">
                  <a:solidFill>
                    <a:srgbClr val="000000"/>
                  </a:solidFill>
                  <a:latin typeface="+mn-ea"/>
                </a:rPr>
                <a:t>对于约束条件        ，将违反约束的程度划分为四个等级（区间），不同的等级采用不同的惩罚系数    ，具体如下：</a:t>
              </a:r>
            </a:p>
          </p:txBody>
        </p:sp>
        <p:graphicFrame>
          <p:nvGraphicFramePr>
            <p:cNvPr id="172040" name="Object 6">
              <a:extLst>
                <a:ext uri="{FF2B5EF4-FFF2-40B4-BE49-F238E27FC236}">
                  <a16:creationId xmlns:a16="http://schemas.microsoft.com/office/drawing/2014/main" id="{1C6988B2-D6E8-27BD-3083-81909776814B}"/>
                </a:ext>
              </a:extLst>
            </p:cNvPr>
            <p:cNvGraphicFramePr>
              <a:graphicFrameLocks noChangeAspect="1"/>
            </p:cNvGraphicFramePr>
            <p:nvPr/>
          </p:nvGraphicFramePr>
          <p:xfrm>
            <a:off x="2703781" y="3395866"/>
            <a:ext cx="690562" cy="371250"/>
          </p:xfrm>
          <a:graphic>
            <a:graphicData uri="http://schemas.openxmlformats.org/presentationml/2006/ole">
              <mc:AlternateContent xmlns:mc="http://schemas.openxmlformats.org/markup-compatibility/2006">
                <mc:Choice xmlns:v="urn:schemas-microsoft-com:vml" Requires="v">
                  <p:oleObj name="公式" r:id="rId6" imgW="393359" imgH="215713" progId="Equation.3">
                    <p:embed/>
                  </p:oleObj>
                </mc:Choice>
                <mc:Fallback>
                  <p:oleObj name="公式" r:id="rId6" imgW="393359" imgH="21571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781" y="3395866"/>
                          <a:ext cx="690562" cy="37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2041" name="Object 8">
              <a:extLst>
                <a:ext uri="{FF2B5EF4-FFF2-40B4-BE49-F238E27FC236}">
                  <a16:creationId xmlns:a16="http://schemas.microsoft.com/office/drawing/2014/main" id="{30DE90E5-A4FF-EE07-F1F5-5094D8A6E07E}"/>
                </a:ext>
              </a:extLst>
            </p:cNvPr>
            <p:cNvGraphicFramePr>
              <a:graphicFrameLocks noChangeAspect="1"/>
            </p:cNvGraphicFramePr>
            <p:nvPr/>
          </p:nvGraphicFramePr>
          <p:xfrm>
            <a:off x="6125431" y="3763299"/>
            <a:ext cx="261938" cy="426541"/>
          </p:xfrm>
          <a:graphic>
            <a:graphicData uri="http://schemas.openxmlformats.org/presentationml/2006/ole">
              <mc:AlternateContent xmlns:mc="http://schemas.openxmlformats.org/markup-compatibility/2006">
                <mc:Choice xmlns:v="urn:schemas-microsoft-com:vml" Requires="v">
                  <p:oleObj name="公式" r:id="rId8" imgW="126780" imgH="215526" progId="Equation.3">
                    <p:embed/>
                  </p:oleObj>
                </mc:Choice>
                <mc:Fallback>
                  <p:oleObj name="公式" r:id="rId8" imgW="126780" imgH="215526"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5431" y="3763299"/>
                          <a:ext cx="261938" cy="42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2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a:extLst>
              <a:ext uri="{FF2B5EF4-FFF2-40B4-BE49-F238E27FC236}">
                <a16:creationId xmlns:a16="http://schemas.microsoft.com/office/drawing/2014/main" id="{208BD3A2-DE07-3CAF-B7F8-63D3C362D3C9}"/>
              </a:ext>
            </a:extLst>
          </p:cNvPr>
          <p:cNvSpPr>
            <a:spLocks noGrp="1" noChangeArrowheads="1"/>
          </p:cNvSpPr>
          <p:nvPr>
            <p:ph idx="1"/>
          </p:nvPr>
        </p:nvSpPr>
        <p:spPr>
          <a:xfrm>
            <a:off x="-17463" y="528638"/>
            <a:ext cx="8602663" cy="4294187"/>
          </a:xfrm>
        </p:spPr>
        <p:txBody>
          <a:bodyPr/>
          <a:lstStyle/>
          <a:p>
            <a:pPr eaLnBrk="1" hangingPunct="1">
              <a:lnSpc>
                <a:spcPct val="110000"/>
              </a:lnSpc>
              <a:spcBef>
                <a:spcPct val="40000"/>
              </a:spcBef>
            </a:pPr>
            <a:r>
              <a:rPr lang="zh-CN" altLang="en-US" sz="2400" b="1">
                <a:solidFill>
                  <a:srgbClr val="000000"/>
                </a:solidFill>
                <a:latin typeface="黑体" panose="02010609060101010101" pitchFamily="49" charset="-122"/>
                <a:ea typeface="黑体" panose="02010609060101010101" pitchFamily="49" charset="-122"/>
              </a:rPr>
              <a:t>同理，对于约束条件     ，将违反约束的程度划分为四个等级，不同的等级采用不同的惩罚系数  ，具体如下：</a:t>
            </a:r>
          </a:p>
          <a:p>
            <a:pPr eaLnBrk="1" hangingPunct="1">
              <a:lnSpc>
                <a:spcPct val="110000"/>
              </a:lnSpc>
              <a:spcBef>
                <a:spcPct val="40000"/>
              </a:spcBef>
            </a:pPr>
            <a:endParaRPr lang="zh-CN" altLang="en-US" sz="2400" b="1">
              <a:solidFill>
                <a:srgbClr val="000000"/>
              </a:solidFill>
              <a:latin typeface="黑体" panose="02010609060101010101" pitchFamily="49" charset="-122"/>
              <a:ea typeface="黑体" panose="02010609060101010101" pitchFamily="49" charset="-122"/>
            </a:endParaRPr>
          </a:p>
          <a:p>
            <a:pPr eaLnBrk="1" hangingPunct="1">
              <a:lnSpc>
                <a:spcPct val="110000"/>
              </a:lnSpc>
              <a:spcBef>
                <a:spcPct val="40000"/>
              </a:spcBef>
            </a:pPr>
            <a:endParaRPr lang="zh-CN" altLang="en-US" sz="2400" b="1">
              <a:solidFill>
                <a:srgbClr val="000000"/>
              </a:solidFill>
              <a:latin typeface="黑体" panose="02010609060101010101" pitchFamily="49" charset="-122"/>
              <a:ea typeface="黑体" panose="02010609060101010101" pitchFamily="49" charset="-122"/>
            </a:endParaRPr>
          </a:p>
          <a:p>
            <a:pPr eaLnBrk="1" hangingPunct="1">
              <a:lnSpc>
                <a:spcPct val="110000"/>
              </a:lnSpc>
              <a:spcBef>
                <a:spcPct val="40000"/>
              </a:spcBef>
            </a:pPr>
            <a:endParaRPr lang="zh-CN" altLang="en-US" sz="2400" b="1">
              <a:solidFill>
                <a:srgbClr val="000000"/>
              </a:solidFill>
              <a:latin typeface="黑体" panose="02010609060101010101" pitchFamily="49" charset="-122"/>
              <a:ea typeface="黑体" panose="02010609060101010101" pitchFamily="49" charset="-122"/>
            </a:endParaRPr>
          </a:p>
          <a:p>
            <a:pPr eaLnBrk="1" hangingPunct="1">
              <a:lnSpc>
                <a:spcPct val="110000"/>
              </a:lnSpc>
              <a:spcBef>
                <a:spcPct val="40000"/>
              </a:spcBef>
            </a:pPr>
            <a:endParaRPr lang="zh-CN" altLang="en-US" sz="2400" b="1">
              <a:solidFill>
                <a:srgbClr val="000000"/>
              </a:solidFill>
              <a:latin typeface="黑体" panose="02010609060101010101" pitchFamily="49" charset="-122"/>
              <a:ea typeface="黑体" panose="02010609060101010101" pitchFamily="49" charset="-122"/>
            </a:endParaRPr>
          </a:p>
          <a:p>
            <a:pPr eaLnBrk="1" hangingPunct="1">
              <a:lnSpc>
                <a:spcPct val="110000"/>
              </a:lnSpc>
              <a:spcBef>
                <a:spcPct val="40000"/>
              </a:spcBef>
            </a:pPr>
            <a:r>
              <a:rPr lang="zh-CN" altLang="en-US" sz="2400" b="1">
                <a:solidFill>
                  <a:srgbClr val="000000"/>
                </a:solidFill>
                <a:latin typeface="黑体" panose="02010609060101010101" pitchFamily="49" charset="-122"/>
                <a:ea typeface="黑体" panose="02010609060101010101" pitchFamily="49" charset="-122"/>
              </a:rPr>
              <a:t>惩罚函数为</a:t>
            </a:r>
          </a:p>
          <a:p>
            <a:pPr eaLnBrk="1" hangingPunct="1">
              <a:lnSpc>
                <a:spcPct val="110000"/>
              </a:lnSpc>
              <a:spcBef>
                <a:spcPct val="40000"/>
              </a:spcBef>
            </a:pPr>
            <a:r>
              <a:rPr lang="zh-CN" altLang="en-US" sz="2400" b="1">
                <a:solidFill>
                  <a:srgbClr val="000000"/>
                </a:solidFill>
                <a:latin typeface="黑体" panose="02010609060101010101" pitchFamily="49" charset="-122"/>
                <a:ea typeface="黑体" panose="02010609060101010101" pitchFamily="49" charset="-122"/>
              </a:rPr>
              <a:t>广义目标函数定义为</a:t>
            </a:r>
            <a:r>
              <a:rPr lang="zh-CN" altLang="en-US"/>
              <a:t> </a:t>
            </a:r>
          </a:p>
        </p:txBody>
      </p:sp>
      <p:sp>
        <p:nvSpPr>
          <p:cNvPr id="173059" name="Rectangle 4">
            <a:extLst>
              <a:ext uri="{FF2B5EF4-FFF2-40B4-BE49-F238E27FC236}">
                <a16:creationId xmlns:a16="http://schemas.microsoft.com/office/drawing/2014/main" id="{6834CBC7-63DA-A781-2DD7-C275F9573666}"/>
              </a:ext>
            </a:extLst>
          </p:cNvPr>
          <p:cNvSpPr>
            <a:spLocks noChangeArrowheads="1"/>
          </p:cNvSpPr>
          <p:nvPr/>
        </p:nvSpPr>
        <p:spPr bwMode="auto">
          <a:xfrm>
            <a:off x="0" y="2960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73060" name="Rectangle 6">
            <a:extLst>
              <a:ext uri="{FF2B5EF4-FFF2-40B4-BE49-F238E27FC236}">
                <a16:creationId xmlns:a16="http://schemas.microsoft.com/office/drawing/2014/main" id="{6939276E-DBF6-6FA8-5099-91601869EFCB}"/>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73061" name="Object 7">
            <a:extLst>
              <a:ext uri="{FF2B5EF4-FFF2-40B4-BE49-F238E27FC236}">
                <a16:creationId xmlns:a16="http://schemas.microsoft.com/office/drawing/2014/main" id="{491DF708-508B-E425-E1EC-A0D133CD3762}"/>
              </a:ext>
            </a:extLst>
          </p:cNvPr>
          <p:cNvGraphicFramePr>
            <a:graphicFrameLocks noChangeAspect="1"/>
          </p:cNvGraphicFramePr>
          <p:nvPr/>
        </p:nvGraphicFramePr>
        <p:xfrm>
          <a:off x="3287713" y="539750"/>
          <a:ext cx="712787" cy="373063"/>
        </p:xfrm>
        <a:graphic>
          <a:graphicData uri="http://schemas.openxmlformats.org/presentationml/2006/ole">
            <mc:AlternateContent xmlns:mc="http://schemas.openxmlformats.org/markup-compatibility/2006">
              <mc:Choice xmlns:v="urn:schemas-microsoft-com:vml" Requires="v">
                <p:oleObj name="公式" r:id="rId2" imgW="406048" imgH="215713" progId="Equation.3">
                  <p:embed/>
                </p:oleObj>
              </mc:Choice>
              <mc:Fallback>
                <p:oleObj name="公式" r:id="rId2" imgW="406048" imgH="215713"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3" y="539750"/>
                        <a:ext cx="7127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2" name="Rectangle 8">
            <a:extLst>
              <a:ext uri="{FF2B5EF4-FFF2-40B4-BE49-F238E27FC236}">
                <a16:creationId xmlns:a16="http://schemas.microsoft.com/office/drawing/2014/main" id="{D8825F49-6C0A-711C-60C4-3832D442124A}"/>
              </a:ext>
            </a:extLst>
          </p:cNvPr>
          <p:cNvSpPr>
            <a:spLocks noChangeArrowheads="1"/>
          </p:cNvSpPr>
          <p:nvPr/>
        </p:nvSpPr>
        <p:spPr bwMode="auto">
          <a:xfrm>
            <a:off x="0" y="332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73063" name="Object 9">
            <a:extLst>
              <a:ext uri="{FF2B5EF4-FFF2-40B4-BE49-F238E27FC236}">
                <a16:creationId xmlns:a16="http://schemas.microsoft.com/office/drawing/2014/main" id="{9BAC5E3C-2B3D-1EFA-CACF-8F171B7DB893}"/>
              </a:ext>
            </a:extLst>
          </p:cNvPr>
          <p:cNvGraphicFramePr>
            <a:graphicFrameLocks noChangeAspect="1"/>
          </p:cNvGraphicFramePr>
          <p:nvPr/>
        </p:nvGraphicFramePr>
        <p:xfrm>
          <a:off x="5794375" y="908050"/>
          <a:ext cx="288925" cy="428625"/>
        </p:xfrm>
        <a:graphic>
          <a:graphicData uri="http://schemas.openxmlformats.org/presentationml/2006/ole">
            <mc:AlternateContent xmlns:mc="http://schemas.openxmlformats.org/markup-compatibility/2006">
              <mc:Choice xmlns:v="urn:schemas-microsoft-com:vml" Requires="v">
                <p:oleObj name="公式" r:id="rId4" imgW="139579" imgH="215713" progId="Equation.3">
                  <p:embed/>
                </p:oleObj>
              </mc:Choice>
              <mc:Fallback>
                <p:oleObj name="公式" r:id="rId4" imgW="139579" imgH="215713"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375" y="908050"/>
                        <a:ext cx="2889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4" name="Rectangle 11">
            <a:extLst>
              <a:ext uri="{FF2B5EF4-FFF2-40B4-BE49-F238E27FC236}">
                <a16:creationId xmlns:a16="http://schemas.microsoft.com/office/drawing/2014/main" id="{2D928CB9-7B66-D4F9-573E-2A845AAA10D8}"/>
              </a:ext>
            </a:extLst>
          </p:cNvPr>
          <p:cNvSpPr>
            <a:spLocks noChangeArrowheads="1"/>
          </p:cNvSpPr>
          <p:nvPr/>
        </p:nvSpPr>
        <p:spPr bwMode="auto">
          <a:xfrm>
            <a:off x="0" y="2960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73065" name="Object 10">
            <a:extLst>
              <a:ext uri="{FF2B5EF4-FFF2-40B4-BE49-F238E27FC236}">
                <a16:creationId xmlns:a16="http://schemas.microsoft.com/office/drawing/2014/main" id="{67D131B6-E169-A908-2489-928ECDBEAA2B}"/>
              </a:ext>
            </a:extLst>
          </p:cNvPr>
          <p:cNvGraphicFramePr>
            <a:graphicFrameLocks noChangeAspect="1"/>
          </p:cNvGraphicFramePr>
          <p:nvPr/>
        </p:nvGraphicFramePr>
        <p:xfrm>
          <a:off x="1862138" y="1758950"/>
          <a:ext cx="4254500" cy="1670050"/>
        </p:xfrm>
        <a:graphic>
          <a:graphicData uri="http://schemas.openxmlformats.org/presentationml/2006/ole">
            <mc:AlternateContent xmlns:mc="http://schemas.openxmlformats.org/markup-compatibility/2006">
              <mc:Choice xmlns:v="urn:schemas-microsoft-com:vml" Requires="v">
                <p:oleObj name="公式" r:id="rId6" imgW="2324100" imgH="914400" progId="Equation.3">
                  <p:embed/>
                </p:oleObj>
              </mc:Choice>
              <mc:Fallback>
                <p:oleObj name="公式" r:id="rId6" imgW="2324100" imgH="9144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2138" y="1758950"/>
                        <a:ext cx="42545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6" name="Rectangle 13">
            <a:extLst>
              <a:ext uri="{FF2B5EF4-FFF2-40B4-BE49-F238E27FC236}">
                <a16:creationId xmlns:a16="http://schemas.microsoft.com/office/drawing/2014/main" id="{5A4DD8B2-711C-8261-19B7-11CA916BA60E}"/>
              </a:ext>
            </a:extLst>
          </p:cNvPr>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79212" name="Object 12">
            <a:extLst>
              <a:ext uri="{FF2B5EF4-FFF2-40B4-BE49-F238E27FC236}">
                <a16:creationId xmlns:a16="http://schemas.microsoft.com/office/drawing/2014/main" id="{BA685477-C6E2-2189-355C-0DDCCB3AA3A4}"/>
              </a:ext>
            </a:extLst>
          </p:cNvPr>
          <p:cNvGraphicFramePr>
            <a:graphicFrameLocks noChangeAspect="1"/>
          </p:cNvGraphicFramePr>
          <p:nvPr/>
        </p:nvGraphicFramePr>
        <p:xfrm>
          <a:off x="2843213" y="3694113"/>
          <a:ext cx="3095625" cy="450850"/>
        </p:xfrm>
        <a:graphic>
          <a:graphicData uri="http://schemas.openxmlformats.org/presentationml/2006/ole">
            <mc:AlternateContent xmlns:mc="http://schemas.openxmlformats.org/markup-compatibility/2006">
              <mc:Choice xmlns:v="urn:schemas-microsoft-com:vml" Requires="v">
                <p:oleObj name="公式" r:id="rId8" imgW="1574800" imgH="228600" progId="Equation.3">
                  <p:embed/>
                </p:oleObj>
              </mc:Choice>
              <mc:Fallback>
                <p:oleObj name="公式" r:id="rId8" imgW="157480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3213" y="3694113"/>
                        <a:ext cx="30956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3068" name="Rectangle 15">
            <a:extLst>
              <a:ext uri="{FF2B5EF4-FFF2-40B4-BE49-F238E27FC236}">
                <a16:creationId xmlns:a16="http://schemas.microsoft.com/office/drawing/2014/main" id="{5247402C-A360-35BE-8EF2-4DC892EFC714}"/>
              </a:ext>
            </a:extLst>
          </p:cNvPr>
          <p:cNvSpPr>
            <a:spLocks noChangeArrowheads="1"/>
          </p:cNvSpPr>
          <p:nvPr/>
        </p:nvSpPr>
        <p:spPr bwMode="auto">
          <a:xfrm>
            <a:off x="0" y="3325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79214" name="Object 14">
            <a:extLst>
              <a:ext uri="{FF2B5EF4-FFF2-40B4-BE49-F238E27FC236}">
                <a16:creationId xmlns:a16="http://schemas.microsoft.com/office/drawing/2014/main" id="{BF557BB8-BBB9-7F30-4E20-0D8472435170}"/>
              </a:ext>
            </a:extLst>
          </p:cNvPr>
          <p:cNvGraphicFramePr>
            <a:graphicFrameLocks noChangeAspect="1"/>
          </p:cNvGraphicFramePr>
          <p:nvPr/>
        </p:nvGraphicFramePr>
        <p:xfrm>
          <a:off x="3709988" y="4405313"/>
          <a:ext cx="2414587" cy="381000"/>
        </p:xfrm>
        <a:graphic>
          <a:graphicData uri="http://schemas.openxmlformats.org/presentationml/2006/ole">
            <mc:AlternateContent xmlns:mc="http://schemas.openxmlformats.org/markup-compatibility/2006">
              <mc:Choice xmlns:v="urn:schemas-microsoft-com:vml" Requires="v">
                <p:oleObj name="公式" r:id="rId10" imgW="1307532" imgH="203112" progId="Equation.3">
                  <p:embed/>
                </p:oleObj>
              </mc:Choice>
              <mc:Fallback>
                <p:oleObj name="公式" r:id="rId10" imgW="1307532" imgH="203112"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9988" y="4405313"/>
                        <a:ext cx="24145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203">
                                            <p:txEl>
                                              <p:pRg st="5" end="5"/>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7921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79203">
                                            <p:txEl>
                                              <p:pRg st="6" end="6"/>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179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8505066-B862-36E1-407F-0384C27732D9}"/>
              </a:ext>
            </a:extLst>
          </p:cNvPr>
          <p:cNvSpPr txBox="1">
            <a:spLocks noChangeArrowheads="1"/>
          </p:cNvSpPr>
          <p:nvPr/>
        </p:nvSpPr>
        <p:spPr>
          <a:xfrm>
            <a:off x="107504" y="902527"/>
            <a:ext cx="9036496" cy="5391395"/>
          </a:xfrm>
          <a:prstGeom prst="rect">
            <a:avLst/>
          </a:prstGeom>
          <a:noFill/>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Clr>
                <a:srgbClr val="C00000"/>
              </a:buClr>
              <a:buFont typeface="Wingdings" panose="05000000000000000000" pitchFamily="2" charset="2"/>
              <a:buChar char="p"/>
              <a:defRPr/>
            </a:pPr>
            <a:r>
              <a:rPr lang="zh-CN" altLang="en-US" sz="2800" b="0" kern="0" dirty="0">
                <a:latin typeface="+mn-ea"/>
              </a:rPr>
              <a:t>各个子目标之间并非具有一致性，而是矛盾的。某一目标性能的提高会引起其他目标性能的降低</a:t>
            </a:r>
            <a:endParaRPr lang="en-US" altLang="zh-CN" sz="2800" b="0" kern="0" dirty="0">
              <a:latin typeface="+mn-ea"/>
            </a:endParaRPr>
          </a:p>
          <a:p>
            <a:pPr>
              <a:defRPr/>
            </a:pPr>
            <a:endParaRPr lang="en-US" altLang="zh-CN" sz="2800" b="0" kern="0" dirty="0">
              <a:latin typeface="+mn-ea"/>
            </a:endParaRPr>
          </a:p>
          <a:p>
            <a:pPr>
              <a:buClr>
                <a:srgbClr val="C00000"/>
              </a:buClr>
              <a:buFont typeface="Wingdings" panose="05000000000000000000" pitchFamily="2" charset="2"/>
              <a:buChar char="p"/>
              <a:defRPr/>
            </a:pPr>
            <a:r>
              <a:rPr lang="zh-CN" altLang="en-US" sz="2800" b="0" kern="0" dirty="0">
                <a:latin typeface="+mn-ea"/>
              </a:rPr>
              <a:t>只能通过</a:t>
            </a:r>
            <a:r>
              <a:rPr lang="zh-CN" altLang="en-US" sz="2800" b="0" kern="0" dirty="0">
                <a:solidFill>
                  <a:srgbClr val="FF0000"/>
                </a:solidFill>
                <a:latin typeface="+mn-ea"/>
              </a:rPr>
              <a:t>权衡折中</a:t>
            </a:r>
            <a:r>
              <a:rPr lang="zh-CN" altLang="en-US" sz="2800" b="0" kern="0" dirty="0">
                <a:latin typeface="+mn-ea"/>
              </a:rPr>
              <a:t>的方法使所有目标尽可能达到最优</a:t>
            </a:r>
            <a:endParaRPr lang="en-US" altLang="zh-CN" sz="2800" b="0" kern="0" dirty="0">
              <a:latin typeface="+mn-ea"/>
            </a:endParaRPr>
          </a:p>
          <a:p>
            <a:pPr>
              <a:buClr>
                <a:srgbClr val="C00000"/>
              </a:buClr>
              <a:buFont typeface="Wingdings" panose="05000000000000000000" pitchFamily="2" charset="2"/>
              <a:buChar char="p"/>
              <a:defRPr/>
            </a:pPr>
            <a:endParaRPr lang="en-US" altLang="zh-CN" sz="2800" b="0" kern="0" dirty="0">
              <a:latin typeface="+mn-ea"/>
            </a:endParaRPr>
          </a:p>
          <a:p>
            <a:pPr>
              <a:buClr>
                <a:srgbClr val="C00000"/>
              </a:buClr>
              <a:buFont typeface="Wingdings" panose="05000000000000000000" pitchFamily="2" charset="2"/>
              <a:buChar char="p"/>
              <a:defRPr/>
            </a:pPr>
            <a:r>
              <a:rPr lang="zh-CN" altLang="en-US" sz="2800" b="0" kern="0" dirty="0">
                <a:latin typeface="+mn-ea"/>
              </a:rPr>
              <a:t>决策变量应该和各个子目标都有联系</a:t>
            </a:r>
            <a:endParaRPr lang="en-US" altLang="zh-CN" sz="2800" b="0" kern="0" dirty="0">
              <a:latin typeface="+mn-ea"/>
            </a:endParaRPr>
          </a:p>
          <a:p>
            <a:pPr>
              <a:buClr>
                <a:srgbClr val="C00000"/>
              </a:buClr>
              <a:buFont typeface="Wingdings" panose="05000000000000000000" pitchFamily="2" charset="2"/>
              <a:buChar char="p"/>
              <a:defRPr/>
            </a:pPr>
            <a:endParaRPr lang="en-US" altLang="zh-CN" sz="2800" b="0" kern="0" dirty="0">
              <a:latin typeface="+mn-ea"/>
            </a:endParaRPr>
          </a:p>
          <a:p>
            <a:pPr>
              <a:buClr>
                <a:srgbClr val="C00000"/>
              </a:buClr>
              <a:buFont typeface="Wingdings" panose="05000000000000000000" pitchFamily="2" charset="2"/>
              <a:buChar char="p"/>
              <a:defRPr/>
            </a:pPr>
            <a:r>
              <a:rPr lang="zh-CN" altLang="en-US" sz="2800" b="0" kern="0" dirty="0">
                <a:latin typeface="+mn-ea"/>
              </a:rPr>
              <a:t>单目标优化问题只需要求得</a:t>
            </a:r>
            <a:r>
              <a:rPr lang="zh-CN" altLang="en-US" sz="2800" b="0" kern="0" dirty="0">
                <a:solidFill>
                  <a:srgbClr val="FF0000"/>
                </a:solidFill>
                <a:latin typeface="+mn-ea"/>
              </a:rPr>
              <a:t>一个最优解</a:t>
            </a:r>
            <a:r>
              <a:rPr lang="zh-CN" altLang="en-US" sz="2800" b="0" kern="0" dirty="0">
                <a:latin typeface="+mn-ea"/>
              </a:rPr>
              <a:t>即可，而多目标优化问题需要求得</a:t>
            </a:r>
            <a:r>
              <a:rPr lang="zh-CN" altLang="en-US" sz="2800" b="0" kern="0" dirty="0">
                <a:highlight>
                  <a:srgbClr val="FFFF00"/>
                </a:highlight>
                <a:latin typeface="+mn-ea"/>
              </a:rPr>
              <a:t>一个解集</a:t>
            </a:r>
            <a:r>
              <a:rPr lang="zh-CN" altLang="en-US" sz="2800" b="0" kern="0" dirty="0">
                <a:latin typeface="+mn-ea"/>
              </a:rPr>
              <a:t>：由</a:t>
            </a:r>
            <a:r>
              <a:rPr lang="zh-CN" altLang="en-US" sz="2800" b="0" kern="0" dirty="0">
                <a:solidFill>
                  <a:srgbClr val="FF0000"/>
                </a:solidFill>
                <a:highlight>
                  <a:srgbClr val="FFFF00"/>
                </a:highlight>
                <a:latin typeface="+mn-ea"/>
              </a:rPr>
              <a:t>不同程度</a:t>
            </a:r>
            <a:r>
              <a:rPr lang="zh-CN" altLang="en-US" sz="2800" b="0" kern="0" dirty="0">
                <a:solidFill>
                  <a:srgbClr val="FF0000"/>
                </a:solidFill>
                <a:latin typeface="+mn-ea"/>
              </a:rPr>
              <a:t>折中</a:t>
            </a:r>
            <a:r>
              <a:rPr lang="zh-CN" altLang="en-US" sz="2800" b="0" kern="0" dirty="0">
                <a:latin typeface="+mn-ea"/>
              </a:rPr>
              <a:t>的</a:t>
            </a:r>
            <a:r>
              <a:rPr lang="zh-CN" altLang="en-US" sz="2800" b="0" kern="0" dirty="0">
                <a:solidFill>
                  <a:srgbClr val="FF0000"/>
                </a:solidFill>
                <a:latin typeface="+mn-ea"/>
              </a:rPr>
              <a:t>最优解</a:t>
            </a:r>
            <a:r>
              <a:rPr lang="zh-CN" altLang="en-US" sz="2800" b="0" kern="0" dirty="0">
                <a:latin typeface="+mn-ea"/>
              </a:rPr>
              <a:t>组成的</a:t>
            </a:r>
            <a:r>
              <a:rPr lang="zh-CN" altLang="en-US" sz="2800" b="0" kern="0" dirty="0">
                <a:solidFill>
                  <a:srgbClr val="FF0000"/>
                </a:solidFill>
                <a:highlight>
                  <a:srgbClr val="FFFF00"/>
                </a:highlight>
                <a:latin typeface="+mn-ea"/>
              </a:rPr>
              <a:t>解集</a:t>
            </a:r>
            <a:r>
              <a:rPr lang="zh-CN" altLang="en-US" sz="2800" b="0" kern="0" dirty="0">
                <a:latin typeface="+mn-ea"/>
              </a:rPr>
              <a:t>，</a:t>
            </a:r>
            <a:r>
              <a:rPr lang="en-US" altLang="zh-CN" sz="2800" b="0" kern="0" dirty="0">
                <a:latin typeface="+mn-ea"/>
              </a:rPr>
              <a:t>Pareto</a:t>
            </a:r>
            <a:r>
              <a:rPr lang="zh-CN" altLang="en-US" sz="2800" b="0" kern="0" dirty="0">
                <a:latin typeface="+mn-ea"/>
              </a:rPr>
              <a:t>解</a:t>
            </a:r>
            <a:endParaRPr lang="en-US" altLang="zh-CN" sz="2800" b="0" kern="0" dirty="0">
              <a:latin typeface="+mn-ea"/>
            </a:endParaRPr>
          </a:p>
          <a:p>
            <a:pPr marL="0" indent="0">
              <a:buClr>
                <a:srgbClr val="C00000"/>
              </a:buClr>
              <a:buFont typeface="Wingdings" panose="05000000000000000000" pitchFamily="2" charset="2"/>
              <a:buNone/>
              <a:defRPr/>
            </a:pPr>
            <a:endParaRPr lang="en-US" altLang="zh-CN" sz="2800" b="0" kern="0" dirty="0">
              <a:latin typeface="+mn-ea"/>
            </a:endParaRPr>
          </a:p>
          <a:p>
            <a:pPr>
              <a:defRPr/>
            </a:pPr>
            <a:endParaRPr lang="en-US" altLang="zh-CN" sz="2800" b="0" kern="0" dirty="0">
              <a:latin typeface="+mn-ea"/>
            </a:endParaRPr>
          </a:p>
          <a:p>
            <a:pPr>
              <a:defRPr/>
            </a:pPr>
            <a:endParaRPr lang="en-US" altLang="zh-CN" sz="2800" b="0" kern="0" dirty="0">
              <a:latin typeface="+mn-ea"/>
            </a:endParaRPr>
          </a:p>
          <a:p>
            <a:pPr>
              <a:buFontTx/>
              <a:buChar char="•"/>
              <a:defRPr/>
            </a:pPr>
            <a:endParaRPr lang="zh-CN" altLang="en-US" sz="2800" b="0" kern="0" dirty="0">
              <a:latin typeface="+mn-ea"/>
            </a:endParaRPr>
          </a:p>
        </p:txBody>
      </p:sp>
      <p:sp>
        <p:nvSpPr>
          <p:cNvPr id="4" name="AutoShape 2">
            <a:extLst>
              <a:ext uri="{FF2B5EF4-FFF2-40B4-BE49-F238E27FC236}">
                <a16:creationId xmlns:a16="http://schemas.microsoft.com/office/drawing/2014/main" id="{AD4915E4-EF8C-AB63-A308-A84D69F75E11}"/>
              </a:ext>
            </a:extLst>
          </p:cNvPr>
          <p:cNvSpPr txBox="1">
            <a:spLocks noChangeArrowheads="1"/>
          </p:cNvSpPr>
          <p:nvPr/>
        </p:nvSpPr>
        <p:spPr>
          <a:xfrm>
            <a:off x="109538" y="71438"/>
            <a:ext cx="8926512" cy="831850"/>
          </a:xfrm>
          <a:prstGeom prst="rect">
            <a:avLst/>
          </a:prstGeom>
          <a:solidFill>
            <a:schemeClr val="accent2">
              <a:lumMod val="75000"/>
            </a:schemeClr>
          </a:solidFill>
        </p:spPr>
        <p:txBody>
          <a:bodyPr/>
          <a:lstStyle>
            <a:lvl1pPr indent="176213" algn="l" rtl="0" eaLnBrk="0" fontAlgn="base" hangingPunct="0">
              <a:spcBef>
                <a:spcPct val="0"/>
              </a:spcBef>
              <a:spcAft>
                <a:spcPct val="0"/>
              </a:spcAft>
              <a:defRPr kumimoji="1" sz="3800" b="1">
                <a:solidFill>
                  <a:schemeClr val="bg1"/>
                </a:solidFill>
                <a:latin typeface="+mj-lt"/>
                <a:ea typeface="MS PGothic" panose="020B0600070205080204" pitchFamily="34" charset="-128"/>
                <a:cs typeface="+mj-cs"/>
              </a:defRPr>
            </a:lvl1pPr>
            <a:lvl2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2pPr>
            <a:lvl3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3pPr>
            <a:lvl4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4pPr>
            <a:lvl5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5pPr>
            <a:lvl6pPr marL="457200" indent="176213" algn="l" rtl="0" fontAlgn="base">
              <a:spcBef>
                <a:spcPct val="0"/>
              </a:spcBef>
              <a:spcAft>
                <a:spcPct val="0"/>
              </a:spcAft>
              <a:defRPr kumimoji="1" sz="3800" b="1">
                <a:solidFill>
                  <a:schemeClr val="bg1"/>
                </a:solidFill>
                <a:latin typeface="Arial" charset="0"/>
                <a:ea typeface="ＭＳ Ｐゴシック" pitchFamily="34" charset="-128"/>
              </a:defRPr>
            </a:lvl6pPr>
            <a:lvl7pPr marL="914400" indent="176213" algn="l" rtl="0" fontAlgn="base">
              <a:spcBef>
                <a:spcPct val="0"/>
              </a:spcBef>
              <a:spcAft>
                <a:spcPct val="0"/>
              </a:spcAft>
              <a:defRPr kumimoji="1" sz="3800" b="1">
                <a:solidFill>
                  <a:schemeClr val="bg1"/>
                </a:solidFill>
                <a:latin typeface="Arial" charset="0"/>
                <a:ea typeface="ＭＳ Ｐゴシック" pitchFamily="34" charset="-128"/>
              </a:defRPr>
            </a:lvl7pPr>
            <a:lvl8pPr marL="1371600" indent="176213" algn="l" rtl="0" fontAlgn="base">
              <a:spcBef>
                <a:spcPct val="0"/>
              </a:spcBef>
              <a:spcAft>
                <a:spcPct val="0"/>
              </a:spcAft>
              <a:defRPr kumimoji="1" sz="3800" b="1">
                <a:solidFill>
                  <a:schemeClr val="bg1"/>
                </a:solidFill>
                <a:latin typeface="Arial" charset="0"/>
                <a:ea typeface="ＭＳ Ｐゴシック" pitchFamily="34" charset="-128"/>
              </a:defRPr>
            </a:lvl8pPr>
            <a:lvl9pPr marL="1828800" indent="176213" algn="l" rtl="0" fontAlgn="base">
              <a:spcBef>
                <a:spcPct val="0"/>
              </a:spcBef>
              <a:spcAft>
                <a:spcPct val="0"/>
              </a:spcAft>
              <a:defRPr kumimoji="1" sz="3800" b="1">
                <a:solidFill>
                  <a:schemeClr val="bg1"/>
                </a:solidFill>
                <a:latin typeface="Arial" charset="0"/>
                <a:ea typeface="ＭＳ Ｐゴシック" pitchFamily="34" charset="-128"/>
              </a:defRPr>
            </a:lvl9pPr>
          </a:lstStyle>
          <a:p>
            <a:pPr eaLnBrk="1" hangingPunct="1">
              <a:defRPr/>
            </a:pPr>
            <a:r>
              <a:rPr lang="zh-CN" altLang="en-US" sz="3600" kern="0" dirty="0">
                <a:ea typeface="黑体" panose="02010609060101010101" pitchFamily="49" charset="-122"/>
              </a:rPr>
              <a:t>多目标优化</a:t>
            </a:r>
            <a:endParaRPr lang="zh-CN" altLang="en-US" sz="3600" kern="0"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图片 2">
            <a:extLst>
              <a:ext uri="{FF2B5EF4-FFF2-40B4-BE49-F238E27FC236}">
                <a16:creationId xmlns:a16="http://schemas.microsoft.com/office/drawing/2014/main" id="{1CE95F3C-0D29-7DAE-48CE-94125616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19"/>
          <a:stretch>
            <a:fillRect/>
          </a:stretch>
        </p:blipFill>
        <p:spPr bwMode="auto">
          <a:xfrm>
            <a:off x="0" y="804862"/>
            <a:ext cx="8758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30170BB3-EC20-A544-B853-2A27E23723A8}"/>
              </a:ext>
            </a:extLst>
          </p:cNvPr>
          <p:cNvSpPr txBox="1"/>
          <p:nvPr/>
        </p:nvSpPr>
        <p:spPr>
          <a:xfrm>
            <a:off x="179387" y="144463"/>
            <a:ext cx="8785225" cy="523220"/>
          </a:xfrm>
          <a:prstGeom prst="rect">
            <a:avLst/>
          </a:prstGeom>
          <a:noFill/>
        </p:spPr>
        <p:txBody>
          <a:bodyPr wrap="square">
            <a:spAutoFit/>
          </a:bodyPr>
          <a:lstStyle/>
          <a:p>
            <a:pPr eaLnBrk="1" fontAlgn="auto" hangingPunct="1">
              <a:spcBef>
                <a:spcPts val="0"/>
              </a:spcBef>
              <a:spcAft>
                <a:spcPts val="0"/>
              </a:spcAft>
              <a:defRPr/>
            </a:pPr>
            <a:r>
              <a:rPr lang="en-US" altLang="zh-CN" sz="2800" dirty="0">
                <a:solidFill>
                  <a:srgbClr val="FF0000"/>
                </a:solidFill>
                <a:latin typeface="+mj-ea"/>
                <a:ea typeface="+mj-ea"/>
              </a:rPr>
              <a:t>Pareto</a:t>
            </a:r>
            <a:r>
              <a:rPr lang="zh-CN" altLang="en-US" sz="2800" dirty="0">
                <a:solidFill>
                  <a:srgbClr val="FF0000"/>
                </a:solidFill>
                <a:latin typeface="+mj-ea"/>
                <a:ea typeface="+mj-ea"/>
              </a:rPr>
              <a:t>解介绍：以</a:t>
            </a:r>
            <a:r>
              <a:rPr lang="en-US" altLang="zh-CN" sz="2800" dirty="0">
                <a:solidFill>
                  <a:srgbClr val="FF0000"/>
                </a:solidFill>
                <a:latin typeface="+mj-ea"/>
                <a:ea typeface="+mj-ea"/>
              </a:rPr>
              <a:t>min F(X)= { f</a:t>
            </a:r>
            <a:r>
              <a:rPr lang="en-US" altLang="zh-CN" sz="2000" dirty="0">
                <a:solidFill>
                  <a:srgbClr val="FF0000"/>
                </a:solidFill>
                <a:latin typeface="+mj-ea"/>
                <a:ea typeface="+mj-ea"/>
              </a:rPr>
              <a:t>1</a:t>
            </a:r>
            <a:r>
              <a:rPr lang="en-US" altLang="zh-CN" sz="2800" dirty="0">
                <a:solidFill>
                  <a:srgbClr val="FF0000"/>
                </a:solidFill>
                <a:latin typeface="+mj-ea"/>
                <a:ea typeface="+mj-ea"/>
              </a:rPr>
              <a:t>(X),f</a:t>
            </a:r>
            <a:r>
              <a:rPr lang="en-US" altLang="zh-CN" sz="2000" dirty="0">
                <a:solidFill>
                  <a:srgbClr val="FF0000"/>
                </a:solidFill>
                <a:latin typeface="+mj-ea"/>
                <a:ea typeface="+mj-ea"/>
              </a:rPr>
              <a:t>2</a:t>
            </a:r>
            <a:r>
              <a:rPr lang="en-US" altLang="zh-CN" sz="2800" dirty="0">
                <a:solidFill>
                  <a:srgbClr val="FF0000"/>
                </a:solidFill>
                <a:latin typeface="+mj-ea"/>
                <a:ea typeface="+mj-ea"/>
              </a:rPr>
              <a:t>(X) }</a:t>
            </a:r>
            <a:r>
              <a:rPr lang="zh-CN" altLang="en-US" sz="2800" dirty="0">
                <a:solidFill>
                  <a:srgbClr val="FF0000"/>
                </a:solidFill>
                <a:latin typeface="+mj-ea"/>
                <a:ea typeface="+mj-ea"/>
              </a:rPr>
              <a:t>，</a:t>
            </a:r>
            <a:r>
              <a:rPr lang="en-US" altLang="zh-CN" sz="2800" dirty="0">
                <a:solidFill>
                  <a:srgbClr val="FF0000"/>
                </a:solidFill>
                <a:latin typeface="+mj-ea"/>
                <a:ea typeface="+mj-ea"/>
              </a:rPr>
              <a:t>X=(</a:t>
            </a:r>
            <a:r>
              <a:rPr lang="en-US" altLang="zh-CN" sz="2800" i="1" dirty="0">
                <a:solidFill>
                  <a:srgbClr val="FF0000"/>
                </a:solidFill>
                <a:latin typeface="+mj-ea"/>
                <a:ea typeface="+mj-ea"/>
              </a:rPr>
              <a:t>x</a:t>
            </a:r>
            <a:r>
              <a:rPr lang="en-US" altLang="zh-CN" i="1" dirty="0">
                <a:solidFill>
                  <a:srgbClr val="FF0000"/>
                </a:solidFill>
                <a:latin typeface="+mj-ea"/>
                <a:ea typeface="+mj-ea"/>
              </a:rPr>
              <a:t>1</a:t>
            </a:r>
            <a:r>
              <a:rPr lang="en-US" altLang="zh-CN" sz="2800" i="1" dirty="0">
                <a:solidFill>
                  <a:srgbClr val="FF0000"/>
                </a:solidFill>
                <a:latin typeface="+mj-ea"/>
                <a:ea typeface="+mj-ea"/>
              </a:rPr>
              <a:t>,x</a:t>
            </a:r>
            <a:r>
              <a:rPr lang="en-US" altLang="zh-CN" i="1" dirty="0">
                <a:solidFill>
                  <a:srgbClr val="FF0000"/>
                </a:solidFill>
                <a:latin typeface="+mj-ea"/>
                <a:ea typeface="+mj-ea"/>
              </a:rPr>
              <a:t>2</a:t>
            </a:r>
            <a:r>
              <a:rPr lang="en-US" altLang="zh-CN" sz="2800" dirty="0">
                <a:solidFill>
                  <a:srgbClr val="FF0000"/>
                </a:solidFill>
                <a:latin typeface="+mj-ea"/>
                <a:ea typeface="+mj-ea"/>
              </a:rPr>
              <a:t>) </a:t>
            </a:r>
            <a:r>
              <a:rPr lang="zh-CN" altLang="en-US" sz="2800" dirty="0">
                <a:solidFill>
                  <a:srgbClr val="FF0000"/>
                </a:solidFill>
                <a:latin typeface="+mj-ea"/>
                <a:ea typeface="+mj-ea"/>
              </a:rPr>
              <a:t>为例</a:t>
            </a:r>
          </a:p>
        </p:txBody>
      </p:sp>
      <p:sp>
        <p:nvSpPr>
          <p:cNvPr id="7" name="文本框 6">
            <a:extLst>
              <a:ext uri="{FF2B5EF4-FFF2-40B4-BE49-F238E27FC236}">
                <a16:creationId xmlns:a16="http://schemas.microsoft.com/office/drawing/2014/main" id="{EBA4185F-FAB4-086D-CDD2-BC77235D49CC}"/>
              </a:ext>
            </a:extLst>
          </p:cNvPr>
          <p:cNvSpPr txBox="1">
            <a:spLocks noChangeArrowheads="1"/>
          </p:cNvSpPr>
          <p:nvPr/>
        </p:nvSpPr>
        <p:spPr bwMode="auto">
          <a:xfrm>
            <a:off x="143761" y="5566865"/>
            <a:ext cx="8785225" cy="1200329"/>
          </a:xfrm>
          <a:prstGeom prst="rect">
            <a:avLst/>
          </a:prstGeom>
          <a:noFill/>
          <a:ln>
            <a:noFill/>
          </a:ln>
        </p:spPr>
        <p:txBody>
          <a:bodyPr>
            <a:spAutoFit/>
          </a:bodyPr>
          <a:lstStyle>
            <a:lvl1pPr marL="214313" indent="-214313">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defRPr/>
            </a:pPr>
            <a:r>
              <a:rPr lang="zh-CN" altLang="en-US" sz="2400" dirty="0">
                <a:latin typeface="+mn-ea"/>
                <a:ea typeface="+mn-ea"/>
              </a:rPr>
              <a:t>点A 与 B </a:t>
            </a:r>
            <a:r>
              <a:rPr lang="zh-CN" altLang="en-US" sz="2400" dirty="0">
                <a:highlight>
                  <a:srgbClr val="FFFF00"/>
                </a:highlight>
                <a:latin typeface="+mn-ea"/>
                <a:ea typeface="+mn-ea"/>
              </a:rPr>
              <a:t>支配</a:t>
            </a:r>
            <a:r>
              <a:rPr lang="zh-CN" altLang="en-US" sz="2400" dirty="0">
                <a:latin typeface="+mn-ea"/>
                <a:ea typeface="+mn-ea"/>
              </a:rPr>
              <a:t>或者 </a:t>
            </a:r>
            <a:r>
              <a:rPr lang="zh-CN" altLang="en-US" sz="2400" dirty="0">
                <a:highlight>
                  <a:srgbClr val="FFFF00"/>
                </a:highlight>
                <a:latin typeface="+mn-ea"/>
                <a:ea typeface="+mn-ea"/>
              </a:rPr>
              <a:t>Pareto 占优 </a:t>
            </a:r>
            <a:r>
              <a:rPr lang="zh-CN" altLang="en-US" sz="2400" dirty="0">
                <a:latin typeface="+mn-ea"/>
                <a:ea typeface="+mn-ea"/>
              </a:rPr>
              <a:t>点C</a:t>
            </a:r>
            <a:endParaRPr lang="en-US" altLang="zh-CN" sz="2400" dirty="0">
              <a:latin typeface="+mn-ea"/>
              <a:ea typeface="+mn-ea"/>
            </a:endParaRPr>
          </a:p>
          <a:p>
            <a:pPr eaLnBrk="1" hangingPunct="1">
              <a:buFont typeface="Arial" panose="020B0604020202020204" pitchFamily="34" charset="0"/>
              <a:buChar char="•"/>
              <a:defRPr/>
            </a:pPr>
            <a:r>
              <a:rPr lang="zh-CN" altLang="en-US" sz="2400" dirty="0">
                <a:latin typeface="+mn-ea"/>
                <a:ea typeface="+mn-ea"/>
              </a:rPr>
              <a:t>点</a:t>
            </a:r>
            <a:r>
              <a:rPr lang="en-US" altLang="zh-CN" sz="2400" dirty="0">
                <a:latin typeface="+mn-ea"/>
                <a:ea typeface="+mn-ea"/>
              </a:rPr>
              <a:t>A</a:t>
            </a:r>
            <a:r>
              <a:rPr lang="zh-CN" altLang="en-US" sz="2400" dirty="0">
                <a:latin typeface="+mn-ea"/>
                <a:ea typeface="+mn-ea"/>
              </a:rPr>
              <a:t>、</a:t>
            </a:r>
            <a:r>
              <a:rPr lang="en-US" altLang="zh-CN" sz="2400" dirty="0">
                <a:latin typeface="+mn-ea"/>
                <a:ea typeface="+mn-ea"/>
              </a:rPr>
              <a:t>B</a:t>
            </a:r>
            <a:r>
              <a:rPr lang="zh-CN" altLang="en-US" sz="2400" dirty="0">
                <a:latin typeface="+mn-ea"/>
                <a:ea typeface="+mn-ea"/>
              </a:rPr>
              <a:t>、</a:t>
            </a:r>
            <a:r>
              <a:rPr lang="en-US" altLang="zh-CN" sz="2400" dirty="0">
                <a:latin typeface="+mn-ea"/>
                <a:ea typeface="+mn-ea"/>
              </a:rPr>
              <a:t>D</a:t>
            </a:r>
            <a:r>
              <a:rPr lang="zh-CN" altLang="en-US" sz="2400" dirty="0">
                <a:latin typeface="+mn-ea"/>
                <a:ea typeface="+mn-ea"/>
              </a:rPr>
              <a:t>、</a:t>
            </a:r>
            <a:r>
              <a:rPr lang="en-US" altLang="zh-CN" sz="2400" dirty="0">
                <a:latin typeface="+mn-ea"/>
                <a:ea typeface="+mn-ea"/>
              </a:rPr>
              <a:t>E </a:t>
            </a:r>
            <a:r>
              <a:rPr lang="zh-CN" altLang="en-US" sz="2400" dirty="0">
                <a:latin typeface="+mn-ea"/>
                <a:ea typeface="+mn-ea"/>
              </a:rPr>
              <a:t>是平等的，它们互不支配，是一组</a:t>
            </a:r>
            <a:r>
              <a:rPr lang="zh-CN" altLang="en-US" sz="2400" dirty="0">
                <a:highlight>
                  <a:srgbClr val="FFFF00"/>
                </a:highlight>
                <a:latin typeface="+mn-ea"/>
                <a:ea typeface="+mn-ea"/>
              </a:rPr>
              <a:t>非支配解</a:t>
            </a:r>
            <a:endParaRPr lang="en-US" altLang="zh-CN" sz="2400" dirty="0">
              <a:highlight>
                <a:srgbClr val="FFFF00"/>
              </a:highlight>
              <a:latin typeface="+mn-ea"/>
              <a:ea typeface="+mn-ea"/>
            </a:endParaRPr>
          </a:p>
          <a:p>
            <a:pPr eaLnBrk="1" hangingPunct="1">
              <a:buFont typeface="Arial" panose="020B0604020202020204" pitchFamily="34" charset="0"/>
              <a:buChar char="•"/>
              <a:defRPr/>
            </a:pPr>
            <a:r>
              <a:rPr lang="zh-CN" altLang="en-US" sz="2400" dirty="0">
                <a:latin typeface="+mn-ea"/>
              </a:rPr>
              <a:t>Pareto前沿</a:t>
            </a:r>
            <a:endParaRPr lang="en-US" altLang="zh-CN" sz="2400" dirty="0">
              <a:latin typeface="+mn-ea"/>
              <a:ea typeface="+mn-ea"/>
            </a:endParaRPr>
          </a:p>
        </p:txBody>
      </p:sp>
      <p:cxnSp>
        <p:nvCxnSpPr>
          <p:cNvPr id="3" name="直接连接符 2">
            <a:extLst>
              <a:ext uri="{FF2B5EF4-FFF2-40B4-BE49-F238E27FC236}">
                <a16:creationId xmlns:a16="http://schemas.microsoft.com/office/drawing/2014/main" id="{CFFABD58-0448-45C2-D7F0-6DD1C9554F6A}"/>
              </a:ext>
            </a:extLst>
          </p:cNvPr>
          <p:cNvCxnSpPr>
            <a:cxnSpLocks/>
          </p:cNvCxnSpPr>
          <p:nvPr/>
        </p:nvCxnSpPr>
        <p:spPr bwMode="auto">
          <a:xfrm>
            <a:off x="179387" y="4975761"/>
            <a:ext cx="1174400"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 name="直接连接符 3">
            <a:extLst>
              <a:ext uri="{FF2B5EF4-FFF2-40B4-BE49-F238E27FC236}">
                <a16:creationId xmlns:a16="http://schemas.microsoft.com/office/drawing/2014/main" id="{1616220B-85BF-3C9B-7E13-394AACA541E7}"/>
              </a:ext>
            </a:extLst>
          </p:cNvPr>
          <p:cNvCxnSpPr>
            <a:cxnSpLocks/>
          </p:cNvCxnSpPr>
          <p:nvPr/>
        </p:nvCxnSpPr>
        <p:spPr bwMode="auto">
          <a:xfrm>
            <a:off x="1650670" y="4985660"/>
            <a:ext cx="1209307"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 name="直接连接符 5">
            <a:extLst>
              <a:ext uri="{FF2B5EF4-FFF2-40B4-BE49-F238E27FC236}">
                <a16:creationId xmlns:a16="http://schemas.microsoft.com/office/drawing/2014/main" id="{A4DF2833-41D6-CD8A-C806-B64BCAD820FA}"/>
              </a:ext>
            </a:extLst>
          </p:cNvPr>
          <p:cNvCxnSpPr>
            <a:cxnSpLocks/>
          </p:cNvCxnSpPr>
          <p:nvPr/>
        </p:nvCxnSpPr>
        <p:spPr bwMode="auto">
          <a:xfrm>
            <a:off x="1126177" y="5294415"/>
            <a:ext cx="3291444"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848BE1C9-ACDB-7E95-4A18-93C5CD9DD3F5}"/>
              </a:ext>
            </a:extLst>
          </p:cNvPr>
          <p:cNvCxnSpPr>
            <a:cxnSpLocks/>
          </p:cNvCxnSpPr>
          <p:nvPr/>
        </p:nvCxnSpPr>
        <p:spPr bwMode="auto">
          <a:xfrm>
            <a:off x="4734296" y="3356762"/>
            <a:ext cx="811481" cy="0"/>
          </a:xfrm>
          <a:prstGeom prst="line">
            <a:avLst/>
          </a:prstGeom>
          <a:ln w="381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04D936E5-FB8B-7C36-3690-CB881E60AB88}"/>
              </a:ext>
            </a:extLst>
          </p:cNvPr>
          <p:cNvCxnSpPr>
            <a:cxnSpLocks/>
          </p:cNvCxnSpPr>
          <p:nvPr/>
        </p:nvCxnSpPr>
        <p:spPr bwMode="auto">
          <a:xfrm>
            <a:off x="5522024" y="3356762"/>
            <a:ext cx="0" cy="953981"/>
          </a:xfrm>
          <a:prstGeom prst="line">
            <a:avLst/>
          </a:prstGeom>
          <a:ln w="38100">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7D24A221-5E60-89E9-6563-D6BD8E0445B5}"/>
              </a:ext>
            </a:extLst>
          </p:cNvPr>
          <p:cNvCxnSpPr>
            <a:cxnSpLocks/>
          </p:cNvCxnSpPr>
          <p:nvPr/>
        </p:nvCxnSpPr>
        <p:spPr bwMode="auto">
          <a:xfrm>
            <a:off x="4791696" y="2701640"/>
            <a:ext cx="362195" cy="0"/>
          </a:xfrm>
          <a:prstGeom prst="line">
            <a:avLst/>
          </a:prstGeom>
          <a:ln w="38100">
            <a:solidFill>
              <a:srgbClr val="0000FF"/>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5DE4FAA7-4576-3B8A-4856-04DCBB9E60B3}"/>
              </a:ext>
            </a:extLst>
          </p:cNvPr>
          <p:cNvCxnSpPr>
            <a:cxnSpLocks/>
          </p:cNvCxnSpPr>
          <p:nvPr/>
        </p:nvCxnSpPr>
        <p:spPr bwMode="auto">
          <a:xfrm>
            <a:off x="5140028" y="2749143"/>
            <a:ext cx="13863" cy="1692227"/>
          </a:xfrm>
          <a:prstGeom prst="line">
            <a:avLst/>
          </a:prstGeom>
          <a:ln w="38100">
            <a:solidFill>
              <a:srgbClr val="0000FF"/>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99F803BE-3727-69A7-1049-E8E8EE5A0BB4}"/>
              </a:ext>
            </a:extLst>
          </p:cNvPr>
          <p:cNvCxnSpPr>
            <a:cxnSpLocks/>
          </p:cNvCxnSpPr>
          <p:nvPr/>
        </p:nvCxnSpPr>
        <p:spPr bwMode="auto">
          <a:xfrm>
            <a:off x="6363193" y="2983679"/>
            <a:ext cx="0" cy="1457692"/>
          </a:xfrm>
          <a:prstGeom prst="line">
            <a:avLst/>
          </a:prstGeom>
          <a:ln w="38100">
            <a:solidFill>
              <a:srgbClr val="00B05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3B14D234-69FE-8DA9-28FB-8EEE7151AEB4}"/>
              </a:ext>
            </a:extLst>
          </p:cNvPr>
          <p:cNvCxnSpPr>
            <a:cxnSpLocks/>
          </p:cNvCxnSpPr>
          <p:nvPr/>
        </p:nvCxnSpPr>
        <p:spPr bwMode="auto">
          <a:xfrm flipH="1">
            <a:off x="4791696" y="2983679"/>
            <a:ext cx="1571497" cy="0"/>
          </a:xfrm>
          <a:prstGeom prst="line">
            <a:avLst/>
          </a:prstGeom>
          <a:ln w="38100">
            <a:solidFill>
              <a:srgbClr val="00B05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文本框 2">
            <a:extLst>
              <a:ext uri="{FF2B5EF4-FFF2-40B4-BE49-F238E27FC236}">
                <a16:creationId xmlns:a16="http://schemas.microsoft.com/office/drawing/2014/main" id="{78EC443E-CBC6-8911-1B66-615302E26EC0}"/>
              </a:ext>
            </a:extLst>
          </p:cNvPr>
          <p:cNvSpPr txBox="1">
            <a:spLocks noChangeArrowheads="1"/>
          </p:cNvSpPr>
          <p:nvPr/>
        </p:nvSpPr>
        <p:spPr bwMode="auto">
          <a:xfrm>
            <a:off x="327025" y="2540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p"/>
            </a:pPr>
            <a:r>
              <a:rPr lang="zh-CN" altLang="en-US" sz="2800">
                <a:solidFill>
                  <a:srgbClr val="FF0000"/>
                </a:solidFill>
                <a:ea typeface="宋体" panose="02010600030101010101" pitchFamily="2" charset="-122"/>
              </a:rPr>
              <a:t>Pareto 支配 </a:t>
            </a:r>
          </a:p>
        </p:txBody>
      </p:sp>
      <p:pic>
        <p:nvPicPr>
          <p:cNvPr id="5" name="图片 4">
            <a:extLst>
              <a:ext uri="{FF2B5EF4-FFF2-40B4-BE49-F238E27FC236}">
                <a16:creationId xmlns:a16="http://schemas.microsoft.com/office/drawing/2014/main" id="{6C87EB8F-8017-00F3-B5B3-EE008738B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362075"/>
            <a:ext cx="56324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5D9241A-AF27-30A7-94B0-D97E19EE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50" y="836613"/>
            <a:ext cx="58388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a:extLst>
              <a:ext uri="{FF2B5EF4-FFF2-40B4-BE49-F238E27FC236}">
                <a16:creationId xmlns:a16="http://schemas.microsoft.com/office/drawing/2014/main" id="{D9F715A6-A4A0-2A65-F0D1-1228FC8F281F}"/>
              </a:ext>
            </a:extLst>
          </p:cNvPr>
          <p:cNvGrpSpPr>
            <a:grpSpLocks/>
          </p:cNvGrpSpPr>
          <p:nvPr/>
        </p:nvGrpSpPr>
        <p:grpSpPr bwMode="auto">
          <a:xfrm>
            <a:off x="1087438" y="1822450"/>
            <a:ext cx="5067300" cy="671513"/>
            <a:chOff x="2781300" y="2043113"/>
            <a:chExt cx="6191250" cy="647700"/>
          </a:xfrm>
        </p:grpSpPr>
        <p:pic>
          <p:nvPicPr>
            <p:cNvPr id="176144" name="图片 8">
              <a:extLst>
                <a:ext uri="{FF2B5EF4-FFF2-40B4-BE49-F238E27FC236}">
                  <a16:creationId xmlns:a16="http://schemas.microsoft.com/office/drawing/2014/main" id="{E3E6B74E-4E9B-A6C4-FD27-0FBF9C238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2043113"/>
              <a:ext cx="3848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45" name="图片 10">
              <a:extLst>
                <a:ext uri="{FF2B5EF4-FFF2-40B4-BE49-F238E27FC236}">
                  <a16:creationId xmlns:a16="http://schemas.microsoft.com/office/drawing/2014/main" id="{466ECAF6-1D84-FD5D-0F64-D884514BB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066925"/>
              <a:ext cx="22669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6">
            <a:extLst>
              <a:ext uri="{FF2B5EF4-FFF2-40B4-BE49-F238E27FC236}">
                <a16:creationId xmlns:a16="http://schemas.microsoft.com/office/drawing/2014/main" id="{EF8E29CB-282B-8723-DB93-B064D51172B1}"/>
              </a:ext>
            </a:extLst>
          </p:cNvPr>
          <p:cNvGrpSpPr>
            <a:grpSpLocks/>
          </p:cNvGrpSpPr>
          <p:nvPr/>
        </p:nvGrpSpPr>
        <p:grpSpPr bwMode="auto">
          <a:xfrm>
            <a:off x="1055688" y="2465388"/>
            <a:ext cx="6002337" cy="606425"/>
            <a:chOff x="2114550" y="2786063"/>
            <a:chExt cx="7648575" cy="619125"/>
          </a:xfrm>
        </p:grpSpPr>
        <p:pic>
          <p:nvPicPr>
            <p:cNvPr id="176142" name="图片 12">
              <a:extLst>
                <a:ext uri="{FF2B5EF4-FFF2-40B4-BE49-F238E27FC236}">
                  <a16:creationId xmlns:a16="http://schemas.microsoft.com/office/drawing/2014/main" id="{FEFAE9BB-A6DB-0A20-D792-01D49C67A6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2786063"/>
              <a:ext cx="57245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43" name="图片 14">
              <a:extLst>
                <a:ext uri="{FF2B5EF4-FFF2-40B4-BE49-F238E27FC236}">
                  <a16:creationId xmlns:a16="http://schemas.microsoft.com/office/drawing/2014/main" id="{9813182A-A938-EB22-661C-239933623F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7650" y="2809875"/>
              <a:ext cx="18954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图片 18">
            <a:extLst>
              <a:ext uri="{FF2B5EF4-FFF2-40B4-BE49-F238E27FC236}">
                <a16:creationId xmlns:a16="http://schemas.microsoft.com/office/drawing/2014/main" id="{79F6D920-7C1D-B3A0-1789-9A3B1DCD9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025" y="3487738"/>
            <a:ext cx="876458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a:extLst>
              <a:ext uri="{FF2B5EF4-FFF2-40B4-BE49-F238E27FC236}">
                <a16:creationId xmlns:a16="http://schemas.microsoft.com/office/drawing/2014/main" id="{25B48771-E071-F157-23BB-99438583ECCE}"/>
              </a:ext>
            </a:extLst>
          </p:cNvPr>
          <p:cNvSpPr txBox="1">
            <a:spLocks noChangeArrowheads="1"/>
          </p:cNvSpPr>
          <p:nvPr/>
        </p:nvSpPr>
        <p:spPr bwMode="auto">
          <a:xfrm>
            <a:off x="331788" y="2941638"/>
            <a:ext cx="4572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p"/>
            </a:pPr>
            <a:r>
              <a:rPr lang="zh-CN" altLang="en-US" sz="2800">
                <a:solidFill>
                  <a:srgbClr val="FF0000"/>
                </a:solidFill>
                <a:ea typeface="宋体" panose="02010600030101010101" pitchFamily="2" charset="-122"/>
              </a:rPr>
              <a:t>Pareto 最优解 </a:t>
            </a:r>
          </a:p>
        </p:txBody>
      </p:sp>
      <p:pic>
        <p:nvPicPr>
          <p:cNvPr id="25" name="图片 24">
            <a:extLst>
              <a:ext uri="{FF2B5EF4-FFF2-40B4-BE49-F238E27FC236}">
                <a16:creationId xmlns:a16="http://schemas.microsoft.com/office/drawing/2014/main" id="{7245C19D-C5E0-5D2B-97EC-495AAC4010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093" t="10185"/>
          <a:stretch>
            <a:fillRect/>
          </a:stretch>
        </p:blipFill>
        <p:spPr bwMode="auto">
          <a:xfrm>
            <a:off x="261938" y="4606925"/>
            <a:ext cx="862012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文本框 27">
            <a:extLst>
              <a:ext uri="{FF2B5EF4-FFF2-40B4-BE49-F238E27FC236}">
                <a16:creationId xmlns:a16="http://schemas.microsoft.com/office/drawing/2014/main" id="{8EFEF36C-C49C-8CCD-3888-26F8199FF79B}"/>
              </a:ext>
            </a:extLst>
          </p:cNvPr>
          <p:cNvSpPr txBox="1">
            <a:spLocks noChangeArrowheads="1"/>
          </p:cNvSpPr>
          <p:nvPr/>
        </p:nvSpPr>
        <p:spPr bwMode="auto">
          <a:xfrm>
            <a:off x="282575" y="4049713"/>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p"/>
            </a:pPr>
            <a:r>
              <a:rPr lang="zh-CN" altLang="en-US" sz="2800">
                <a:solidFill>
                  <a:srgbClr val="FF0000"/>
                </a:solidFill>
                <a:ea typeface="宋体" panose="02010600030101010101" pitchFamily="2" charset="-122"/>
              </a:rPr>
              <a:t>Pareto 最优解集 </a:t>
            </a:r>
          </a:p>
        </p:txBody>
      </p:sp>
      <p:sp>
        <p:nvSpPr>
          <p:cNvPr id="29" name="文本框 28">
            <a:extLst>
              <a:ext uri="{FF2B5EF4-FFF2-40B4-BE49-F238E27FC236}">
                <a16:creationId xmlns:a16="http://schemas.microsoft.com/office/drawing/2014/main" id="{ED36858D-CA1F-3383-4922-E2ADA8D1C0EB}"/>
              </a:ext>
            </a:extLst>
          </p:cNvPr>
          <p:cNvSpPr txBox="1">
            <a:spLocks noChangeArrowheads="1"/>
          </p:cNvSpPr>
          <p:nvPr/>
        </p:nvSpPr>
        <p:spPr bwMode="auto">
          <a:xfrm>
            <a:off x="327025" y="5213350"/>
            <a:ext cx="4572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p"/>
            </a:pPr>
            <a:r>
              <a:rPr lang="zh-CN" altLang="en-US" sz="2800">
                <a:solidFill>
                  <a:srgbClr val="FF0000"/>
                </a:solidFill>
                <a:ea typeface="宋体" panose="02010600030101010101" pitchFamily="2" charset="-122"/>
              </a:rPr>
              <a:t>Pareto 最优前沿 </a:t>
            </a:r>
          </a:p>
        </p:txBody>
      </p:sp>
      <p:pic>
        <p:nvPicPr>
          <p:cNvPr id="31" name="图片 30">
            <a:extLst>
              <a:ext uri="{FF2B5EF4-FFF2-40B4-BE49-F238E27FC236}">
                <a16:creationId xmlns:a16="http://schemas.microsoft.com/office/drawing/2014/main" id="{816983BE-51E1-E568-3CD3-3DE0EF44E4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00" y="5799138"/>
            <a:ext cx="9144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a:extLst>
              <a:ext uri="{FF2B5EF4-FFF2-40B4-BE49-F238E27FC236}">
                <a16:creationId xmlns:a16="http://schemas.microsoft.com/office/drawing/2014/main" id="{4F66C59E-021D-CAEC-DF11-BAD8C13428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1563" y="6192838"/>
            <a:ext cx="2486025"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E02232F-F1C1-3759-998B-988E60A4C6BD}"/>
              </a:ext>
            </a:extLst>
          </p:cNvPr>
          <p:cNvSpPr txBox="1">
            <a:spLocks noChangeArrowheads="1"/>
          </p:cNvSpPr>
          <p:nvPr/>
        </p:nvSpPr>
        <p:spPr bwMode="auto">
          <a:xfrm>
            <a:off x="156029" y="439996"/>
            <a:ext cx="8762546" cy="2369880"/>
          </a:xfrm>
          <a:prstGeom prst="rect">
            <a:avLst/>
          </a:prstGeom>
          <a:noFill/>
          <a:ln>
            <a:noFill/>
          </a:ln>
        </p:spPr>
        <p:txBody>
          <a:bodyPr>
            <a:spAutoFit/>
          </a:bodyPr>
          <a:lstStyle>
            <a:lvl1pPr marL="342900" indent="-342900">
              <a:defRPr kumimoji="1" sz="1600" b="1">
                <a:solidFill>
                  <a:schemeClr val="tx1"/>
                </a:solidFill>
                <a:latin typeface="Arial" panose="020B0604020202020204" pitchFamily="34" charset="0"/>
                <a:ea typeface="MS PGothic" panose="020B0600070205080204" pitchFamily="34" charset="-128"/>
              </a:defRPr>
            </a:lvl1pPr>
            <a:lvl2pPr marL="685800" indent="-34290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marL="457200" indent="-457200" eaLnBrk="1" hangingPunct="1">
              <a:buFont typeface="Wingdings" panose="05000000000000000000" pitchFamily="2" charset="2"/>
              <a:buChar char="p"/>
              <a:defRPr/>
            </a:pPr>
            <a:r>
              <a:rPr lang="zh-CN" altLang="en-US" sz="2800" b="0" dirty="0">
                <a:solidFill>
                  <a:srgbClr val="FF0000"/>
                </a:solidFill>
                <a:latin typeface="+mn-ea"/>
                <a:ea typeface="+mn-ea"/>
              </a:rPr>
              <a:t>多目标优化算法的目的：</a:t>
            </a:r>
            <a:endParaRPr lang="en-US" altLang="zh-CN" sz="2800" b="0" dirty="0">
              <a:solidFill>
                <a:srgbClr val="FF0000"/>
              </a:solidFill>
              <a:latin typeface="+mn-ea"/>
              <a:ea typeface="+mn-ea"/>
            </a:endParaRPr>
          </a:p>
          <a:p>
            <a:pPr marL="800100" lvl="1" indent="-457200" eaLnBrk="1" hangingPunct="1">
              <a:buFont typeface="Wingdings" panose="05000000000000000000" pitchFamily="2" charset="2"/>
              <a:buChar char="p"/>
              <a:defRPr/>
            </a:pPr>
            <a:r>
              <a:rPr lang="zh-CN" altLang="en-US" sz="2400" b="0" kern="0" dirty="0">
                <a:latin typeface="+mn-ea"/>
              </a:rPr>
              <a:t>求解</a:t>
            </a:r>
            <a:r>
              <a:rPr lang="zh-CN" altLang="en-US" sz="2400" b="0" dirty="0">
                <a:latin typeface="+mn-ea"/>
                <a:ea typeface="+mn-ea"/>
              </a:rPr>
              <a:t>具有一定大小的</a:t>
            </a:r>
            <a:r>
              <a:rPr lang="en-US" altLang="zh-CN" sz="2400" b="0" kern="0" dirty="0">
                <a:latin typeface="+mn-ea"/>
              </a:rPr>
              <a:t>Pareto</a:t>
            </a:r>
            <a:r>
              <a:rPr lang="zh-CN" altLang="en-US" sz="2400" b="0" dirty="0">
                <a:latin typeface="+mn-ea"/>
                <a:ea typeface="+mn-ea"/>
              </a:rPr>
              <a:t>解集，但实际上只要求</a:t>
            </a:r>
            <a:r>
              <a:rPr lang="zh-CN" altLang="en-US" sz="2400" b="0" dirty="0">
                <a:highlight>
                  <a:srgbClr val="FFFF00"/>
                </a:highlight>
                <a:latin typeface="+mn-ea"/>
                <a:ea typeface="+mn-ea"/>
              </a:rPr>
              <a:t>近似解集</a:t>
            </a:r>
            <a:endParaRPr lang="en-US" altLang="zh-CN" sz="2400" b="0" dirty="0">
              <a:highlight>
                <a:srgbClr val="FFFF00"/>
              </a:highlight>
              <a:latin typeface="+mn-ea"/>
              <a:ea typeface="+mn-ea"/>
            </a:endParaRPr>
          </a:p>
          <a:p>
            <a:pPr marL="800100" lvl="1" indent="-457200" eaLnBrk="1" hangingPunct="1">
              <a:buFont typeface="Wingdings" panose="05000000000000000000" pitchFamily="2" charset="2"/>
              <a:buChar char="p"/>
              <a:defRPr/>
            </a:pPr>
            <a:r>
              <a:rPr lang="zh-CN" altLang="en-US" sz="2400" b="0" dirty="0">
                <a:latin typeface="+mn-ea"/>
                <a:ea typeface="+mn-ea"/>
              </a:rPr>
              <a:t>近似解集的这些解在目标空间要</a:t>
            </a:r>
            <a:r>
              <a:rPr lang="zh-CN" altLang="en-US" sz="2400" b="0" dirty="0">
                <a:solidFill>
                  <a:srgbClr val="FF0000"/>
                </a:solidFill>
                <a:latin typeface="+mn-ea"/>
                <a:ea typeface="+mn-ea"/>
              </a:rPr>
              <a:t>尽可能的逼近 PF</a:t>
            </a:r>
            <a:r>
              <a:rPr lang="zh-CN" altLang="en-US" sz="2400" b="0" dirty="0">
                <a:latin typeface="+mn-ea"/>
                <a:ea typeface="+mn-ea"/>
              </a:rPr>
              <a:t>，解的质量不至于太差，具有收敛性</a:t>
            </a:r>
            <a:endParaRPr lang="en-US" altLang="zh-CN" sz="2400" b="0" dirty="0">
              <a:latin typeface="+mn-ea"/>
              <a:ea typeface="+mn-ea"/>
            </a:endParaRPr>
          </a:p>
          <a:p>
            <a:pPr marL="800100" lvl="1" indent="-457200" eaLnBrk="1" hangingPunct="1">
              <a:buFont typeface="Wingdings" panose="05000000000000000000" pitchFamily="2" charset="2"/>
              <a:buChar char="p"/>
              <a:defRPr/>
            </a:pPr>
            <a:r>
              <a:rPr lang="zh-CN" altLang="en-US" sz="2400" b="0" dirty="0">
                <a:latin typeface="+mn-ea"/>
                <a:ea typeface="+mn-ea"/>
              </a:rPr>
              <a:t>近似解在目标空间中要尽可能的沿 PF 均匀分布，维持种群的多样性</a:t>
            </a:r>
            <a:endParaRPr lang="en-US" altLang="zh-CN" sz="2800" b="0" dirty="0">
              <a:latin typeface="+mn-ea"/>
              <a:ea typeface="+mn-ea"/>
            </a:endParaRPr>
          </a:p>
        </p:txBody>
      </p:sp>
      <p:pic>
        <p:nvPicPr>
          <p:cNvPr id="180226" name="图片 2">
            <a:extLst>
              <a:ext uri="{FF2B5EF4-FFF2-40B4-BE49-F238E27FC236}">
                <a16:creationId xmlns:a16="http://schemas.microsoft.com/office/drawing/2014/main" id="{0FCE5CA0-AF96-E4A5-EEBE-E28D74788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246438"/>
            <a:ext cx="65325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C2FFCB0-5DB2-F8CB-E4FE-5198046E8AA8}"/>
              </a:ext>
            </a:extLst>
          </p:cNvPr>
          <p:cNvSpPr txBox="1">
            <a:spLocks noChangeArrowheads="1"/>
          </p:cNvSpPr>
          <p:nvPr/>
        </p:nvSpPr>
        <p:spPr bwMode="auto">
          <a:xfrm>
            <a:off x="6411913" y="3819525"/>
            <a:ext cx="250666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100">
                <a:solidFill>
                  <a:srgbClr val="FF0000"/>
                </a:solidFill>
                <a:ea typeface="宋体" panose="02010600030101010101" pitchFamily="2" charset="-122"/>
              </a:rPr>
              <a:t>求解结果虽然贴近了真实 PF，但是分布不够均匀。</a:t>
            </a:r>
          </a:p>
        </p:txBody>
      </p:sp>
      <p:sp>
        <p:nvSpPr>
          <p:cNvPr id="9" name="文本框 8">
            <a:extLst>
              <a:ext uri="{FF2B5EF4-FFF2-40B4-BE49-F238E27FC236}">
                <a16:creationId xmlns:a16="http://schemas.microsoft.com/office/drawing/2014/main" id="{5B1E23A8-6F10-F2AB-D637-3D15B9C2DA28}"/>
              </a:ext>
            </a:extLst>
          </p:cNvPr>
          <p:cNvSpPr txBox="1">
            <a:spLocks noChangeArrowheads="1"/>
          </p:cNvSpPr>
          <p:nvPr/>
        </p:nvSpPr>
        <p:spPr bwMode="auto">
          <a:xfrm>
            <a:off x="211138" y="4119563"/>
            <a:ext cx="18415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100">
                <a:solidFill>
                  <a:srgbClr val="FF0000"/>
                </a:solidFill>
                <a:ea typeface="宋体" panose="02010600030101010101" pitchFamily="2" charset="-122"/>
              </a:rPr>
              <a:t>求解结果虽然分布比较均匀，但是距离真实 PF 较远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2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文本框 2">
            <a:extLst>
              <a:ext uri="{FF2B5EF4-FFF2-40B4-BE49-F238E27FC236}">
                <a16:creationId xmlns:a16="http://schemas.microsoft.com/office/drawing/2014/main" id="{2F745097-63B2-9C65-E68A-E5477C2AC481}"/>
              </a:ext>
            </a:extLst>
          </p:cNvPr>
          <p:cNvSpPr txBox="1">
            <a:spLocks noChangeArrowheads="1"/>
          </p:cNvSpPr>
          <p:nvPr/>
        </p:nvSpPr>
        <p:spPr bwMode="auto">
          <a:xfrm>
            <a:off x="176213" y="193675"/>
            <a:ext cx="5891212" cy="585788"/>
          </a:xfrm>
          <a:prstGeom prst="rect">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3200">
                <a:solidFill>
                  <a:schemeClr val="bg1"/>
                </a:solidFill>
                <a:latin typeface="华文中宋" panose="02010600040101010101" pitchFamily="2" charset="-122"/>
                <a:ea typeface="华文中宋" panose="02010600040101010101" pitchFamily="2" charset="-122"/>
              </a:rPr>
              <a:t>NSGA-II</a:t>
            </a:r>
            <a:r>
              <a:rPr lang="zh-CN" altLang="zh-CN" sz="3200">
                <a:solidFill>
                  <a:schemeClr val="bg1"/>
                </a:solidFill>
                <a:latin typeface="华文中宋" panose="02010600040101010101" pitchFamily="2" charset="-122"/>
                <a:ea typeface="华文中宋" panose="02010600040101010101" pitchFamily="2" charset="-122"/>
              </a:rPr>
              <a:t>算法</a:t>
            </a:r>
            <a:r>
              <a:rPr lang="zh-CN" altLang="en-US" sz="3200">
                <a:solidFill>
                  <a:schemeClr val="bg1"/>
                </a:solidFill>
                <a:latin typeface="华文中宋" panose="02010600040101010101" pitchFamily="2" charset="-122"/>
                <a:ea typeface="华文中宋" panose="02010600040101010101" pitchFamily="2" charset="-122"/>
              </a:rPr>
              <a:t>简介</a:t>
            </a:r>
          </a:p>
        </p:txBody>
      </p:sp>
      <p:sp>
        <p:nvSpPr>
          <p:cNvPr id="6" name="矩形 5">
            <a:extLst>
              <a:ext uri="{FF2B5EF4-FFF2-40B4-BE49-F238E27FC236}">
                <a16:creationId xmlns:a16="http://schemas.microsoft.com/office/drawing/2014/main" id="{0D399A08-7D14-8AA7-89C7-9D42A56C55CF}"/>
              </a:ext>
            </a:extLst>
          </p:cNvPr>
          <p:cNvSpPr>
            <a:spLocks noChangeArrowheads="1"/>
          </p:cNvSpPr>
          <p:nvPr/>
        </p:nvSpPr>
        <p:spPr bwMode="auto">
          <a:xfrm>
            <a:off x="168275" y="971550"/>
            <a:ext cx="8807450" cy="4830763"/>
          </a:xfrm>
          <a:prstGeom prst="rect">
            <a:avLst/>
          </a:prstGeom>
          <a:noFill/>
          <a:ln>
            <a:noFill/>
          </a:ln>
        </p:spPr>
        <p:txBody>
          <a:bodyPr>
            <a:spAutoFit/>
          </a:bodyPr>
          <a:lstStyle>
            <a:lvl1pPr marL="257175" indent="-257175">
              <a:defRPr kumimoji="1" sz="1600" b="1">
                <a:solidFill>
                  <a:schemeClr val="tx1"/>
                </a:solidFill>
                <a:latin typeface="Arial" panose="020B0604020202020204" pitchFamily="34" charset="0"/>
                <a:ea typeface="MS PGothic" panose="020B0600070205080204" pitchFamily="34" charset="-128"/>
              </a:defRPr>
            </a:lvl1pPr>
            <a:lvl2pPr marL="600075" indent="-257175">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buFont typeface="Arial" panose="020B0604020202020204" pitchFamily="34" charset="0"/>
              <a:buChar char="•"/>
              <a:defRPr/>
            </a:pPr>
            <a:r>
              <a:rPr lang="zh-CN" altLang="en-US" sz="2800" b="0" dirty="0">
                <a:latin typeface="+mn-ea"/>
                <a:ea typeface="+mn-ea"/>
              </a:rPr>
              <a:t>是多目标优化算法中</a:t>
            </a:r>
            <a:r>
              <a:rPr lang="zh-CN" altLang="en-US" sz="2800" b="0" dirty="0">
                <a:solidFill>
                  <a:srgbClr val="FF0000"/>
                </a:solidFill>
                <a:latin typeface="+mn-ea"/>
                <a:ea typeface="+mn-ea"/>
              </a:rPr>
              <a:t>最为典型</a:t>
            </a:r>
            <a:r>
              <a:rPr lang="zh-CN" altLang="en-US" sz="2800" b="0" dirty="0">
                <a:latin typeface="+mn-ea"/>
                <a:ea typeface="+mn-ea"/>
              </a:rPr>
              <a:t>的算法，也是目前</a:t>
            </a:r>
            <a:r>
              <a:rPr lang="zh-CN" altLang="en-US" sz="2800" b="0" dirty="0">
                <a:solidFill>
                  <a:srgbClr val="FF0000"/>
                </a:solidFill>
                <a:latin typeface="+mn-ea"/>
                <a:ea typeface="+mn-ea"/>
              </a:rPr>
              <a:t>引用率最高</a:t>
            </a:r>
            <a:r>
              <a:rPr lang="zh-CN" altLang="en-US" sz="2800" b="0" dirty="0">
                <a:latin typeface="+mn-ea"/>
                <a:ea typeface="+mn-ea"/>
              </a:rPr>
              <a:t>的算法</a:t>
            </a:r>
            <a:endParaRPr lang="en-US" altLang="zh-CN" sz="2800" b="0" dirty="0">
              <a:latin typeface="+mn-ea"/>
              <a:ea typeface="+mn-ea"/>
            </a:endParaRPr>
          </a:p>
          <a:p>
            <a:pPr algn="just" eaLnBrk="1" hangingPunct="1">
              <a:buFont typeface="Arial" panose="020B0604020202020204" pitchFamily="34" charset="0"/>
              <a:buChar char="•"/>
              <a:defRPr/>
            </a:pPr>
            <a:endParaRPr lang="en-US" altLang="zh-CN" sz="2800" b="0" dirty="0">
              <a:latin typeface="+mn-ea"/>
              <a:ea typeface="+mn-ea"/>
            </a:endParaRPr>
          </a:p>
          <a:p>
            <a:pPr algn="just" eaLnBrk="1" hangingPunct="1">
              <a:buFont typeface="Arial" panose="020B0604020202020204" pitchFamily="34" charset="0"/>
              <a:buChar char="•"/>
              <a:defRPr/>
            </a:pPr>
            <a:r>
              <a:rPr lang="en-US" altLang="zh-CN" sz="2800" b="0" dirty="0">
                <a:latin typeface="+mn-ea"/>
                <a:ea typeface="+mn-ea"/>
              </a:rPr>
              <a:t>1994</a:t>
            </a:r>
            <a:r>
              <a:rPr lang="zh-CN" altLang="en-US" sz="2800" b="0" dirty="0">
                <a:latin typeface="+mn-ea"/>
                <a:ea typeface="+mn-ea"/>
              </a:rPr>
              <a:t>年</a:t>
            </a:r>
            <a:r>
              <a:rPr lang="en-US" altLang="zh-CN" sz="2800" b="0" dirty="0">
                <a:latin typeface="+mn-ea"/>
                <a:ea typeface="+mn-ea"/>
              </a:rPr>
              <a:t>Deb</a:t>
            </a:r>
            <a:r>
              <a:rPr lang="zh-CN" altLang="en-US" sz="2800" b="0" dirty="0">
                <a:latin typeface="+mn-ea"/>
                <a:ea typeface="+mn-ea"/>
              </a:rPr>
              <a:t>等人将</a:t>
            </a:r>
            <a:r>
              <a:rPr lang="en-US" altLang="zh-CN" sz="2800" b="0" dirty="0">
                <a:latin typeface="+mn-ea"/>
                <a:ea typeface="+mn-ea"/>
              </a:rPr>
              <a:t>GA</a:t>
            </a:r>
            <a:r>
              <a:rPr lang="zh-CN" altLang="en-US" sz="2800" b="0" dirty="0">
                <a:latin typeface="+mn-ea"/>
                <a:ea typeface="+mn-ea"/>
              </a:rPr>
              <a:t>用于求解多目标优化问题，提出了</a:t>
            </a:r>
            <a:r>
              <a:rPr lang="en-US" altLang="zh-CN" sz="2800" b="0" dirty="0">
                <a:latin typeface="+mn-ea"/>
                <a:ea typeface="+mn-ea"/>
              </a:rPr>
              <a:t>NSGA</a:t>
            </a:r>
            <a:r>
              <a:rPr lang="zh-CN" altLang="en-US" sz="2800" b="0" dirty="0">
                <a:latin typeface="+mn-ea"/>
                <a:ea typeface="+mn-ea"/>
              </a:rPr>
              <a:t>算法；</a:t>
            </a:r>
            <a:r>
              <a:rPr lang="en-US" altLang="zh-CN" sz="2800" b="0" dirty="0">
                <a:latin typeface="+mn-ea"/>
                <a:ea typeface="+mn-ea"/>
              </a:rPr>
              <a:t>2002</a:t>
            </a:r>
            <a:r>
              <a:rPr lang="zh-CN" altLang="en-US" sz="2800" b="0" dirty="0">
                <a:latin typeface="+mn-ea"/>
                <a:ea typeface="+mn-ea"/>
              </a:rPr>
              <a:t>年，</a:t>
            </a:r>
            <a:r>
              <a:rPr lang="en-US" altLang="zh-CN" sz="2800" b="0" dirty="0">
                <a:latin typeface="+mn-ea"/>
                <a:ea typeface="+mn-ea"/>
              </a:rPr>
              <a:t>Deb</a:t>
            </a:r>
            <a:r>
              <a:rPr lang="zh-CN" altLang="en-US" sz="2800" b="0" dirty="0">
                <a:latin typeface="+mn-ea"/>
                <a:ea typeface="+mn-ea"/>
              </a:rPr>
              <a:t>等人对</a:t>
            </a:r>
            <a:r>
              <a:rPr lang="en-US" altLang="zh-CN" sz="2800" b="0" dirty="0">
                <a:latin typeface="+mn-ea"/>
                <a:ea typeface="+mn-ea"/>
              </a:rPr>
              <a:t>NSGA</a:t>
            </a:r>
            <a:r>
              <a:rPr lang="zh-CN" altLang="en-US" sz="2800" b="0" dirty="0">
                <a:latin typeface="+mn-ea"/>
                <a:ea typeface="+mn-ea"/>
              </a:rPr>
              <a:t>算法进行了改进，提出了</a:t>
            </a:r>
            <a:r>
              <a:rPr lang="en-US" altLang="zh-CN" sz="2800" b="0" dirty="0">
                <a:latin typeface="+mn-ea"/>
                <a:ea typeface="+mn-ea"/>
              </a:rPr>
              <a:t>NSGA-II</a:t>
            </a:r>
            <a:r>
              <a:rPr lang="zh-CN" altLang="en-US" sz="2800" b="0" dirty="0">
                <a:latin typeface="+mn-ea"/>
                <a:ea typeface="+mn-ea"/>
              </a:rPr>
              <a:t>算法。</a:t>
            </a:r>
            <a:endParaRPr lang="en-US" altLang="zh-CN" sz="2800" b="0" dirty="0">
              <a:latin typeface="+mn-ea"/>
              <a:ea typeface="+mn-ea"/>
            </a:endParaRPr>
          </a:p>
          <a:p>
            <a:pPr algn="just" eaLnBrk="1" hangingPunct="1">
              <a:buFont typeface="Arial" panose="020B0604020202020204" pitchFamily="34" charset="0"/>
              <a:buChar char="•"/>
              <a:defRPr/>
            </a:pPr>
            <a:endParaRPr lang="en-US" altLang="zh-CN" sz="2800" b="0" dirty="0">
              <a:latin typeface="+mn-ea"/>
              <a:ea typeface="+mn-ea"/>
            </a:endParaRPr>
          </a:p>
          <a:p>
            <a:pPr algn="just" eaLnBrk="1" hangingPunct="1">
              <a:buFont typeface="Arial" panose="020B0604020202020204" pitchFamily="34" charset="0"/>
              <a:buChar char="•"/>
              <a:defRPr/>
            </a:pPr>
            <a:r>
              <a:rPr lang="zh-CN" altLang="en-US" sz="2800" b="0" dirty="0">
                <a:latin typeface="+mn-ea"/>
                <a:ea typeface="+mn-ea"/>
              </a:rPr>
              <a:t>三个主要的策略：</a:t>
            </a:r>
            <a:endParaRPr lang="en-US" altLang="zh-CN" sz="2800" b="0" dirty="0">
              <a:latin typeface="+mn-ea"/>
              <a:ea typeface="+mn-ea"/>
            </a:endParaRPr>
          </a:p>
          <a:p>
            <a:pPr lvl="1" algn="just" eaLnBrk="1" hangingPunct="1">
              <a:buFont typeface="Arial" panose="020B0604020202020204" pitchFamily="34" charset="0"/>
              <a:buChar char="•"/>
              <a:defRPr/>
            </a:pPr>
            <a:r>
              <a:rPr lang="zh-CN" altLang="en-US" sz="2800" b="0" dirty="0">
                <a:latin typeface="+mn-ea"/>
                <a:ea typeface="+mn-ea"/>
              </a:rPr>
              <a:t>基于</a:t>
            </a:r>
            <a:r>
              <a:rPr lang="zh-CN" altLang="en-US" sz="2800" b="0" dirty="0">
                <a:solidFill>
                  <a:srgbClr val="FF0000"/>
                </a:solidFill>
                <a:latin typeface="+mn-ea"/>
                <a:ea typeface="+mn-ea"/>
              </a:rPr>
              <a:t>等级</a:t>
            </a:r>
            <a:r>
              <a:rPr lang="zh-CN" altLang="en-US" sz="2800" b="0" dirty="0">
                <a:latin typeface="+mn-ea"/>
                <a:ea typeface="+mn-ea"/>
              </a:rPr>
              <a:t>的快速非支配排序</a:t>
            </a:r>
            <a:endParaRPr lang="en-US" altLang="zh-CN" sz="2800" b="0" dirty="0">
              <a:latin typeface="+mn-ea"/>
              <a:ea typeface="+mn-ea"/>
            </a:endParaRPr>
          </a:p>
          <a:p>
            <a:pPr lvl="1" algn="just" eaLnBrk="1" hangingPunct="1">
              <a:buFont typeface="Arial" panose="020B0604020202020204" pitchFamily="34" charset="0"/>
              <a:buChar char="•"/>
              <a:defRPr/>
            </a:pPr>
            <a:r>
              <a:rPr lang="zh-CN" altLang="en-US" sz="2800" b="0" dirty="0">
                <a:latin typeface="+mn-ea"/>
                <a:ea typeface="+mn-ea"/>
              </a:rPr>
              <a:t>基于</a:t>
            </a:r>
            <a:r>
              <a:rPr lang="zh-CN" altLang="en-US" sz="2800" b="0" dirty="0">
                <a:solidFill>
                  <a:srgbClr val="FF0000"/>
                </a:solidFill>
                <a:latin typeface="+mn-ea"/>
                <a:ea typeface="+mn-ea"/>
              </a:rPr>
              <a:t>拥挤度</a:t>
            </a:r>
            <a:r>
              <a:rPr lang="zh-CN" altLang="en-US" sz="2800" b="0" dirty="0">
                <a:latin typeface="+mn-ea"/>
                <a:ea typeface="+mn-ea"/>
              </a:rPr>
              <a:t>的多样性维护策略</a:t>
            </a:r>
            <a:endParaRPr lang="en-US" altLang="zh-CN" sz="2800" b="0" dirty="0">
              <a:latin typeface="+mn-ea"/>
              <a:ea typeface="+mn-ea"/>
            </a:endParaRPr>
          </a:p>
          <a:p>
            <a:pPr lvl="1" algn="just" eaLnBrk="1" hangingPunct="1">
              <a:buFont typeface="Arial" panose="020B0604020202020204" pitchFamily="34" charset="0"/>
              <a:buChar char="•"/>
              <a:defRPr/>
            </a:pPr>
            <a:r>
              <a:rPr lang="zh-CN" altLang="en-US" sz="2800" b="0" dirty="0">
                <a:latin typeface="+mn-ea"/>
                <a:ea typeface="+mn-ea"/>
              </a:rPr>
              <a:t>引入</a:t>
            </a:r>
            <a:r>
              <a:rPr lang="zh-CN" altLang="en-US" sz="2800" b="0" dirty="0">
                <a:solidFill>
                  <a:srgbClr val="FF0000"/>
                </a:solidFill>
                <a:latin typeface="+mn-ea"/>
                <a:ea typeface="+mn-ea"/>
              </a:rPr>
              <a:t>精英选择</a:t>
            </a:r>
            <a:r>
              <a:rPr lang="zh-CN" altLang="en-US" sz="2800" b="0" dirty="0">
                <a:latin typeface="+mn-ea"/>
                <a:ea typeface="+mn-ea"/>
              </a:rPr>
              <a:t>机制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灯片编号占位符 5">
            <a:extLst>
              <a:ext uri="{FF2B5EF4-FFF2-40B4-BE49-F238E27FC236}">
                <a16:creationId xmlns:a16="http://schemas.microsoft.com/office/drawing/2014/main" id="{017B3DDF-C63D-7D94-1D15-C8CFD69DB5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470EC915-A87E-449E-9AAF-0A98560A84F4}" type="slidenum">
              <a:rPr kumimoji="0" lang="en-US" altLang="ja-JP" sz="1400" smtClean="0">
                <a:solidFill>
                  <a:srgbClr val="A50021"/>
                </a:solidFill>
              </a:rPr>
              <a:pPr>
                <a:spcBef>
                  <a:spcPct val="0"/>
                </a:spcBef>
                <a:buClrTx/>
                <a:buFontTx/>
                <a:buNone/>
              </a:pPr>
              <a:t>13</a:t>
            </a:fld>
            <a:endParaRPr kumimoji="0" lang="en-US" altLang="ja-JP" sz="1400">
              <a:solidFill>
                <a:srgbClr val="A50021"/>
              </a:solidFill>
            </a:endParaRPr>
          </a:p>
        </p:txBody>
      </p:sp>
      <p:sp>
        <p:nvSpPr>
          <p:cNvPr id="35843" name="Rectangle 2">
            <a:extLst>
              <a:ext uri="{FF2B5EF4-FFF2-40B4-BE49-F238E27FC236}">
                <a16:creationId xmlns:a16="http://schemas.microsoft.com/office/drawing/2014/main" id="{3EBB6DFB-D71F-BB3E-09C6-5859571428A3}"/>
              </a:ext>
            </a:extLst>
          </p:cNvPr>
          <p:cNvSpPr>
            <a:spLocks noGrp="1" noChangeArrowheads="1"/>
          </p:cNvSpPr>
          <p:nvPr>
            <p:ph type="title"/>
          </p:nvPr>
        </p:nvSpPr>
        <p:spPr/>
        <p:txBody>
          <a:bodyPr/>
          <a:lstStyle/>
          <a:p>
            <a:pPr eaLnBrk="1" hangingPunct="1"/>
            <a:r>
              <a:rPr lang="zh-CN" altLang="en-US" sz="3400"/>
              <a:t>传统最优化面临新挑战</a:t>
            </a:r>
            <a:r>
              <a:rPr lang="zh-CN" altLang="en-US" sz="3400">
                <a:ea typeface="宋体" panose="02010600030101010101" pitchFamily="2" charset="-122"/>
              </a:rPr>
              <a:t>：实际问题</a:t>
            </a:r>
            <a:endParaRPr lang="en-US" altLang="zh-CN" sz="3400">
              <a:ea typeface="宋体" panose="02010600030101010101" pitchFamily="2" charset="-122"/>
            </a:endParaRPr>
          </a:p>
        </p:txBody>
      </p:sp>
      <p:sp>
        <p:nvSpPr>
          <p:cNvPr id="35844" name="Rectangle 3">
            <a:extLst>
              <a:ext uri="{FF2B5EF4-FFF2-40B4-BE49-F238E27FC236}">
                <a16:creationId xmlns:a16="http://schemas.microsoft.com/office/drawing/2014/main" id="{465214F4-20E8-21D9-D3D4-9301C7320E51}"/>
              </a:ext>
            </a:extLst>
          </p:cNvPr>
          <p:cNvSpPr>
            <a:spLocks noGrp="1" noChangeArrowheads="1"/>
          </p:cNvSpPr>
          <p:nvPr>
            <p:ph type="body" idx="1"/>
          </p:nvPr>
        </p:nvSpPr>
        <p:spPr>
          <a:xfrm>
            <a:off x="250825" y="908050"/>
            <a:ext cx="8642350" cy="2520950"/>
          </a:xfrm>
        </p:spPr>
        <p:txBody>
          <a:bodyPr/>
          <a:lstStyle/>
          <a:p>
            <a:pPr eaLnBrk="1" hangingPunct="1">
              <a:lnSpc>
                <a:spcPct val="90000"/>
              </a:lnSpc>
            </a:pPr>
            <a:r>
              <a:rPr lang="zh-CN" altLang="en-US"/>
              <a:t>离散性问题——主要指组合优化</a:t>
            </a:r>
          </a:p>
          <a:p>
            <a:pPr eaLnBrk="1" hangingPunct="1">
              <a:lnSpc>
                <a:spcPct val="90000"/>
              </a:lnSpc>
            </a:pPr>
            <a:r>
              <a:rPr lang="zh-CN" altLang="en-US"/>
              <a:t>不确定性问题——随机性数学模型</a:t>
            </a:r>
          </a:p>
          <a:p>
            <a:pPr eaLnBrk="1" hangingPunct="1">
              <a:lnSpc>
                <a:spcPct val="90000"/>
              </a:lnSpc>
            </a:pPr>
            <a:r>
              <a:rPr lang="zh-CN" altLang="en-US"/>
              <a:t>大规模问题：超高维</a:t>
            </a:r>
          </a:p>
          <a:p>
            <a:pPr eaLnBrk="1" hangingPunct="1">
              <a:lnSpc>
                <a:spcPct val="90000"/>
              </a:lnSpc>
            </a:pPr>
            <a:r>
              <a:rPr lang="zh-CN" altLang="en-US"/>
              <a:t>动态优化问题</a:t>
            </a:r>
          </a:p>
          <a:p>
            <a:pPr eaLnBrk="1" hangingPunct="1">
              <a:lnSpc>
                <a:spcPct val="90000"/>
              </a:lnSpc>
              <a:buFont typeface="Wingdings" panose="05000000000000000000" pitchFamily="2" charset="2"/>
              <a:buNone/>
            </a:pPr>
            <a:endParaRPr lang="zh-CN" altLang="en-US"/>
          </a:p>
        </p:txBody>
      </p:sp>
      <p:sp>
        <p:nvSpPr>
          <p:cNvPr id="2" name="文本框 1">
            <a:extLst>
              <a:ext uri="{FF2B5EF4-FFF2-40B4-BE49-F238E27FC236}">
                <a16:creationId xmlns:a16="http://schemas.microsoft.com/office/drawing/2014/main" id="{D5921014-CF7A-241A-871B-EC412C4C4E9B}"/>
              </a:ext>
            </a:extLst>
          </p:cNvPr>
          <p:cNvSpPr txBox="1"/>
          <p:nvPr/>
        </p:nvSpPr>
        <p:spPr>
          <a:xfrm>
            <a:off x="736622" y="4003737"/>
            <a:ext cx="7350475" cy="1077218"/>
          </a:xfrm>
          <a:prstGeom prst="rect">
            <a:avLst/>
          </a:prstGeom>
          <a:noFill/>
        </p:spPr>
        <p:txBody>
          <a:bodyPr>
            <a:spAutoFit/>
          </a:bodyPr>
          <a:lstStyle/>
          <a:p>
            <a:pPr eaLnBrk="1" fontAlgn="auto" hangingPunct="1">
              <a:spcBef>
                <a:spcPts val="0"/>
              </a:spcBef>
              <a:spcAft>
                <a:spcPts val="0"/>
              </a:spcAft>
              <a:buFont typeface="Wingdings" panose="05000000000000000000" pitchFamily="2" charset="2"/>
              <a:buNone/>
              <a:defRPr/>
            </a:pPr>
            <a:r>
              <a:rPr lang="zh-CN" altLang="en-US" sz="3200" dirty="0">
                <a:latin typeface="+mn-lt"/>
                <a:ea typeface="+mn-ea"/>
              </a:rPr>
              <a:t>解决实际问题的方法</a:t>
            </a:r>
            <a:r>
              <a:rPr lang="en-US" altLang="zh-CN" sz="3200" dirty="0">
                <a:latin typeface="+mn-lt"/>
                <a:ea typeface="+mn-ea"/>
              </a:rPr>
              <a:t>——</a:t>
            </a:r>
            <a:r>
              <a:rPr lang="zh-CN" altLang="en-US" sz="3200" dirty="0">
                <a:highlight>
                  <a:srgbClr val="FFFF00"/>
                </a:highlight>
                <a:latin typeface="+mn-lt"/>
                <a:ea typeface="+mn-ea"/>
              </a:rPr>
              <a:t>进化算法</a:t>
            </a:r>
            <a:endParaRPr lang="zh-CN" altLang="en-US" sz="3200" dirty="0">
              <a:latin typeface="+mn-lt"/>
              <a:ea typeface="+mn-ea"/>
            </a:endParaRPr>
          </a:p>
          <a:p>
            <a:pPr eaLnBrk="1" fontAlgn="auto" hangingPunct="1">
              <a:spcBef>
                <a:spcPts val="0"/>
              </a:spcBef>
              <a:spcAft>
                <a:spcPts val="0"/>
              </a:spcAft>
              <a:defRPr/>
            </a:pPr>
            <a:r>
              <a:rPr lang="zh-CN" altLang="en-US" sz="3200" dirty="0">
                <a:latin typeface="+mn-lt"/>
                <a:ea typeface="+mn-ea"/>
              </a:rPr>
              <a:t>              追求满意</a:t>
            </a:r>
            <a:r>
              <a:rPr lang="en-US" altLang="zh-CN" sz="3200" dirty="0">
                <a:latin typeface="+mn-lt"/>
                <a:ea typeface="+mn-ea"/>
              </a:rPr>
              <a:t>—</a:t>
            </a:r>
            <a:r>
              <a:rPr lang="zh-CN" altLang="en-US" sz="3200" dirty="0">
                <a:latin typeface="+mn-lt"/>
                <a:ea typeface="+mn-ea"/>
              </a:rPr>
              <a:t>近似解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文本框 2">
            <a:extLst>
              <a:ext uri="{FF2B5EF4-FFF2-40B4-BE49-F238E27FC236}">
                <a16:creationId xmlns:a16="http://schemas.microsoft.com/office/drawing/2014/main" id="{3850261B-A796-CC2C-F9DC-B0812443443B}"/>
              </a:ext>
            </a:extLst>
          </p:cNvPr>
          <p:cNvSpPr txBox="1">
            <a:spLocks noChangeArrowheads="1"/>
          </p:cNvSpPr>
          <p:nvPr/>
        </p:nvSpPr>
        <p:spPr bwMode="auto">
          <a:xfrm>
            <a:off x="179388" y="396875"/>
            <a:ext cx="6646862" cy="584200"/>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zh-CN" altLang="en-US" sz="3200" dirty="0">
                <a:solidFill>
                  <a:srgbClr val="FF0000"/>
                </a:solidFill>
                <a:latin typeface="+mj-ea"/>
                <a:ea typeface="+mj-ea"/>
              </a:rPr>
              <a:t>非支配排序（Non-dominated Sorting） </a:t>
            </a:r>
          </a:p>
        </p:txBody>
      </p:sp>
      <p:pic>
        <p:nvPicPr>
          <p:cNvPr id="5" name="图片 4">
            <a:extLst>
              <a:ext uri="{FF2B5EF4-FFF2-40B4-BE49-F238E27FC236}">
                <a16:creationId xmlns:a16="http://schemas.microsoft.com/office/drawing/2014/main" id="{FB5D5E8E-1541-A2F0-48E6-4F5C39948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788" y="1357107"/>
            <a:ext cx="4435475"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D360F5B5-81BD-C709-C2C6-D3840AEC6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4977018"/>
            <a:ext cx="6262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98AA2C7-D555-CFB5-DAD0-FB86F8013213}"/>
              </a:ext>
            </a:extLst>
          </p:cNvPr>
          <p:cNvSpPr txBox="1">
            <a:spLocks noChangeArrowheads="1"/>
          </p:cNvSpPr>
          <p:nvPr/>
        </p:nvSpPr>
        <p:spPr bwMode="auto">
          <a:xfrm>
            <a:off x="264680" y="1191366"/>
            <a:ext cx="3829051" cy="3785652"/>
          </a:xfrm>
          <a:prstGeom prst="rect">
            <a:avLst/>
          </a:prstGeom>
          <a:noFill/>
          <a:ln>
            <a:noFill/>
          </a:ln>
        </p:spPr>
        <p:txBody>
          <a:bodyPr>
            <a:spAutoFit/>
          </a:bodyPr>
          <a:lstStyle>
            <a:lvl1pPr marL="342900" indent="-3429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defRPr/>
            </a:pPr>
            <a:r>
              <a:rPr lang="zh-CN" altLang="en-US" sz="2400" b="0" dirty="0">
                <a:latin typeface="+mn-ea"/>
                <a:ea typeface="+mn-ea"/>
              </a:rPr>
              <a:t>在目标空间中，找出全部非支配解，给它们分配</a:t>
            </a:r>
            <a:r>
              <a:rPr lang="zh-CN" altLang="en-US" sz="2400" b="0" dirty="0">
                <a:highlight>
                  <a:srgbClr val="FFFF00"/>
                </a:highlight>
                <a:latin typeface="+mn-ea"/>
                <a:ea typeface="+mn-ea"/>
              </a:rPr>
              <a:t>等级</a:t>
            </a:r>
            <a:r>
              <a:rPr lang="en-US" altLang="zh-CN" sz="2400" b="0" dirty="0">
                <a:highlight>
                  <a:srgbClr val="FFFF00"/>
                </a:highlight>
                <a:latin typeface="+mn-ea"/>
                <a:ea typeface="+mn-ea"/>
              </a:rPr>
              <a:t>1</a:t>
            </a:r>
          </a:p>
          <a:p>
            <a:pPr eaLnBrk="1" hangingPunct="1">
              <a:buFont typeface="Arial" panose="020B0604020202020204" pitchFamily="34" charset="0"/>
              <a:buChar char="•"/>
              <a:defRPr/>
            </a:pPr>
            <a:endParaRPr lang="en-US" altLang="zh-CN" sz="2400" b="0" dirty="0">
              <a:latin typeface="+mn-ea"/>
              <a:ea typeface="+mn-ea"/>
            </a:endParaRPr>
          </a:p>
          <a:p>
            <a:pPr eaLnBrk="1" hangingPunct="1">
              <a:buFont typeface="Arial" panose="020B0604020202020204" pitchFamily="34" charset="0"/>
              <a:buChar char="•"/>
              <a:defRPr/>
            </a:pPr>
            <a:r>
              <a:rPr lang="zh-CN" altLang="en-US" sz="2400" b="0" dirty="0">
                <a:latin typeface="+mn-ea"/>
                <a:ea typeface="+mn-ea"/>
              </a:rPr>
              <a:t>然后将它们从种群中移除，在剩下的个体中找出非支配解，分配</a:t>
            </a:r>
            <a:r>
              <a:rPr lang="zh-CN" altLang="en-US" sz="2400" b="0" dirty="0">
                <a:highlight>
                  <a:srgbClr val="FFFF00"/>
                </a:highlight>
                <a:latin typeface="+mn-ea"/>
                <a:ea typeface="+mn-ea"/>
              </a:rPr>
              <a:t>等级</a:t>
            </a:r>
            <a:r>
              <a:rPr lang="en-US" altLang="zh-CN" sz="2400" b="0" dirty="0">
                <a:highlight>
                  <a:srgbClr val="FFFF00"/>
                </a:highlight>
                <a:latin typeface="+mn-ea"/>
                <a:ea typeface="+mn-ea"/>
              </a:rPr>
              <a:t>2</a:t>
            </a:r>
          </a:p>
          <a:p>
            <a:pPr eaLnBrk="1" hangingPunct="1">
              <a:buFont typeface="Arial" panose="020B0604020202020204" pitchFamily="34" charset="0"/>
              <a:buChar char="•"/>
              <a:defRPr/>
            </a:pPr>
            <a:endParaRPr lang="en-US" altLang="zh-CN" sz="2400" b="0" dirty="0">
              <a:highlight>
                <a:srgbClr val="FFFF00"/>
              </a:highlight>
              <a:latin typeface="+mn-ea"/>
              <a:ea typeface="+mn-ea"/>
            </a:endParaRPr>
          </a:p>
          <a:p>
            <a:pPr eaLnBrk="1" hangingPunct="1">
              <a:buFont typeface="Arial" panose="020B0604020202020204" pitchFamily="34" charset="0"/>
              <a:buChar char="•"/>
              <a:defRPr/>
            </a:pPr>
            <a:r>
              <a:rPr lang="zh-CN" altLang="en-US" sz="2400" b="0" dirty="0">
                <a:latin typeface="+mn-ea"/>
                <a:ea typeface="+mn-ea"/>
              </a:rPr>
              <a:t>以此类推，标记完所有的个体。</a:t>
            </a:r>
            <a:endParaRPr lang="en-US" altLang="zh-CN" sz="2400" b="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文本框 4">
            <a:extLst>
              <a:ext uri="{FF2B5EF4-FFF2-40B4-BE49-F238E27FC236}">
                <a16:creationId xmlns:a16="http://schemas.microsoft.com/office/drawing/2014/main" id="{8DE2FEE3-1537-452F-B3A7-FF58F5F2460C}"/>
              </a:ext>
            </a:extLst>
          </p:cNvPr>
          <p:cNvSpPr txBox="1">
            <a:spLocks noChangeArrowheads="1"/>
          </p:cNvSpPr>
          <p:nvPr/>
        </p:nvSpPr>
        <p:spPr bwMode="auto">
          <a:xfrm>
            <a:off x="250825" y="333375"/>
            <a:ext cx="8713788" cy="584200"/>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zh-CN" altLang="en-US" sz="3200" dirty="0">
                <a:solidFill>
                  <a:srgbClr val="FF0000"/>
                </a:solidFill>
                <a:latin typeface="+mj-ea"/>
                <a:ea typeface="+mj-ea"/>
              </a:rPr>
              <a:t>拥挤距离排序（Crowding Distance Sorting） </a:t>
            </a:r>
          </a:p>
        </p:txBody>
      </p:sp>
      <p:sp>
        <p:nvSpPr>
          <p:cNvPr id="7" name="文本框 6">
            <a:extLst>
              <a:ext uri="{FF2B5EF4-FFF2-40B4-BE49-F238E27FC236}">
                <a16:creationId xmlns:a16="http://schemas.microsoft.com/office/drawing/2014/main" id="{0C91F33E-1578-22B1-D59B-F24FB0A47D96}"/>
              </a:ext>
            </a:extLst>
          </p:cNvPr>
          <p:cNvSpPr txBox="1">
            <a:spLocks noChangeArrowheads="1"/>
          </p:cNvSpPr>
          <p:nvPr/>
        </p:nvSpPr>
        <p:spPr bwMode="auto">
          <a:xfrm>
            <a:off x="142875" y="1144588"/>
            <a:ext cx="8135938" cy="2247900"/>
          </a:xfrm>
          <a:prstGeom prst="rect">
            <a:avLst/>
          </a:prstGeom>
          <a:noFill/>
          <a:ln>
            <a:noFill/>
          </a:ln>
        </p:spPr>
        <p:txBody>
          <a:bodyPr>
            <a:spAutoFit/>
          </a:bodyPr>
          <a:lstStyle>
            <a:lvl1pPr marL="342900" indent="-3429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defRPr/>
            </a:pPr>
            <a:r>
              <a:rPr lang="zh-CN" altLang="en-US" sz="2800" b="0" dirty="0">
                <a:latin typeface="+mn-ea"/>
                <a:ea typeface="+mn-ea"/>
              </a:rPr>
              <a:t>对具有相同 Pareto 序的解，计算解集中各个解的</a:t>
            </a:r>
            <a:r>
              <a:rPr lang="zh-CN" altLang="en-US" sz="2800" b="0" dirty="0">
                <a:solidFill>
                  <a:srgbClr val="FF0000"/>
                </a:solidFill>
                <a:latin typeface="+mn-ea"/>
                <a:ea typeface="+mn-ea"/>
              </a:rPr>
              <a:t>拥挤距离</a:t>
            </a:r>
            <a:endParaRPr lang="en-US" altLang="zh-CN" sz="2800" b="0" dirty="0">
              <a:solidFill>
                <a:srgbClr val="FF0000"/>
              </a:solidFill>
              <a:latin typeface="+mn-ea"/>
              <a:ea typeface="+mn-ea"/>
            </a:endParaRPr>
          </a:p>
          <a:p>
            <a:pPr eaLnBrk="1" hangingPunct="1">
              <a:buFont typeface="Arial" panose="020B0604020202020204" pitchFamily="34" charset="0"/>
              <a:buChar char="•"/>
              <a:defRPr/>
            </a:pPr>
            <a:endParaRPr lang="en-US" altLang="zh-CN" sz="2800" b="0" dirty="0">
              <a:latin typeface="+mn-ea"/>
              <a:ea typeface="+mn-ea"/>
            </a:endParaRPr>
          </a:p>
          <a:p>
            <a:pPr eaLnBrk="1" hangingPunct="1">
              <a:buFont typeface="Arial" panose="020B0604020202020204" pitchFamily="34" charset="0"/>
              <a:buChar char="•"/>
              <a:defRPr/>
            </a:pPr>
            <a:r>
              <a:rPr lang="zh-CN" altLang="en-US" sz="2800" b="0" dirty="0">
                <a:latin typeface="+mn-ea"/>
                <a:ea typeface="+mn-ea"/>
              </a:rPr>
              <a:t>拥挤距离：指个体周围其他解的密度。密度越</a:t>
            </a:r>
            <a:r>
              <a:rPr lang="zh-CN" altLang="en-US" sz="2800" b="0" dirty="0">
                <a:highlight>
                  <a:srgbClr val="FFFF00"/>
                </a:highlight>
                <a:latin typeface="+mn-ea"/>
                <a:ea typeface="+mn-ea"/>
              </a:rPr>
              <a:t>小</a:t>
            </a:r>
            <a:r>
              <a:rPr lang="zh-CN" altLang="en-US" sz="2800" b="0" dirty="0">
                <a:latin typeface="+mn-ea"/>
                <a:ea typeface="+mn-ea"/>
              </a:rPr>
              <a:t>，拥挤距离越</a:t>
            </a:r>
            <a:r>
              <a:rPr lang="zh-CN" altLang="en-US" sz="2800" b="0" dirty="0">
                <a:highlight>
                  <a:srgbClr val="FFFF00"/>
                </a:highlight>
                <a:latin typeface="+mn-ea"/>
                <a:ea typeface="+mn-ea"/>
              </a:rPr>
              <a:t>大</a:t>
            </a:r>
            <a:r>
              <a:rPr lang="zh-CN" altLang="en-US" sz="2800" b="0" dirty="0">
                <a:latin typeface="+mn-ea"/>
                <a:ea typeface="+mn-ea"/>
              </a:rPr>
              <a:t>，多样性越</a:t>
            </a:r>
            <a:r>
              <a:rPr lang="zh-CN" altLang="en-US" sz="2800" b="0" dirty="0">
                <a:highlight>
                  <a:srgbClr val="FFFF00"/>
                </a:highlight>
                <a:latin typeface="+mn-ea"/>
                <a:ea typeface="+mn-ea"/>
              </a:rPr>
              <a:t>好</a:t>
            </a:r>
            <a:r>
              <a:rPr lang="zh-CN" altLang="en-US" sz="2800" b="0" dirty="0">
                <a:latin typeface="+mn-ea"/>
                <a:ea typeface="+mn-ea"/>
              </a:rPr>
              <a:t>！ </a:t>
            </a:r>
          </a:p>
        </p:txBody>
      </p:sp>
      <p:pic>
        <p:nvPicPr>
          <p:cNvPr id="9" name="图片 8">
            <a:extLst>
              <a:ext uri="{FF2B5EF4-FFF2-40B4-BE49-F238E27FC236}">
                <a16:creationId xmlns:a16="http://schemas.microsoft.com/office/drawing/2014/main" id="{3C6E2239-4912-AF3A-83F1-C57AB055C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450" y="3687763"/>
            <a:ext cx="3321050"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Rectangle 2">
            <a:extLst>
              <a:ext uri="{FF2B5EF4-FFF2-40B4-BE49-F238E27FC236}">
                <a16:creationId xmlns:a16="http://schemas.microsoft.com/office/drawing/2014/main" id="{15128FDE-B47A-73ED-64B4-284814A06664}"/>
              </a:ext>
            </a:extLst>
          </p:cNvPr>
          <p:cNvSpPr>
            <a:spLocks noChangeArrowheads="1"/>
          </p:cNvSpPr>
          <p:nvPr/>
        </p:nvSpPr>
        <p:spPr bwMode="auto">
          <a:xfrm>
            <a:off x="593725" y="3798888"/>
            <a:ext cx="652145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1" name="对象 10">
            <a:extLst>
              <a:ext uri="{FF2B5EF4-FFF2-40B4-BE49-F238E27FC236}">
                <a16:creationId xmlns:a16="http://schemas.microsoft.com/office/drawing/2014/main" id="{456C5B8E-B1C5-352B-3767-896A707027F3}"/>
              </a:ext>
            </a:extLst>
          </p:cNvPr>
          <p:cNvGraphicFramePr>
            <a:graphicFrameLocks noChangeAspect="1"/>
          </p:cNvGraphicFramePr>
          <p:nvPr/>
        </p:nvGraphicFramePr>
        <p:xfrm>
          <a:off x="804863" y="4533900"/>
          <a:ext cx="3322637" cy="836613"/>
        </p:xfrm>
        <a:graphic>
          <a:graphicData uri="http://schemas.openxmlformats.org/presentationml/2006/ole">
            <mc:AlternateContent xmlns:mc="http://schemas.openxmlformats.org/markup-compatibility/2006">
              <mc:Choice xmlns:v="urn:schemas-microsoft-com:vml" Requires="v">
                <p:oleObj name="Equation" r:id="rId3" imgW="1816100" imgH="457200" progId="Equation.DSMT4">
                  <p:embed/>
                </p:oleObj>
              </mc:Choice>
              <mc:Fallback>
                <p:oleObj name="Equation" r:id="rId3" imgW="1816100" imgH="457200" progId="Equation.DSMT4">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3" y="4533900"/>
                        <a:ext cx="3322637"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 name="图片 12">
            <a:extLst>
              <a:ext uri="{FF2B5EF4-FFF2-40B4-BE49-F238E27FC236}">
                <a16:creationId xmlns:a16="http://schemas.microsoft.com/office/drawing/2014/main" id="{49A83461-DFEC-5B27-ACCD-92B16C98E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3606800"/>
            <a:ext cx="4749800"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43723E39-7484-5C66-5E53-6A9879C30C93}"/>
              </a:ext>
            </a:extLst>
          </p:cNvPr>
          <p:cNvGrpSpPr>
            <a:grpSpLocks/>
          </p:cNvGrpSpPr>
          <p:nvPr/>
        </p:nvGrpSpPr>
        <p:grpSpPr bwMode="auto">
          <a:xfrm>
            <a:off x="374650" y="5495925"/>
            <a:ext cx="4572000" cy="692150"/>
            <a:chOff x="514349" y="5788250"/>
            <a:chExt cx="6096000" cy="923985"/>
          </a:xfrm>
        </p:grpSpPr>
        <p:sp>
          <p:nvSpPr>
            <p:cNvPr id="180233" name="文本框 14">
              <a:extLst>
                <a:ext uri="{FF2B5EF4-FFF2-40B4-BE49-F238E27FC236}">
                  <a16:creationId xmlns:a16="http://schemas.microsoft.com/office/drawing/2014/main" id="{C0806FC9-0DA8-BE35-AD7C-827D9C1A5F35}"/>
                </a:ext>
              </a:extLst>
            </p:cNvPr>
            <p:cNvSpPr txBox="1">
              <a:spLocks noChangeArrowheads="1"/>
            </p:cNvSpPr>
            <p:nvPr/>
          </p:nvSpPr>
          <p:spPr bwMode="auto">
            <a:xfrm>
              <a:off x="514349" y="5788250"/>
              <a:ext cx="6096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1500">
                  <a:latin typeface="宋体" panose="02010600030101010101" pitchFamily="2" charset="-122"/>
                  <a:ea typeface="宋体" panose="02010600030101010101" pitchFamily="2" charset="-122"/>
                </a:rPr>
                <a:t>第 1 个以及第</a:t>
              </a:r>
              <a:r>
                <a:rPr lang="en-US" altLang="zh-CN" sz="1500" i="1">
                  <a:latin typeface="宋体" panose="02010600030101010101" pitchFamily="2" charset="-122"/>
                  <a:ea typeface="宋体" panose="02010600030101010101" pitchFamily="2" charset="-122"/>
                </a:rPr>
                <a:t>l</a:t>
              </a:r>
              <a:r>
                <a:rPr lang="zh-CN" altLang="en-US" sz="1500">
                  <a:latin typeface="宋体" panose="02010600030101010101" pitchFamily="2" charset="-122"/>
                  <a:ea typeface="宋体" panose="02010600030101010101" pitchFamily="2" charset="-122"/>
                </a:rPr>
                <a:t>个解的拥挤距离被指定为无穷大</a:t>
              </a:r>
            </a:p>
          </p:txBody>
        </p:sp>
        <p:pic>
          <p:nvPicPr>
            <p:cNvPr id="180234" name="图片 16">
              <a:extLst>
                <a:ext uri="{FF2B5EF4-FFF2-40B4-BE49-F238E27FC236}">
                  <a16:creationId xmlns:a16="http://schemas.microsoft.com/office/drawing/2014/main" id="{6E3A3E7E-A8A6-D842-C40D-77F225DAF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574" y="6188360"/>
              <a:ext cx="1733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文本框 5">
            <a:extLst>
              <a:ext uri="{FF2B5EF4-FFF2-40B4-BE49-F238E27FC236}">
                <a16:creationId xmlns:a16="http://schemas.microsoft.com/office/drawing/2014/main" id="{2703F890-5BFE-1036-3F1F-113BFF994ADB}"/>
              </a:ext>
            </a:extLst>
          </p:cNvPr>
          <p:cNvSpPr txBox="1">
            <a:spLocks noChangeArrowheads="1"/>
          </p:cNvSpPr>
          <p:nvPr/>
        </p:nvSpPr>
        <p:spPr bwMode="auto">
          <a:xfrm>
            <a:off x="515938" y="400050"/>
            <a:ext cx="4572000" cy="584200"/>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zh-CN" altLang="en-US" sz="3200" dirty="0">
                <a:solidFill>
                  <a:srgbClr val="FF0000"/>
                </a:solidFill>
                <a:latin typeface="+mj-ea"/>
                <a:ea typeface="+mj-ea"/>
              </a:rPr>
              <a:t>精英选择机制</a:t>
            </a:r>
          </a:p>
        </p:txBody>
      </p:sp>
      <p:pic>
        <p:nvPicPr>
          <p:cNvPr id="181251" name="图片 7">
            <a:extLst>
              <a:ext uri="{FF2B5EF4-FFF2-40B4-BE49-F238E27FC236}">
                <a16:creationId xmlns:a16="http://schemas.microsoft.com/office/drawing/2014/main" id="{06F619EC-DD4A-4868-060A-566740950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9725"/>
            <a:ext cx="91440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C981772D-C0F8-7AED-C057-B33B66E8A32A}"/>
              </a:ext>
            </a:extLst>
          </p:cNvPr>
          <p:cNvCxnSpPr>
            <a:cxnSpLocks/>
          </p:cNvCxnSpPr>
          <p:nvPr/>
        </p:nvCxnSpPr>
        <p:spPr bwMode="auto">
          <a:xfrm>
            <a:off x="1010660" y="5506337"/>
            <a:ext cx="1174400"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 name="直接连接符 2">
            <a:extLst>
              <a:ext uri="{FF2B5EF4-FFF2-40B4-BE49-F238E27FC236}">
                <a16:creationId xmlns:a16="http://schemas.microsoft.com/office/drawing/2014/main" id="{2C6138BC-52C4-2FB7-7A43-E673254AB827}"/>
              </a:ext>
            </a:extLst>
          </p:cNvPr>
          <p:cNvCxnSpPr>
            <a:cxnSpLocks/>
          </p:cNvCxnSpPr>
          <p:nvPr/>
        </p:nvCxnSpPr>
        <p:spPr bwMode="auto">
          <a:xfrm>
            <a:off x="2554452" y="5541963"/>
            <a:ext cx="1827543" cy="0"/>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文本框 2">
            <a:extLst>
              <a:ext uri="{FF2B5EF4-FFF2-40B4-BE49-F238E27FC236}">
                <a16:creationId xmlns:a16="http://schemas.microsoft.com/office/drawing/2014/main" id="{DE567180-C2B5-F0FC-31BF-521359A5B069}"/>
              </a:ext>
            </a:extLst>
          </p:cNvPr>
          <p:cNvSpPr txBox="1">
            <a:spLocks noChangeArrowheads="1"/>
          </p:cNvSpPr>
          <p:nvPr/>
        </p:nvSpPr>
        <p:spPr bwMode="auto">
          <a:xfrm>
            <a:off x="176213" y="193675"/>
            <a:ext cx="5232400" cy="585788"/>
          </a:xfrm>
          <a:prstGeom prst="rect">
            <a:avLst/>
          </a:prstGeom>
          <a:noFill/>
          <a:ln>
            <a:noFill/>
          </a:ln>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zh-CN" sz="3200" dirty="0">
                <a:solidFill>
                  <a:srgbClr val="FF0000"/>
                </a:solidFill>
                <a:latin typeface="+mj-ea"/>
                <a:ea typeface="+mj-ea"/>
              </a:rPr>
              <a:t>NSGA-II</a:t>
            </a:r>
            <a:r>
              <a:rPr lang="zh-CN" altLang="en-US" sz="3200" dirty="0">
                <a:solidFill>
                  <a:srgbClr val="FF0000"/>
                </a:solidFill>
                <a:latin typeface="+mj-ea"/>
                <a:ea typeface="+mj-ea"/>
              </a:rPr>
              <a:t>流程图</a:t>
            </a:r>
          </a:p>
        </p:txBody>
      </p:sp>
      <p:sp>
        <p:nvSpPr>
          <p:cNvPr id="182275" name="Rectangle 2">
            <a:extLst>
              <a:ext uri="{FF2B5EF4-FFF2-40B4-BE49-F238E27FC236}">
                <a16:creationId xmlns:a16="http://schemas.microsoft.com/office/drawing/2014/main" id="{985BED05-D869-68B8-8D52-24974793E1FA}"/>
              </a:ext>
            </a:extLst>
          </p:cNvPr>
          <p:cNvSpPr>
            <a:spLocks noChangeArrowheads="1"/>
          </p:cNvSpPr>
          <p:nvPr/>
        </p:nvSpPr>
        <p:spPr bwMode="auto">
          <a:xfrm>
            <a:off x="665163" y="1965325"/>
            <a:ext cx="1460817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5" name="对象 4">
            <a:extLst>
              <a:ext uri="{FF2B5EF4-FFF2-40B4-BE49-F238E27FC236}">
                <a16:creationId xmlns:a16="http://schemas.microsoft.com/office/drawing/2014/main" id="{4A965DFC-DF95-3F1B-B7C1-EF37B22F23FA}"/>
              </a:ext>
            </a:extLst>
          </p:cNvPr>
          <p:cNvGraphicFramePr>
            <a:graphicFrameLocks noChangeAspect="1"/>
          </p:cNvGraphicFramePr>
          <p:nvPr/>
        </p:nvGraphicFramePr>
        <p:xfrm>
          <a:off x="3478213" y="149225"/>
          <a:ext cx="5232400" cy="6708775"/>
        </p:xfrm>
        <a:graphic>
          <a:graphicData uri="http://schemas.openxmlformats.org/presentationml/2006/ole">
            <mc:AlternateContent xmlns:mc="http://schemas.openxmlformats.org/markup-compatibility/2006">
              <mc:Choice xmlns:v="urn:schemas-microsoft-com:vml" Requires="v">
                <p:oleObj name="Visio" r:id="rId2" imgW="2447870" imgH="3968126" progId="Visio.Drawing.11">
                  <p:embed/>
                </p:oleObj>
              </mc:Choice>
              <mc:Fallback>
                <p:oleObj name="Visio" r:id="rId2" imgW="2447870" imgH="3968126" progId="Visio.Drawing.11">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149225"/>
                        <a:ext cx="5232400"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5">
            <a:extLst>
              <a:ext uri="{FF2B5EF4-FFF2-40B4-BE49-F238E27FC236}">
                <a16:creationId xmlns:a16="http://schemas.microsoft.com/office/drawing/2014/main" id="{56B4F36E-19A9-98E9-4F45-51772118066E}"/>
              </a:ext>
            </a:extLst>
          </p:cNvPr>
          <p:cNvSpPr txBox="1">
            <a:spLocks noChangeArrowheads="1"/>
          </p:cNvSpPr>
          <p:nvPr/>
        </p:nvSpPr>
        <p:spPr bwMode="auto">
          <a:xfrm>
            <a:off x="395536" y="219407"/>
            <a:ext cx="4455864" cy="64633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dirty="0">
                <a:highlight>
                  <a:srgbClr val="FFFF00"/>
                </a:highlight>
                <a:latin typeface="华文中宋" panose="02010600040101010101" pitchFamily="2" charset="-122"/>
                <a:ea typeface="华文中宋" panose="02010600040101010101" pitchFamily="2" charset="-122"/>
              </a:rPr>
              <a:t>两者对比</a:t>
            </a:r>
            <a:r>
              <a:rPr lang="en-US" altLang="zh-CN" sz="3600" dirty="0">
                <a:highlight>
                  <a:srgbClr val="FFFF00"/>
                </a:highlight>
                <a:latin typeface="华文中宋" panose="02010600040101010101" pitchFamily="2" charset="-122"/>
                <a:ea typeface="华文中宋" panose="02010600040101010101" pitchFamily="2" charset="-122"/>
              </a:rPr>
              <a:t>-</a:t>
            </a:r>
            <a:r>
              <a:rPr lang="zh-CN" altLang="en-US" sz="3600" dirty="0">
                <a:highlight>
                  <a:srgbClr val="FFFF00"/>
                </a:highlight>
                <a:latin typeface="华文中宋" panose="02010600040101010101" pitchFamily="2" charset="-122"/>
                <a:ea typeface="华文中宋" panose="02010600040101010101" pitchFamily="2" charset="-122"/>
              </a:rPr>
              <a:t>求解步骤</a:t>
            </a:r>
          </a:p>
        </p:txBody>
      </p:sp>
      <p:grpSp>
        <p:nvGrpSpPr>
          <p:cNvPr id="23567" name="组合 23566">
            <a:extLst>
              <a:ext uri="{FF2B5EF4-FFF2-40B4-BE49-F238E27FC236}">
                <a16:creationId xmlns:a16="http://schemas.microsoft.com/office/drawing/2014/main" id="{DEA22242-E3AB-54B2-3710-AC665B882290}"/>
              </a:ext>
            </a:extLst>
          </p:cNvPr>
          <p:cNvGrpSpPr>
            <a:grpSpLocks/>
          </p:cNvGrpSpPr>
          <p:nvPr/>
        </p:nvGrpSpPr>
        <p:grpSpPr bwMode="auto">
          <a:xfrm>
            <a:off x="73025" y="2811463"/>
            <a:ext cx="4262438" cy="2562225"/>
            <a:chOff x="112713" y="2614700"/>
            <a:chExt cx="4262080" cy="2561878"/>
          </a:xfrm>
        </p:grpSpPr>
        <p:grpSp>
          <p:nvGrpSpPr>
            <p:cNvPr id="36885" name="组合 23554">
              <a:extLst>
                <a:ext uri="{FF2B5EF4-FFF2-40B4-BE49-F238E27FC236}">
                  <a16:creationId xmlns:a16="http://schemas.microsoft.com/office/drawing/2014/main" id="{CC939269-98FC-147D-794D-041FA94AF7B4}"/>
                </a:ext>
              </a:extLst>
            </p:cNvPr>
            <p:cNvGrpSpPr>
              <a:grpSpLocks/>
            </p:cNvGrpSpPr>
            <p:nvPr/>
          </p:nvGrpSpPr>
          <p:grpSpPr bwMode="auto">
            <a:xfrm>
              <a:off x="625768" y="2614700"/>
              <a:ext cx="3749025" cy="2520362"/>
              <a:chOff x="625768" y="2614700"/>
              <a:chExt cx="3749025" cy="2520362"/>
            </a:xfrm>
          </p:grpSpPr>
          <p:sp>
            <p:nvSpPr>
              <p:cNvPr id="23557" name="箭头: 直角上 23556">
                <a:extLst>
                  <a:ext uri="{FF2B5EF4-FFF2-40B4-BE49-F238E27FC236}">
                    <a16:creationId xmlns:a16="http://schemas.microsoft.com/office/drawing/2014/main" id="{532DB076-427B-D126-562A-256697C52070}"/>
                  </a:ext>
                </a:extLst>
              </p:cNvPr>
              <p:cNvSpPr/>
              <p:nvPr/>
            </p:nvSpPr>
            <p:spPr>
              <a:xfrm rot="5400000">
                <a:off x="1297700" y="3359911"/>
                <a:ext cx="671422" cy="76511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3558" name="任意多边形: 形状 23557">
                <a:extLst>
                  <a:ext uri="{FF2B5EF4-FFF2-40B4-BE49-F238E27FC236}">
                    <a16:creationId xmlns:a16="http://schemas.microsoft.com/office/drawing/2014/main" id="{2DC5EA04-3EB6-C824-C666-2E881DAF2365}"/>
                  </a:ext>
                </a:extLst>
              </p:cNvPr>
              <p:cNvSpPr/>
              <p:nvPr/>
            </p:nvSpPr>
            <p:spPr>
              <a:xfrm>
                <a:off x="625433" y="2614700"/>
                <a:ext cx="2119134" cy="792055"/>
              </a:xfrm>
              <a:custGeom>
                <a:avLst/>
                <a:gdLst>
                  <a:gd name="connsiteX0" fmla="*/ 0 w 2118564"/>
                  <a:gd name="connsiteY0" fmla="*/ 131998 h 791827"/>
                  <a:gd name="connsiteX1" fmla="*/ 131998 w 2118564"/>
                  <a:gd name="connsiteY1" fmla="*/ 0 h 791827"/>
                  <a:gd name="connsiteX2" fmla="*/ 1986566 w 2118564"/>
                  <a:gd name="connsiteY2" fmla="*/ 0 h 791827"/>
                  <a:gd name="connsiteX3" fmla="*/ 2118564 w 2118564"/>
                  <a:gd name="connsiteY3" fmla="*/ 131998 h 791827"/>
                  <a:gd name="connsiteX4" fmla="*/ 2118564 w 2118564"/>
                  <a:gd name="connsiteY4" fmla="*/ 659829 h 791827"/>
                  <a:gd name="connsiteX5" fmla="*/ 1986566 w 2118564"/>
                  <a:gd name="connsiteY5" fmla="*/ 791827 h 791827"/>
                  <a:gd name="connsiteX6" fmla="*/ 131998 w 2118564"/>
                  <a:gd name="connsiteY6" fmla="*/ 791827 h 791827"/>
                  <a:gd name="connsiteX7" fmla="*/ 0 w 2118564"/>
                  <a:gd name="connsiteY7" fmla="*/ 659829 h 791827"/>
                  <a:gd name="connsiteX8" fmla="*/ 0 w 2118564"/>
                  <a:gd name="connsiteY8" fmla="*/ 131998 h 79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8564" h="791827">
                    <a:moveTo>
                      <a:pt x="0" y="131998"/>
                    </a:moveTo>
                    <a:cubicBezTo>
                      <a:pt x="0" y="59098"/>
                      <a:pt x="59098" y="0"/>
                      <a:pt x="131998" y="0"/>
                    </a:cubicBezTo>
                    <a:lnTo>
                      <a:pt x="1986566" y="0"/>
                    </a:lnTo>
                    <a:cubicBezTo>
                      <a:pt x="2059466" y="0"/>
                      <a:pt x="2118564" y="59098"/>
                      <a:pt x="2118564" y="131998"/>
                    </a:cubicBezTo>
                    <a:lnTo>
                      <a:pt x="2118564" y="659829"/>
                    </a:lnTo>
                    <a:cubicBezTo>
                      <a:pt x="2118564" y="732729"/>
                      <a:pt x="2059466" y="791827"/>
                      <a:pt x="1986566" y="791827"/>
                    </a:cubicBezTo>
                    <a:lnTo>
                      <a:pt x="131998" y="791827"/>
                    </a:lnTo>
                    <a:cubicBezTo>
                      <a:pt x="59098" y="791827"/>
                      <a:pt x="0" y="732729"/>
                      <a:pt x="0" y="659829"/>
                    </a:cubicBezTo>
                    <a:lnTo>
                      <a:pt x="0" y="13199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0101" tIns="130101" rIns="130101" bIns="130101" spcCol="1270" anchor="ctr"/>
              <a:lstStyle/>
              <a:p>
                <a:pPr algn="ctr" defTabSz="1066800" eaLnBrk="1" fontAlgn="auto" hangingPunct="1">
                  <a:spcBef>
                    <a:spcPts val="0"/>
                  </a:spcBef>
                  <a:spcAft>
                    <a:spcPct val="35000"/>
                  </a:spcAft>
                  <a:defRPr/>
                </a:pPr>
                <a:r>
                  <a:rPr lang="zh-CN" altLang="en-US" sz="2400" dirty="0"/>
                  <a:t>选择一个初始解</a:t>
                </a:r>
              </a:p>
            </p:txBody>
          </p:sp>
          <p:sp>
            <p:nvSpPr>
              <p:cNvPr id="23559" name="矩形 23558">
                <a:extLst>
                  <a:ext uri="{FF2B5EF4-FFF2-40B4-BE49-F238E27FC236}">
                    <a16:creationId xmlns:a16="http://schemas.microsoft.com/office/drawing/2014/main" id="{DA73E2FB-D61C-42B3-95EA-D8CDFBE927F9}"/>
                  </a:ext>
                </a:extLst>
              </p:cNvPr>
              <p:cNvSpPr/>
              <p:nvPr/>
            </p:nvSpPr>
            <p:spPr>
              <a:xfrm>
                <a:off x="2250896" y="2690890"/>
                <a:ext cx="822256" cy="6396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3561" name="箭头: 直角上 23560">
                <a:extLst>
                  <a:ext uri="{FF2B5EF4-FFF2-40B4-BE49-F238E27FC236}">
                    <a16:creationId xmlns:a16="http://schemas.microsoft.com/office/drawing/2014/main" id="{1426B861-E02F-4631-1A1C-FEDD80C015D0}"/>
                  </a:ext>
                </a:extLst>
              </p:cNvPr>
              <p:cNvSpPr/>
              <p:nvPr/>
            </p:nvSpPr>
            <p:spPr>
              <a:xfrm rot="5400000">
                <a:off x="2477113" y="4248790"/>
                <a:ext cx="671422" cy="76511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3562" name="任意多边形: 形状 23561">
                <a:extLst>
                  <a:ext uri="{FF2B5EF4-FFF2-40B4-BE49-F238E27FC236}">
                    <a16:creationId xmlns:a16="http://schemas.microsoft.com/office/drawing/2014/main" id="{86E2AD80-7BBD-ADD2-355E-E7E2984D94D9}"/>
                  </a:ext>
                </a:extLst>
              </p:cNvPr>
              <p:cNvSpPr/>
              <p:nvPr/>
            </p:nvSpPr>
            <p:spPr>
              <a:xfrm>
                <a:off x="1800084" y="3503580"/>
                <a:ext cx="2128658" cy="792055"/>
              </a:xfrm>
              <a:custGeom>
                <a:avLst/>
                <a:gdLst>
                  <a:gd name="connsiteX0" fmla="*/ 0 w 2127591"/>
                  <a:gd name="connsiteY0" fmla="*/ 131998 h 791827"/>
                  <a:gd name="connsiteX1" fmla="*/ 131998 w 2127591"/>
                  <a:gd name="connsiteY1" fmla="*/ 0 h 791827"/>
                  <a:gd name="connsiteX2" fmla="*/ 1995593 w 2127591"/>
                  <a:gd name="connsiteY2" fmla="*/ 0 h 791827"/>
                  <a:gd name="connsiteX3" fmla="*/ 2127591 w 2127591"/>
                  <a:gd name="connsiteY3" fmla="*/ 131998 h 791827"/>
                  <a:gd name="connsiteX4" fmla="*/ 2127591 w 2127591"/>
                  <a:gd name="connsiteY4" fmla="*/ 659829 h 791827"/>
                  <a:gd name="connsiteX5" fmla="*/ 1995593 w 2127591"/>
                  <a:gd name="connsiteY5" fmla="*/ 791827 h 791827"/>
                  <a:gd name="connsiteX6" fmla="*/ 131998 w 2127591"/>
                  <a:gd name="connsiteY6" fmla="*/ 791827 h 791827"/>
                  <a:gd name="connsiteX7" fmla="*/ 0 w 2127591"/>
                  <a:gd name="connsiteY7" fmla="*/ 659829 h 791827"/>
                  <a:gd name="connsiteX8" fmla="*/ 0 w 2127591"/>
                  <a:gd name="connsiteY8" fmla="*/ 131998 h 79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591" h="791827">
                    <a:moveTo>
                      <a:pt x="0" y="131998"/>
                    </a:moveTo>
                    <a:cubicBezTo>
                      <a:pt x="0" y="59098"/>
                      <a:pt x="59098" y="0"/>
                      <a:pt x="131998" y="0"/>
                    </a:cubicBezTo>
                    <a:lnTo>
                      <a:pt x="1995593" y="0"/>
                    </a:lnTo>
                    <a:cubicBezTo>
                      <a:pt x="2068493" y="0"/>
                      <a:pt x="2127591" y="59098"/>
                      <a:pt x="2127591" y="131998"/>
                    </a:cubicBezTo>
                    <a:lnTo>
                      <a:pt x="2127591" y="659829"/>
                    </a:lnTo>
                    <a:cubicBezTo>
                      <a:pt x="2127591" y="732729"/>
                      <a:pt x="2068493" y="791827"/>
                      <a:pt x="1995593" y="791827"/>
                    </a:cubicBezTo>
                    <a:lnTo>
                      <a:pt x="131998" y="791827"/>
                    </a:lnTo>
                    <a:cubicBezTo>
                      <a:pt x="59098" y="791827"/>
                      <a:pt x="0" y="732729"/>
                      <a:pt x="0" y="659829"/>
                    </a:cubicBezTo>
                    <a:lnTo>
                      <a:pt x="0" y="13199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0101" tIns="130101" rIns="130101" bIns="130101" spcCol="1270" anchor="ctr"/>
              <a:lstStyle/>
              <a:p>
                <a:pPr algn="ctr" defTabSz="1066800" eaLnBrk="1" fontAlgn="auto" hangingPunct="1">
                  <a:lnSpc>
                    <a:spcPct val="90000"/>
                  </a:lnSpc>
                  <a:spcBef>
                    <a:spcPts val="0"/>
                  </a:spcBef>
                  <a:spcAft>
                    <a:spcPct val="35000"/>
                  </a:spcAft>
                  <a:defRPr/>
                </a:pPr>
                <a:r>
                  <a:rPr lang="zh-CN" altLang="en-US" sz="2400" dirty="0"/>
                  <a:t>改进解的移动方向</a:t>
                </a:r>
              </a:p>
            </p:txBody>
          </p:sp>
          <p:sp>
            <p:nvSpPr>
              <p:cNvPr id="23563" name="矩形 23562">
                <a:extLst>
                  <a:ext uri="{FF2B5EF4-FFF2-40B4-BE49-F238E27FC236}">
                    <a16:creationId xmlns:a16="http://schemas.microsoft.com/office/drawing/2014/main" id="{2AB1EED5-E6C4-44B7-E0E3-3B1200141B85}"/>
                  </a:ext>
                </a:extLst>
              </p:cNvPr>
              <p:cNvSpPr/>
              <p:nvPr/>
            </p:nvSpPr>
            <p:spPr>
              <a:xfrm>
                <a:off x="3430309" y="3579769"/>
                <a:ext cx="822256" cy="6396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3564" name="任意多边形: 形状 23563">
                <a:extLst>
                  <a:ext uri="{FF2B5EF4-FFF2-40B4-BE49-F238E27FC236}">
                    <a16:creationId xmlns:a16="http://schemas.microsoft.com/office/drawing/2014/main" id="{37A6242C-8732-3809-2298-68A494850814}"/>
                  </a:ext>
                </a:extLst>
              </p:cNvPr>
              <p:cNvSpPr/>
              <p:nvPr/>
            </p:nvSpPr>
            <p:spPr>
              <a:xfrm>
                <a:off x="2974736" y="4394046"/>
                <a:ext cx="1400057" cy="741263"/>
              </a:xfrm>
              <a:custGeom>
                <a:avLst/>
                <a:gdLst>
                  <a:gd name="connsiteX0" fmla="*/ 0 w 1399280"/>
                  <a:gd name="connsiteY0" fmla="*/ 123591 h 741395"/>
                  <a:gd name="connsiteX1" fmla="*/ 123591 w 1399280"/>
                  <a:gd name="connsiteY1" fmla="*/ 0 h 741395"/>
                  <a:gd name="connsiteX2" fmla="*/ 1275689 w 1399280"/>
                  <a:gd name="connsiteY2" fmla="*/ 0 h 741395"/>
                  <a:gd name="connsiteX3" fmla="*/ 1399280 w 1399280"/>
                  <a:gd name="connsiteY3" fmla="*/ 123591 h 741395"/>
                  <a:gd name="connsiteX4" fmla="*/ 1399280 w 1399280"/>
                  <a:gd name="connsiteY4" fmla="*/ 617804 h 741395"/>
                  <a:gd name="connsiteX5" fmla="*/ 1275689 w 1399280"/>
                  <a:gd name="connsiteY5" fmla="*/ 741395 h 741395"/>
                  <a:gd name="connsiteX6" fmla="*/ 123591 w 1399280"/>
                  <a:gd name="connsiteY6" fmla="*/ 741395 h 741395"/>
                  <a:gd name="connsiteX7" fmla="*/ 0 w 1399280"/>
                  <a:gd name="connsiteY7" fmla="*/ 617804 h 741395"/>
                  <a:gd name="connsiteX8" fmla="*/ 0 w 1399280"/>
                  <a:gd name="connsiteY8" fmla="*/ 123591 h 74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9280" h="741395">
                    <a:moveTo>
                      <a:pt x="0" y="123591"/>
                    </a:moveTo>
                    <a:cubicBezTo>
                      <a:pt x="0" y="55334"/>
                      <a:pt x="55334" y="0"/>
                      <a:pt x="123591" y="0"/>
                    </a:cubicBezTo>
                    <a:lnTo>
                      <a:pt x="1275689" y="0"/>
                    </a:lnTo>
                    <a:cubicBezTo>
                      <a:pt x="1343946" y="0"/>
                      <a:pt x="1399280" y="55334"/>
                      <a:pt x="1399280" y="123591"/>
                    </a:cubicBezTo>
                    <a:lnTo>
                      <a:pt x="1399280" y="617804"/>
                    </a:lnTo>
                    <a:cubicBezTo>
                      <a:pt x="1399280" y="686061"/>
                      <a:pt x="1343946" y="741395"/>
                      <a:pt x="1275689" y="741395"/>
                    </a:cubicBezTo>
                    <a:lnTo>
                      <a:pt x="123591" y="741395"/>
                    </a:lnTo>
                    <a:cubicBezTo>
                      <a:pt x="55334" y="741395"/>
                      <a:pt x="0" y="686061"/>
                      <a:pt x="0" y="617804"/>
                    </a:cubicBezTo>
                    <a:lnTo>
                      <a:pt x="0" y="12359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27638" tIns="127638" rIns="127638" bIns="127638" spcCol="1270" anchor="ctr"/>
              <a:lstStyle/>
              <a:p>
                <a:pPr algn="ctr" defTabSz="1066800" eaLnBrk="1" fontAlgn="auto" hangingPunct="1">
                  <a:lnSpc>
                    <a:spcPct val="90000"/>
                  </a:lnSpc>
                  <a:spcBef>
                    <a:spcPts val="0"/>
                  </a:spcBef>
                  <a:spcAft>
                    <a:spcPct val="35000"/>
                  </a:spcAft>
                  <a:defRPr/>
                </a:pPr>
                <a:r>
                  <a:rPr lang="zh-CN" altLang="en-US" sz="2400" dirty="0"/>
                  <a:t>判断终止条件</a:t>
                </a:r>
              </a:p>
            </p:txBody>
          </p:sp>
        </p:grpSp>
        <p:sp>
          <p:nvSpPr>
            <p:cNvPr id="16" name="椭圆 15">
              <a:extLst>
                <a:ext uri="{FF2B5EF4-FFF2-40B4-BE49-F238E27FC236}">
                  <a16:creationId xmlns:a16="http://schemas.microsoft.com/office/drawing/2014/main" id="{DFB8F0D2-4A47-3C91-A69C-9AFC87781FC1}"/>
                </a:ext>
              </a:extLst>
            </p:cNvPr>
            <p:cNvSpPr/>
            <p:nvPr/>
          </p:nvSpPr>
          <p:spPr>
            <a:xfrm>
              <a:off x="112713" y="3413104"/>
              <a:ext cx="758761" cy="757135"/>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17" name="椭圆 16">
              <a:extLst>
                <a:ext uri="{FF2B5EF4-FFF2-40B4-BE49-F238E27FC236}">
                  <a16:creationId xmlns:a16="http://schemas.microsoft.com/office/drawing/2014/main" id="{616E56E4-A779-A6BD-E433-E6581545B320}"/>
                </a:ext>
              </a:extLst>
            </p:cNvPr>
            <p:cNvSpPr/>
            <p:nvPr/>
          </p:nvSpPr>
          <p:spPr>
            <a:xfrm>
              <a:off x="193669" y="3492468"/>
              <a:ext cx="596850" cy="598407"/>
            </a:xfrm>
            <a:prstGeom prst="ellipse">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36888" name="TextBox 19">
              <a:extLst>
                <a:ext uri="{FF2B5EF4-FFF2-40B4-BE49-F238E27FC236}">
                  <a16:creationId xmlns:a16="http://schemas.microsoft.com/office/drawing/2014/main" id="{8B4C0B5D-D1BD-0E22-92DB-2DD786B88BCB}"/>
                </a:ext>
              </a:extLst>
            </p:cNvPr>
            <p:cNvSpPr txBox="1">
              <a:spLocks noChangeArrowheads="1"/>
            </p:cNvSpPr>
            <p:nvPr/>
          </p:nvSpPr>
          <p:spPr bwMode="auto">
            <a:xfrm>
              <a:off x="330200" y="3536950"/>
              <a:ext cx="357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latin typeface="Century Gothic" panose="020B0502020202020204" pitchFamily="34" charset="0"/>
                  <a:ea typeface="宋体" panose="02010600030101010101" pitchFamily="2" charset="-122"/>
                </a:rPr>
                <a:t>1</a:t>
              </a:r>
              <a:endParaRPr lang="zh-CN" altLang="en-US" sz="2400">
                <a:latin typeface="Century Gothic" panose="020B0502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DBDA2785-33A8-150F-40AF-68C3273CDEB1}"/>
                </a:ext>
              </a:extLst>
            </p:cNvPr>
            <p:cNvSpPr/>
            <p:nvPr/>
          </p:nvSpPr>
          <p:spPr>
            <a:xfrm>
              <a:off x="1139740" y="4417856"/>
              <a:ext cx="758761" cy="758722"/>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21" name="椭圆 20">
              <a:extLst>
                <a:ext uri="{FF2B5EF4-FFF2-40B4-BE49-F238E27FC236}">
                  <a16:creationId xmlns:a16="http://schemas.microsoft.com/office/drawing/2014/main" id="{BE0FE706-319D-A09F-251D-B88291757C6A}"/>
                </a:ext>
              </a:extLst>
            </p:cNvPr>
            <p:cNvSpPr/>
            <p:nvPr/>
          </p:nvSpPr>
          <p:spPr>
            <a:xfrm>
              <a:off x="1220695" y="4498807"/>
              <a:ext cx="596850" cy="596819"/>
            </a:xfrm>
            <a:prstGeom prst="ellipse">
              <a:avLst/>
            </a:prstGeom>
            <a:noFill/>
            <a:ln>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22" name="TextBox 31">
              <a:extLst>
                <a:ext uri="{FF2B5EF4-FFF2-40B4-BE49-F238E27FC236}">
                  <a16:creationId xmlns:a16="http://schemas.microsoft.com/office/drawing/2014/main" id="{E4A573F9-084A-7520-3645-85C8AF4A0DF7}"/>
                </a:ext>
              </a:extLst>
            </p:cNvPr>
            <p:cNvSpPr txBox="1"/>
            <p:nvPr/>
          </p:nvSpPr>
          <p:spPr>
            <a:xfrm>
              <a:off x="1357208" y="4543251"/>
              <a:ext cx="355570" cy="461900"/>
            </a:xfrm>
            <a:prstGeom prst="rect">
              <a:avLst/>
            </a:prstGeom>
            <a:noFill/>
            <a:ln>
              <a:solidFill>
                <a:schemeClr val="accent2">
                  <a:lumMod val="60000"/>
                  <a:lumOff val="40000"/>
                </a:schemeClr>
              </a:solidFill>
            </a:ln>
          </p:spPr>
          <p:txBody>
            <a:bodyPr wrap="none">
              <a:spAutoFit/>
            </a:bodyPr>
            <a:lstStyle/>
            <a:p>
              <a:pPr eaLnBrk="1" fontAlgn="auto" hangingPunct="1">
                <a:spcBef>
                  <a:spcPts val="0"/>
                </a:spcBef>
                <a:spcAft>
                  <a:spcPts val="0"/>
                </a:spcAft>
                <a:defRPr/>
              </a:pPr>
              <a:r>
                <a:rPr lang="en-US" altLang="zh-CN" sz="2400" dirty="0">
                  <a:latin typeface="+mn-lt"/>
                  <a:ea typeface="+mn-ea"/>
                </a:rPr>
                <a:t>2</a:t>
              </a:r>
              <a:endParaRPr lang="zh-CN" altLang="en-US" sz="2400" dirty="0">
                <a:latin typeface="+mn-lt"/>
                <a:ea typeface="+mn-ea"/>
              </a:endParaRPr>
            </a:p>
          </p:txBody>
        </p:sp>
      </p:grpSp>
      <p:grpSp>
        <p:nvGrpSpPr>
          <p:cNvPr id="23568" name="组合 23567">
            <a:extLst>
              <a:ext uri="{FF2B5EF4-FFF2-40B4-BE49-F238E27FC236}">
                <a16:creationId xmlns:a16="http://schemas.microsoft.com/office/drawing/2014/main" id="{763BA972-09C1-1328-5A66-A3DF9893A549}"/>
              </a:ext>
            </a:extLst>
          </p:cNvPr>
          <p:cNvGrpSpPr>
            <a:grpSpLocks/>
          </p:cNvGrpSpPr>
          <p:nvPr/>
        </p:nvGrpSpPr>
        <p:grpSpPr bwMode="auto">
          <a:xfrm>
            <a:off x="4652963" y="2763838"/>
            <a:ext cx="4251325" cy="3328987"/>
            <a:chOff x="4592507" y="2023981"/>
            <a:chExt cx="4251455" cy="3328351"/>
          </a:xfrm>
        </p:grpSpPr>
        <p:sp>
          <p:nvSpPr>
            <p:cNvPr id="26" name="箭头: 直角上 25">
              <a:extLst>
                <a:ext uri="{FF2B5EF4-FFF2-40B4-BE49-F238E27FC236}">
                  <a16:creationId xmlns:a16="http://schemas.microsoft.com/office/drawing/2014/main" id="{9DC95B81-FB3F-2FF4-B37A-854E445D4F86}"/>
                </a:ext>
              </a:extLst>
            </p:cNvPr>
            <p:cNvSpPr/>
            <p:nvPr/>
          </p:nvSpPr>
          <p:spPr>
            <a:xfrm rot="5400000">
              <a:off x="5438742" y="2904812"/>
              <a:ext cx="653925" cy="56516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7" name="任意多边形: 形状 26">
              <a:extLst>
                <a:ext uri="{FF2B5EF4-FFF2-40B4-BE49-F238E27FC236}">
                  <a16:creationId xmlns:a16="http://schemas.microsoft.com/office/drawing/2014/main" id="{0397CFB8-ADD0-0592-1DCA-A76BE3AC2658}"/>
                </a:ext>
              </a:extLst>
            </p:cNvPr>
            <p:cNvSpPr/>
            <p:nvPr/>
          </p:nvSpPr>
          <p:spPr>
            <a:xfrm>
              <a:off x="4906842" y="2023981"/>
              <a:ext cx="2816311" cy="798359"/>
            </a:xfrm>
            <a:custGeom>
              <a:avLst/>
              <a:gdLst>
                <a:gd name="connsiteX0" fmla="*/ 0 w 2153123"/>
                <a:gd name="connsiteY0" fmla="*/ 133011 h 797907"/>
                <a:gd name="connsiteX1" fmla="*/ 133011 w 2153123"/>
                <a:gd name="connsiteY1" fmla="*/ 0 h 797907"/>
                <a:gd name="connsiteX2" fmla="*/ 2020112 w 2153123"/>
                <a:gd name="connsiteY2" fmla="*/ 0 h 797907"/>
                <a:gd name="connsiteX3" fmla="*/ 2153123 w 2153123"/>
                <a:gd name="connsiteY3" fmla="*/ 133011 h 797907"/>
                <a:gd name="connsiteX4" fmla="*/ 2153123 w 2153123"/>
                <a:gd name="connsiteY4" fmla="*/ 664896 h 797907"/>
                <a:gd name="connsiteX5" fmla="*/ 2020112 w 2153123"/>
                <a:gd name="connsiteY5" fmla="*/ 797907 h 797907"/>
                <a:gd name="connsiteX6" fmla="*/ 133011 w 2153123"/>
                <a:gd name="connsiteY6" fmla="*/ 797907 h 797907"/>
                <a:gd name="connsiteX7" fmla="*/ 0 w 2153123"/>
                <a:gd name="connsiteY7" fmla="*/ 664896 h 797907"/>
                <a:gd name="connsiteX8" fmla="*/ 0 w 2153123"/>
                <a:gd name="connsiteY8" fmla="*/ 133011 h 7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123" h="797907">
                  <a:moveTo>
                    <a:pt x="0" y="133011"/>
                  </a:moveTo>
                  <a:cubicBezTo>
                    <a:pt x="0" y="59551"/>
                    <a:pt x="59551" y="0"/>
                    <a:pt x="133011" y="0"/>
                  </a:cubicBezTo>
                  <a:lnTo>
                    <a:pt x="2020112" y="0"/>
                  </a:lnTo>
                  <a:cubicBezTo>
                    <a:pt x="2093572" y="0"/>
                    <a:pt x="2153123" y="59551"/>
                    <a:pt x="2153123" y="133011"/>
                  </a:cubicBezTo>
                  <a:lnTo>
                    <a:pt x="2153123" y="664896"/>
                  </a:lnTo>
                  <a:cubicBezTo>
                    <a:pt x="2153123" y="738356"/>
                    <a:pt x="2093572" y="797907"/>
                    <a:pt x="2020112" y="797907"/>
                  </a:cubicBezTo>
                  <a:lnTo>
                    <a:pt x="133011" y="797907"/>
                  </a:lnTo>
                  <a:cubicBezTo>
                    <a:pt x="59551" y="797907"/>
                    <a:pt x="0" y="738356"/>
                    <a:pt x="0" y="664896"/>
                  </a:cubicBezTo>
                  <a:lnTo>
                    <a:pt x="0" y="1330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30398" tIns="130398" rIns="130398" bIns="130398" spcCol="1270" anchor="ctr"/>
            <a:lstStyle/>
            <a:p>
              <a:pPr algn="ctr" defTabSz="1066800" eaLnBrk="1" fontAlgn="auto" hangingPunct="1">
                <a:spcBef>
                  <a:spcPts val="0"/>
                </a:spcBef>
                <a:spcAft>
                  <a:spcPct val="35000"/>
                </a:spcAft>
                <a:defRPr/>
              </a:pPr>
              <a:r>
                <a:rPr lang="zh-CN" altLang="en-US" sz="2400" dirty="0">
                  <a:solidFill>
                    <a:srgbClr val="FF0000"/>
                  </a:solidFill>
                </a:rPr>
                <a:t>随机选择多个解构成初始种群</a:t>
              </a:r>
            </a:p>
          </p:txBody>
        </p:sp>
        <p:sp>
          <p:nvSpPr>
            <p:cNvPr id="28" name="矩形 27">
              <a:extLst>
                <a:ext uri="{FF2B5EF4-FFF2-40B4-BE49-F238E27FC236}">
                  <a16:creationId xmlns:a16="http://schemas.microsoft.com/office/drawing/2014/main" id="{07DB4AB1-66A5-0731-C2A4-5F02E61E544B}"/>
                </a:ext>
              </a:extLst>
            </p:cNvPr>
            <p:cNvSpPr/>
            <p:nvPr/>
          </p:nvSpPr>
          <p:spPr>
            <a:xfrm>
              <a:off x="6176880" y="2525535"/>
              <a:ext cx="309571" cy="24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9" name="箭头: 直角上 28">
              <a:extLst>
                <a:ext uri="{FF2B5EF4-FFF2-40B4-BE49-F238E27FC236}">
                  <a16:creationId xmlns:a16="http://schemas.microsoft.com/office/drawing/2014/main" id="{3BD9EF55-DCB3-BEDE-1E5E-9664962450EB}"/>
                </a:ext>
              </a:extLst>
            </p:cNvPr>
            <p:cNvSpPr/>
            <p:nvPr/>
          </p:nvSpPr>
          <p:spPr>
            <a:xfrm rot="5400000">
              <a:off x="7185001" y="3712726"/>
              <a:ext cx="252365" cy="287346"/>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30" name="任意多边形: 形状 29">
              <a:extLst>
                <a:ext uri="{FF2B5EF4-FFF2-40B4-BE49-F238E27FC236}">
                  <a16:creationId xmlns:a16="http://schemas.microsoft.com/office/drawing/2014/main" id="{5AD169AC-CFBA-D416-77D8-219F88409B0D}"/>
                </a:ext>
              </a:extLst>
            </p:cNvPr>
            <p:cNvSpPr/>
            <p:nvPr/>
          </p:nvSpPr>
          <p:spPr>
            <a:xfrm>
              <a:off x="6027651" y="3035025"/>
              <a:ext cx="2816311" cy="1098340"/>
            </a:xfrm>
            <a:custGeom>
              <a:avLst/>
              <a:gdLst>
                <a:gd name="connsiteX0" fmla="*/ 0 w 2816381"/>
                <a:gd name="connsiteY0" fmla="*/ 183099 h 1098375"/>
                <a:gd name="connsiteX1" fmla="*/ 183099 w 2816381"/>
                <a:gd name="connsiteY1" fmla="*/ 0 h 1098375"/>
                <a:gd name="connsiteX2" fmla="*/ 2633282 w 2816381"/>
                <a:gd name="connsiteY2" fmla="*/ 0 h 1098375"/>
                <a:gd name="connsiteX3" fmla="*/ 2816381 w 2816381"/>
                <a:gd name="connsiteY3" fmla="*/ 183099 h 1098375"/>
                <a:gd name="connsiteX4" fmla="*/ 2816381 w 2816381"/>
                <a:gd name="connsiteY4" fmla="*/ 915276 h 1098375"/>
                <a:gd name="connsiteX5" fmla="*/ 2633282 w 2816381"/>
                <a:gd name="connsiteY5" fmla="*/ 1098375 h 1098375"/>
                <a:gd name="connsiteX6" fmla="*/ 183099 w 2816381"/>
                <a:gd name="connsiteY6" fmla="*/ 1098375 h 1098375"/>
                <a:gd name="connsiteX7" fmla="*/ 0 w 2816381"/>
                <a:gd name="connsiteY7" fmla="*/ 915276 h 1098375"/>
                <a:gd name="connsiteX8" fmla="*/ 0 w 2816381"/>
                <a:gd name="connsiteY8" fmla="*/ 183099 h 10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381" h="1098375">
                  <a:moveTo>
                    <a:pt x="0" y="183099"/>
                  </a:moveTo>
                  <a:cubicBezTo>
                    <a:pt x="0" y="81976"/>
                    <a:pt x="81976" y="0"/>
                    <a:pt x="183099" y="0"/>
                  </a:cubicBezTo>
                  <a:lnTo>
                    <a:pt x="2633282" y="0"/>
                  </a:lnTo>
                  <a:cubicBezTo>
                    <a:pt x="2734405" y="0"/>
                    <a:pt x="2816381" y="81976"/>
                    <a:pt x="2816381" y="183099"/>
                  </a:cubicBezTo>
                  <a:lnTo>
                    <a:pt x="2816381" y="915276"/>
                  </a:lnTo>
                  <a:cubicBezTo>
                    <a:pt x="2816381" y="1016399"/>
                    <a:pt x="2734405" y="1098375"/>
                    <a:pt x="2633282" y="1098375"/>
                  </a:cubicBezTo>
                  <a:lnTo>
                    <a:pt x="183099" y="1098375"/>
                  </a:lnTo>
                  <a:cubicBezTo>
                    <a:pt x="81976" y="1098375"/>
                    <a:pt x="0" y="1016399"/>
                    <a:pt x="0" y="915276"/>
                  </a:cubicBezTo>
                  <a:lnTo>
                    <a:pt x="0" y="1830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45068" tIns="145068" rIns="145068" bIns="145068" spcCol="1270" anchor="ctr"/>
            <a:lstStyle/>
            <a:p>
              <a:pPr algn="ctr" defTabSz="1066800" eaLnBrk="1" fontAlgn="auto" hangingPunct="1">
                <a:spcBef>
                  <a:spcPts val="0"/>
                </a:spcBef>
                <a:spcAft>
                  <a:spcPct val="35000"/>
                </a:spcAft>
                <a:defRPr/>
              </a:pPr>
              <a:r>
                <a:rPr lang="zh-CN" altLang="en-US" sz="2400" dirty="0">
                  <a:solidFill>
                    <a:srgbClr val="FF0000"/>
                  </a:solidFill>
                </a:rPr>
                <a:t>按照寻优规则改变种群中的解</a:t>
              </a:r>
            </a:p>
          </p:txBody>
        </p:sp>
        <p:sp>
          <p:nvSpPr>
            <p:cNvPr id="31" name="矩形 30">
              <a:extLst>
                <a:ext uri="{FF2B5EF4-FFF2-40B4-BE49-F238E27FC236}">
                  <a16:creationId xmlns:a16="http://schemas.microsoft.com/office/drawing/2014/main" id="{73775996-87D6-FF19-82FF-3D2D0BD4DBF9}"/>
                </a:ext>
              </a:extLst>
            </p:cNvPr>
            <p:cNvSpPr/>
            <p:nvPr/>
          </p:nvSpPr>
          <p:spPr>
            <a:xfrm>
              <a:off x="7542172" y="3461981"/>
              <a:ext cx="309571" cy="2396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23552" name="任意多边形: 形状 23551">
              <a:extLst>
                <a:ext uri="{FF2B5EF4-FFF2-40B4-BE49-F238E27FC236}">
                  <a16:creationId xmlns:a16="http://schemas.microsoft.com/office/drawing/2014/main" id="{0CC2552C-4AC7-06FE-68B7-6AC90F62D554}"/>
                </a:ext>
              </a:extLst>
            </p:cNvPr>
            <p:cNvSpPr/>
            <p:nvPr/>
          </p:nvSpPr>
          <p:spPr>
            <a:xfrm>
              <a:off x="6956366" y="4390491"/>
              <a:ext cx="1887596" cy="961841"/>
            </a:xfrm>
            <a:custGeom>
              <a:avLst/>
              <a:gdLst>
                <a:gd name="connsiteX0" fmla="*/ 0 w 1888058"/>
                <a:gd name="connsiteY0" fmla="*/ 160472 h 962638"/>
                <a:gd name="connsiteX1" fmla="*/ 160472 w 1888058"/>
                <a:gd name="connsiteY1" fmla="*/ 0 h 962638"/>
                <a:gd name="connsiteX2" fmla="*/ 1727586 w 1888058"/>
                <a:gd name="connsiteY2" fmla="*/ 0 h 962638"/>
                <a:gd name="connsiteX3" fmla="*/ 1888058 w 1888058"/>
                <a:gd name="connsiteY3" fmla="*/ 160472 h 962638"/>
                <a:gd name="connsiteX4" fmla="*/ 1888058 w 1888058"/>
                <a:gd name="connsiteY4" fmla="*/ 802166 h 962638"/>
                <a:gd name="connsiteX5" fmla="*/ 1727586 w 1888058"/>
                <a:gd name="connsiteY5" fmla="*/ 962638 h 962638"/>
                <a:gd name="connsiteX6" fmla="*/ 160472 w 1888058"/>
                <a:gd name="connsiteY6" fmla="*/ 962638 h 962638"/>
                <a:gd name="connsiteX7" fmla="*/ 0 w 1888058"/>
                <a:gd name="connsiteY7" fmla="*/ 802166 h 962638"/>
                <a:gd name="connsiteX8" fmla="*/ 0 w 1888058"/>
                <a:gd name="connsiteY8" fmla="*/ 160472 h 9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8058" h="962638">
                  <a:moveTo>
                    <a:pt x="0" y="160472"/>
                  </a:moveTo>
                  <a:cubicBezTo>
                    <a:pt x="0" y="71846"/>
                    <a:pt x="71846" y="0"/>
                    <a:pt x="160472" y="0"/>
                  </a:cubicBezTo>
                  <a:lnTo>
                    <a:pt x="1727586" y="0"/>
                  </a:lnTo>
                  <a:cubicBezTo>
                    <a:pt x="1816212" y="0"/>
                    <a:pt x="1888058" y="71846"/>
                    <a:pt x="1888058" y="160472"/>
                  </a:cubicBezTo>
                  <a:lnTo>
                    <a:pt x="1888058" y="802166"/>
                  </a:lnTo>
                  <a:cubicBezTo>
                    <a:pt x="1888058" y="890792"/>
                    <a:pt x="1816212" y="962638"/>
                    <a:pt x="1727586" y="962638"/>
                  </a:cubicBezTo>
                  <a:lnTo>
                    <a:pt x="160472" y="962638"/>
                  </a:lnTo>
                  <a:cubicBezTo>
                    <a:pt x="71846" y="962638"/>
                    <a:pt x="0" y="890792"/>
                    <a:pt x="0" y="802166"/>
                  </a:cubicBezTo>
                  <a:lnTo>
                    <a:pt x="0" y="1604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38441" tIns="138441" rIns="138441" bIns="138441" spcCol="1270" anchor="ctr"/>
            <a:lstStyle/>
            <a:p>
              <a:pPr algn="ctr" defTabSz="1066800" eaLnBrk="1" fontAlgn="auto" hangingPunct="1">
                <a:lnSpc>
                  <a:spcPct val="90000"/>
                </a:lnSpc>
                <a:spcBef>
                  <a:spcPts val="0"/>
                </a:spcBef>
                <a:spcAft>
                  <a:spcPct val="35000"/>
                </a:spcAft>
                <a:defRPr/>
              </a:pPr>
              <a:r>
                <a:rPr lang="zh-CN" altLang="en-US" sz="2400" dirty="0">
                  <a:solidFill>
                    <a:srgbClr val="FF0000"/>
                  </a:solidFill>
                </a:rPr>
                <a:t>判断终止条件</a:t>
              </a:r>
            </a:p>
          </p:txBody>
        </p:sp>
        <p:sp>
          <p:nvSpPr>
            <p:cNvPr id="5" name="椭圆 4">
              <a:extLst>
                <a:ext uri="{FF2B5EF4-FFF2-40B4-BE49-F238E27FC236}">
                  <a16:creationId xmlns:a16="http://schemas.microsoft.com/office/drawing/2014/main" id="{C3D8B47C-D580-B16F-08F2-8059F822600F}"/>
                </a:ext>
              </a:extLst>
            </p:cNvPr>
            <p:cNvSpPr/>
            <p:nvPr/>
          </p:nvSpPr>
          <p:spPr>
            <a:xfrm>
              <a:off x="4592507" y="3230250"/>
              <a:ext cx="758848" cy="75709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6" name="椭圆 5">
              <a:extLst>
                <a:ext uri="{FF2B5EF4-FFF2-40B4-BE49-F238E27FC236}">
                  <a16:creationId xmlns:a16="http://schemas.microsoft.com/office/drawing/2014/main" id="{EA9758E9-D869-92AE-5FB3-DBB90BF8286B}"/>
                </a:ext>
              </a:extLst>
            </p:cNvPr>
            <p:cNvSpPr/>
            <p:nvPr/>
          </p:nvSpPr>
          <p:spPr>
            <a:xfrm>
              <a:off x="4673471" y="3309610"/>
              <a:ext cx="596918" cy="598373"/>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15" name="椭圆 14">
              <a:extLst>
                <a:ext uri="{FF2B5EF4-FFF2-40B4-BE49-F238E27FC236}">
                  <a16:creationId xmlns:a16="http://schemas.microsoft.com/office/drawing/2014/main" id="{5AF09CAC-3A50-2ABA-000D-852A685AB067}"/>
                </a:ext>
              </a:extLst>
            </p:cNvPr>
            <p:cNvSpPr/>
            <p:nvPr/>
          </p:nvSpPr>
          <p:spPr>
            <a:xfrm>
              <a:off x="5621238" y="4234946"/>
              <a:ext cx="757260" cy="75868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18" name="椭圆 17">
              <a:extLst>
                <a:ext uri="{FF2B5EF4-FFF2-40B4-BE49-F238E27FC236}">
                  <a16:creationId xmlns:a16="http://schemas.microsoft.com/office/drawing/2014/main" id="{16754B6D-2A8B-EE82-E48C-64ED4A9E840E}"/>
                </a:ext>
              </a:extLst>
            </p:cNvPr>
            <p:cNvSpPr/>
            <p:nvPr/>
          </p:nvSpPr>
          <p:spPr>
            <a:xfrm>
              <a:off x="5700616" y="4315893"/>
              <a:ext cx="596918" cy="596786"/>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rgbClr val="002060"/>
                </a:solidFill>
              </a:endParaRPr>
            </a:p>
          </p:txBody>
        </p:sp>
        <p:sp>
          <p:nvSpPr>
            <p:cNvPr id="36882" name="TextBox 31">
              <a:extLst>
                <a:ext uri="{FF2B5EF4-FFF2-40B4-BE49-F238E27FC236}">
                  <a16:creationId xmlns:a16="http://schemas.microsoft.com/office/drawing/2014/main" id="{005C90E9-ABB8-B602-7751-F485F647FE99}"/>
                </a:ext>
              </a:extLst>
            </p:cNvPr>
            <p:cNvSpPr txBox="1">
              <a:spLocks noChangeArrowheads="1"/>
            </p:cNvSpPr>
            <p:nvPr/>
          </p:nvSpPr>
          <p:spPr bwMode="auto">
            <a:xfrm>
              <a:off x="5837107" y="4360426"/>
              <a:ext cx="422275" cy="461665"/>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latin typeface="Century Gothic" panose="020B0502020202020204" pitchFamily="34" charset="0"/>
                  <a:ea typeface="宋体" panose="02010600030101010101" pitchFamily="2" charset="-122"/>
                </a:rPr>
                <a:t>2</a:t>
              </a:r>
              <a:endParaRPr lang="zh-CN" altLang="en-US" sz="2400">
                <a:latin typeface="Century Gothic" panose="020B0502020202020204" pitchFamily="34" charset="0"/>
                <a:ea typeface="宋体" panose="02010600030101010101" pitchFamily="2" charset="-122"/>
              </a:endParaRPr>
            </a:p>
          </p:txBody>
        </p:sp>
        <p:sp>
          <p:nvSpPr>
            <p:cNvPr id="36883" name="TextBox 19">
              <a:extLst>
                <a:ext uri="{FF2B5EF4-FFF2-40B4-BE49-F238E27FC236}">
                  <a16:creationId xmlns:a16="http://schemas.microsoft.com/office/drawing/2014/main" id="{96E5D3E1-69FA-25D6-C4FC-89E2045F937C}"/>
                </a:ext>
              </a:extLst>
            </p:cNvPr>
            <p:cNvSpPr txBox="1">
              <a:spLocks noChangeArrowheads="1"/>
            </p:cNvSpPr>
            <p:nvPr/>
          </p:nvSpPr>
          <p:spPr bwMode="auto">
            <a:xfrm>
              <a:off x="4809994" y="3353951"/>
              <a:ext cx="420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latin typeface="Century Gothic" panose="020B0502020202020204" pitchFamily="34" charset="0"/>
                  <a:ea typeface="宋体" panose="02010600030101010101" pitchFamily="2" charset="-122"/>
                </a:rPr>
                <a:t>1</a:t>
              </a:r>
              <a:endParaRPr lang="zh-CN" altLang="en-US" sz="2400">
                <a:latin typeface="Century Gothic" panose="020B0502020202020204" pitchFamily="34" charset="0"/>
                <a:ea typeface="宋体" panose="02010600030101010101" pitchFamily="2" charset="-122"/>
              </a:endParaRPr>
            </a:p>
          </p:txBody>
        </p:sp>
        <p:sp>
          <p:nvSpPr>
            <p:cNvPr id="24" name="箭头: 直角上 23">
              <a:extLst>
                <a:ext uri="{FF2B5EF4-FFF2-40B4-BE49-F238E27FC236}">
                  <a16:creationId xmlns:a16="http://schemas.microsoft.com/office/drawing/2014/main" id="{E24F2945-5E0F-A15F-D8FD-19DEC03D8022}"/>
                </a:ext>
              </a:extLst>
            </p:cNvPr>
            <p:cNvSpPr/>
            <p:nvPr/>
          </p:nvSpPr>
          <p:spPr>
            <a:xfrm rot="5400000">
              <a:off x="6369046" y="4380905"/>
              <a:ext cx="653925" cy="56516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sp>
        <p:nvSpPr>
          <p:cNvPr id="23565" name="任意多边形: 形状 23564">
            <a:extLst>
              <a:ext uri="{FF2B5EF4-FFF2-40B4-BE49-F238E27FC236}">
                <a16:creationId xmlns:a16="http://schemas.microsoft.com/office/drawing/2014/main" id="{597225D2-72DF-B10E-A410-EB302791F81C}"/>
              </a:ext>
            </a:extLst>
          </p:cNvPr>
          <p:cNvSpPr/>
          <p:nvPr/>
        </p:nvSpPr>
        <p:spPr>
          <a:xfrm>
            <a:off x="938213" y="1219200"/>
            <a:ext cx="2119312" cy="790575"/>
          </a:xfrm>
          <a:custGeom>
            <a:avLst/>
            <a:gdLst>
              <a:gd name="connsiteX0" fmla="*/ 0 w 2118564"/>
              <a:gd name="connsiteY0" fmla="*/ 131998 h 791827"/>
              <a:gd name="connsiteX1" fmla="*/ 131998 w 2118564"/>
              <a:gd name="connsiteY1" fmla="*/ 0 h 791827"/>
              <a:gd name="connsiteX2" fmla="*/ 1986566 w 2118564"/>
              <a:gd name="connsiteY2" fmla="*/ 0 h 791827"/>
              <a:gd name="connsiteX3" fmla="*/ 2118564 w 2118564"/>
              <a:gd name="connsiteY3" fmla="*/ 131998 h 791827"/>
              <a:gd name="connsiteX4" fmla="*/ 2118564 w 2118564"/>
              <a:gd name="connsiteY4" fmla="*/ 659829 h 791827"/>
              <a:gd name="connsiteX5" fmla="*/ 1986566 w 2118564"/>
              <a:gd name="connsiteY5" fmla="*/ 791827 h 791827"/>
              <a:gd name="connsiteX6" fmla="*/ 131998 w 2118564"/>
              <a:gd name="connsiteY6" fmla="*/ 791827 h 791827"/>
              <a:gd name="connsiteX7" fmla="*/ 0 w 2118564"/>
              <a:gd name="connsiteY7" fmla="*/ 659829 h 791827"/>
              <a:gd name="connsiteX8" fmla="*/ 0 w 2118564"/>
              <a:gd name="connsiteY8" fmla="*/ 131998 h 79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8564" h="791827">
                <a:moveTo>
                  <a:pt x="0" y="131998"/>
                </a:moveTo>
                <a:cubicBezTo>
                  <a:pt x="0" y="59098"/>
                  <a:pt x="59098" y="0"/>
                  <a:pt x="131998" y="0"/>
                </a:cubicBezTo>
                <a:lnTo>
                  <a:pt x="1986566" y="0"/>
                </a:lnTo>
                <a:cubicBezTo>
                  <a:pt x="2059466" y="0"/>
                  <a:pt x="2118564" y="59098"/>
                  <a:pt x="2118564" y="131998"/>
                </a:cubicBezTo>
                <a:lnTo>
                  <a:pt x="2118564" y="659829"/>
                </a:lnTo>
                <a:cubicBezTo>
                  <a:pt x="2118564" y="732729"/>
                  <a:pt x="2059466" y="791827"/>
                  <a:pt x="1986566" y="791827"/>
                </a:cubicBezTo>
                <a:lnTo>
                  <a:pt x="131998" y="791827"/>
                </a:lnTo>
                <a:cubicBezTo>
                  <a:pt x="59098" y="791827"/>
                  <a:pt x="0" y="732729"/>
                  <a:pt x="0" y="659829"/>
                </a:cubicBezTo>
                <a:lnTo>
                  <a:pt x="0" y="13199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0101" tIns="130101" rIns="130101" bIns="130101" spcCol="1270" anchor="ctr"/>
          <a:lstStyle/>
          <a:p>
            <a:pPr algn="ctr" defTabSz="1066800" eaLnBrk="1" fontAlgn="auto" hangingPunct="1">
              <a:spcBef>
                <a:spcPts val="0"/>
              </a:spcBef>
              <a:spcAft>
                <a:spcPct val="35000"/>
              </a:spcAft>
              <a:defRPr/>
            </a:pPr>
            <a:r>
              <a:rPr lang="zh-CN" altLang="en-US" sz="3600" dirty="0"/>
              <a:t>传统优化</a:t>
            </a:r>
          </a:p>
        </p:txBody>
      </p:sp>
      <p:sp>
        <p:nvSpPr>
          <p:cNvPr id="23566" name="任意多边形: 形状 23565">
            <a:extLst>
              <a:ext uri="{FF2B5EF4-FFF2-40B4-BE49-F238E27FC236}">
                <a16:creationId xmlns:a16="http://schemas.microsoft.com/office/drawing/2014/main" id="{39CD2F23-953E-1BCD-CBE1-013028BA9EA0}"/>
              </a:ext>
            </a:extLst>
          </p:cNvPr>
          <p:cNvSpPr/>
          <p:nvPr/>
        </p:nvSpPr>
        <p:spPr>
          <a:xfrm>
            <a:off x="5230813" y="1241425"/>
            <a:ext cx="2816225" cy="798513"/>
          </a:xfrm>
          <a:custGeom>
            <a:avLst/>
            <a:gdLst>
              <a:gd name="connsiteX0" fmla="*/ 0 w 2153123"/>
              <a:gd name="connsiteY0" fmla="*/ 133011 h 797907"/>
              <a:gd name="connsiteX1" fmla="*/ 133011 w 2153123"/>
              <a:gd name="connsiteY1" fmla="*/ 0 h 797907"/>
              <a:gd name="connsiteX2" fmla="*/ 2020112 w 2153123"/>
              <a:gd name="connsiteY2" fmla="*/ 0 h 797907"/>
              <a:gd name="connsiteX3" fmla="*/ 2153123 w 2153123"/>
              <a:gd name="connsiteY3" fmla="*/ 133011 h 797907"/>
              <a:gd name="connsiteX4" fmla="*/ 2153123 w 2153123"/>
              <a:gd name="connsiteY4" fmla="*/ 664896 h 797907"/>
              <a:gd name="connsiteX5" fmla="*/ 2020112 w 2153123"/>
              <a:gd name="connsiteY5" fmla="*/ 797907 h 797907"/>
              <a:gd name="connsiteX6" fmla="*/ 133011 w 2153123"/>
              <a:gd name="connsiteY6" fmla="*/ 797907 h 797907"/>
              <a:gd name="connsiteX7" fmla="*/ 0 w 2153123"/>
              <a:gd name="connsiteY7" fmla="*/ 664896 h 797907"/>
              <a:gd name="connsiteX8" fmla="*/ 0 w 2153123"/>
              <a:gd name="connsiteY8" fmla="*/ 133011 h 79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123" h="797907">
                <a:moveTo>
                  <a:pt x="0" y="133011"/>
                </a:moveTo>
                <a:cubicBezTo>
                  <a:pt x="0" y="59551"/>
                  <a:pt x="59551" y="0"/>
                  <a:pt x="133011" y="0"/>
                </a:cubicBezTo>
                <a:lnTo>
                  <a:pt x="2020112" y="0"/>
                </a:lnTo>
                <a:cubicBezTo>
                  <a:pt x="2093572" y="0"/>
                  <a:pt x="2153123" y="59551"/>
                  <a:pt x="2153123" y="133011"/>
                </a:cubicBezTo>
                <a:lnTo>
                  <a:pt x="2153123" y="664896"/>
                </a:lnTo>
                <a:cubicBezTo>
                  <a:pt x="2153123" y="738356"/>
                  <a:pt x="2093572" y="797907"/>
                  <a:pt x="2020112" y="797907"/>
                </a:cubicBezTo>
                <a:lnTo>
                  <a:pt x="133011" y="797907"/>
                </a:lnTo>
                <a:cubicBezTo>
                  <a:pt x="59551" y="797907"/>
                  <a:pt x="0" y="738356"/>
                  <a:pt x="0" y="664896"/>
                </a:cubicBezTo>
                <a:lnTo>
                  <a:pt x="0" y="1330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30398" tIns="130398" rIns="130398" bIns="130398" spcCol="1270" anchor="ctr"/>
          <a:lstStyle/>
          <a:p>
            <a:pPr algn="ctr" defTabSz="1066800" eaLnBrk="1" fontAlgn="auto" hangingPunct="1">
              <a:spcBef>
                <a:spcPts val="0"/>
              </a:spcBef>
              <a:spcAft>
                <a:spcPct val="35000"/>
              </a:spcAft>
              <a:defRPr/>
            </a:pPr>
            <a:r>
              <a:rPr lang="zh-CN" altLang="en-US" sz="3600" dirty="0">
                <a:solidFill>
                  <a:srgbClr val="FF0000"/>
                </a:solidFill>
              </a:rPr>
              <a:t>进化优化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2561C73-5E37-A27D-DCAB-838573500B06}"/>
              </a:ext>
            </a:extLst>
          </p:cNvPr>
          <p:cNvSpPr>
            <a:spLocks noGrp="1" noChangeArrowheads="1"/>
          </p:cNvSpPr>
          <p:nvPr>
            <p:ph type="title"/>
          </p:nvPr>
        </p:nvSpPr>
        <p:spPr>
          <a:xfrm>
            <a:off x="250825" y="92075"/>
            <a:ext cx="7543800" cy="736600"/>
          </a:xfrm>
        </p:spPr>
        <p:txBody>
          <a:bodyPr/>
          <a:lstStyle/>
          <a:p>
            <a:pPr eaLnBrk="1" hangingPunct="1"/>
            <a:r>
              <a:rPr lang="zh-CN" altLang="en-US"/>
              <a:t>从进化论到进化计算</a:t>
            </a:r>
          </a:p>
        </p:txBody>
      </p:sp>
      <p:sp>
        <p:nvSpPr>
          <p:cNvPr id="27651" name="Rectangle 3">
            <a:extLst>
              <a:ext uri="{FF2B5EF4-FFF2-40B4-BE49-F238E27FC236}">
                <a16:creationId xmlns:a16="http://schemas.microsoft.com/office/drawing/2014/main" id="{0641E5E5-5CE1-C4DC-DD5C-5E6AE3F0FAAC}"/>
              </a:ext>
            </a:extLst>
          </p:cNvPr>
          <p:cNvSpPr>
            <a:spLocks noGrp="1" noChangeArrowheads="1"/>
          </p:cNvSpPr>
          <p:nvPr>
            <p:ph idx="1"/>
          </p:nvPr>
        </p:nvSpPr>
        <p:spPr>
          <a:xfrm>
            <a:off x="85725" y="1006475"/>
            <a:ext cx="8569325" cy="5670550"/>
          </a:xfrm>
        </p:spPr>
        <p:txBody>
          <a:bodyPr rtlCol="0">
            <a:normAutofit/>
          </a:bodyPr>
          <a:lstStyle/>
          <a:p>
            <a:pPr eaLnBrk="1" fontAlgn="auto" hangingPunct="1">
              <a:spcAft>
                <a:spcPts val="0"/>
              </a:spcAft>
              <a:defRPr/>
            </a:pPr>
            <a:r>
              <a:rPr lang="zh-CN" altLang="en-US" sz="3600" dirty="0"/>
              <a:t>现代进化论</a:t>
            </a:r>
            <a:endParaRPr lang="en-US" altLang="zh-CN" sz="3600" dirty="0"/>
          </a:p>
          <a:p>
            <a:pPr lvl="1" eaLnBrk="1" fontAlgn="auto" hangingPunct="1">
              <a:spcAft>
                <a:spcPts val="0"/>
              </a:spcAft>
              <a:defRPr/>
            </a:pPr>
            <a:r>
              <a:rPr lang="zh-CN" altLang="en-US" sz="3600" dirty="0"/>
              <a:t>拉马克进化学说</a:t>
            </a:r>
            <a:endParaRPr lang="en-US" altLang="zh-CN" sz="3600" dirty="0"/>
          </a:p>
          <a:p>
            <a:pPr lvl="1" eaLnBrk="1" fontAlgn="auto" hangingPunct="1">
              <a:spcAft>
                <a:spcPts val="0"/>
              </a:spcAft>
              <a:defRPr/>
            </a:pPr>
            <a:r>
              <a:rPr lang="zh-CN" altLang="en-US" sz="3600" dirty="0"/>
              <a:t>达尔文进化论</a:t>
            </a:r>
            <a:endParaRPr lang="en-US" altLang="zh-CN" sz="3600" dirty="0"/>
          </a:p>
          <a:p>
            <a:pPr lvl="1" eaLnBrk="1" fontAlgn="auto" hangingPunct="1">
              <a:spcAft>
                <a:spcPts val="0"/>
              </a:spcAft>
              <a:defRPr/>
            </a:pPr>
            <a:r>
              <a:rPr lang="zh-CN" altLang="en-US" sz="3600" dirty="0"/>
              <a:t>孟德尔遗传学等</a:t>
            </a:r>
            <a:endParaRPr lang="en-US" altLang="zh-CN" sz="3600" dirty="0"/>
          </a:p>
          <a:p>
            <a:pPr marL="0" indent="0" eaLnBrk="1" fontAlgn="auto" hangingPunct="1">
              <a:spcAft>
                <a:spcPts val="0"/>
              </a:spcAft>
              <a:buFont typeface="Wingdings" panose="05000000000000000000" pitchFamily="2" charset="2"/>
              <a:buNone/>
              <a:defRPr/>
            </a:pPr>
            <a:endParaRPr lang="en-US" altLang="zh-CN" sz="3600" dirty="0"/>
          </a:p>
        </p:txBody>
      </p:sp>
      <p:pic>
        <p:nvPicPr>
          <p:cNvPr id="27653" name="图片 2" descr="生物遗传示例">
            <a:extLst>
              <a:ext uri="{FF2B5EF4-FFF2-40B4-BE49-F238E27FC236}">
                <a16:creationId xmlns:a16="http://schemas.microsoft.com/office/drawing/2014/main" id="{2263505F-802D-7266-99E9-9C5FDCE80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175" y="2548963"/>
            <a:ext cx="52609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04579D8-E50F-B666-055E-DDDF81EB13F3}"/>
              </a:ext>
            </a:extLst>
          </p:cNvPr>
          <p:cNvSpPr txBox="1"/>
          <p:nvPr/>
        </p:nvSpPr>
        <p:spPr>
          <a:xfrm>
            <a:off x="73850" y="4065649"/>
            <a:ext cx="3299835" cy="2246769"/>
          </a:xfrm>
          <a:prstGeom prst="rect">
            <a:avLst/>
          </a:prstGeom>
          <a:noFill/>
        </p:spPr>
        <p:txBody>
          <a:bodyPr wrap="square">
            <a:spAutoFit/>
          </a:bodyPr>
          <a:lstStyle/>
          <a:p>
            <a:pPr marL="457200" indent="-457200" algn="just" eaLnBrk="1" fontAlgn="auto" hangingPunct="1">
              <a:spcBef>
                <a:spcPts val="0"/>
              </a:spcBef>
              <a:spcAft>
                <a:spcPts val="0"/>
              </a:spcAft>
              <a:buFont typeface="Arial" panose="020B0604020202020204" pitchFamily="34" charset="0"/>
              <a:buChar char="•"/>
              <a:defRPr/>
            </a:pPr>
            <a:r>
              <a:rPr lang="zh-CN" altLang="en-US" sz="2800" dirty="0">
                <a:solidFill>
                  <a:srgbClr val="FF0000"/>
                </a:solidFill>
                <a:latin typeface="+mn-ea"/>
                <a:ea typeface="+mn-ea"/>
              </a:rPr>
              <a:t>基因：</a:t>
            </a:r>
            <a:r>
              <a:rPr lang="zh-CN" altLang="en-US" sz="2800" b="0" dirty="0">
                <a:latin typeface="+mn-ea"/>
                <a:ea typeface="+mn-ea"/>
              </a:rPr>
              <a:t>位于染色体上，是遗传的基本单位。一条染色体上有很多基因。</a:t>
            </a:r>
            <a:endParaRPr lang="en-US" altLang="zh-CN" sz="2800" b="0" dirty="0">
              <a:latin typeface="+mn-ea"/>
              <a:ea typeface="+mn-ea"/>
            </a:endParaRPr>
          </a:p>
        </p:txBody>
      </p:sp>
      <p:sp>
        <p:nvSpPr>
          <p:cNvPr id="4" name="文本框 3">
            <a:extLst>
              <a:ext uri="{FF2B5EF4-FFF2-40B4-BE49-F238E27FC236}">
                <a16:creationId xmlns:a16="http://schemas.microsoft.com/office/drawing/2014/main" id="{392D80E7-1EF6-D501-C23D-2C74D975F736}"/>
              </a:ext>
            </a:extLst>
          </p:cNvPr>
          <p:cNvSpPr txBox="1"/>
          <p:nvPr/>
        </p:nvSpPr>
        <p:spPr>
          <a:xfrm>
            <a:off x="4400942" y="862012"/>
            <a:ext cx="4500748" cy="1815882"/>
          </a:xfrm>
          <a:prstGeom prst="rect">
            <a:avLst/>
          </a:prstGeom>
          <a:noFill/>
        </p:spPr>
        <p:txBody>
          <a:bodyPr wrap="square">
            <a:spAutoFit/>
          </a:bodyPr>
          <a:lstStyle/>
          <a:p>
            <a:pPr marL="342900" indent="-342900" algn="just" eaLnBrk="1" fontAlgn="auto" hangingPunct="1">
              <a:spcBef>
                <a:spcPts val="0"/>
              </a:spcBef>
              <a:spcAft>
                <a:spcPts val="0"/>
              </a:spcAft>
              <a:buFont typeface="Arial" panose="020B0604020202020204" pitchFamily="34" charset="0"/>
              <a:buChar char="•"/>
              <a:defRPr/>
            </a:pPr>
            <a:r>
              <a:rPr lang="zh-CN" altLang="en-US" sz="2800" dirty="0">
                <a:solidFill>
                  <a:srgbClr val="FF0000"/>
                </a:solidFill>
                <a:latin typeface="+mn-ea"/>
                <a:ea typeface="+mn-ea"/>
              </a:rPr>
              <a:t>染色体：</a:t>
            </a:r>
            <a:r>
              <a:rPr lang="zh-CN" altLang="en-US" sz="2800" b="0" dirty="0">
                <a:latin typeface="+mn-ea"/>
                <a:ea typeface="+mn-ea"/>
              </a:rPr>
              <a:t>是遗传物质的载体，在细胞分裂过程中保持遗传信息的稳定性和连续。</a:t>
            </a:r>
            <a:endParaRPr lang="zh-CN" altLang="zh-CN" sz="2800" b="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灯片编号占位符 5">
            <a:extLst>
              <a:ext uri="{FF2B5EF4-FFF2-40B4-BE49-F238E27FC236}">
                <a16:creationId xmlns:a16="http://schemas.microsoft.com/office/drawing/2014/main" id="{2E9128FE-8586-2C8B-1948-3A74684588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E8EC620-7276-4991-BCD5-1DE5CA1E1DCD}" type="slidenum">
              <a:rPr kumimoji="0" lang="en-US" altLang="ja-JP" sz="1400" smtClean="0">
                <a:solidFill>
                  <a:srgbClr val="A50021"/>
                </a:solidFill>
              </a:rPr>
              <a:pPr>
                <a:spcBef>
                  <a:spcPct val="0"/>
                </a:spcBef>
                <a:buClrTx/>
                <a:buFontTx/>
                <a:buNone/>
              </a:pPr>
              <a:t>16</a:t>
            </a:fld>
            <a:endParaRPr kumimoji="0" lang="en-US" altLang="ja-JP" sz="1400">
              <a:solidFill>
                <a:srgbClr val="A50021"/>
              </a:solidFill>
            </a:endParaRPr>
          </a:p>
        </p:txBody>
      </p:sp>
      <p:sp>
        <p:nvSpPr>
          <p:cNvPr id="41987" name="Rectangle 2">
            <a:extLst>
              <a:ext uri="{FF2B5EF4-FFF2-40B4-BE49-F238E27FC236}">
                <a16:creationId xmlns:a16="http://schemas.microsoft.com/office/drawing/2014/main" id="{E70EFBC0-1900-C5DD-F9DE-B65696649829}"/>
              </a:ext>
            </a:extLst>
          </p:cNvPr>
          <p:cNvSpPr>
            <a:spLocks noGrp="1" noChangeArrowheads="1"/>
          </p:cNvSpPr>
          <p:nvPr>
            <p:ph type="title"/>
          </p:nvPr>
        </p:nvSpPr>
        <p:spPr/>
        <p:txBody>
          <a:bodyPr/>
          <a:lstStyle/>
          <a:p>
            <a:pPr eaLnBrk="1" hangingPunct="1"/>
            <a:r>
              <a:rPr kumimoji="0" lang="zh-CN" altLang="en-US" b="0">
                <a:ea typeface="宋体" panose="02010600030101010101" pitchFamily="2" charset="-122"/>
              </a:rPr>
              <a:t>生物学中的遗传概念</a:t>
            </a:r>
          </a:p>
        </p:txBody>
      </p:sp>
      <p:sp>
        <p:nvSpPr>
          <p:cNvPr id="40964" name="Rectangle 4">
            <a:extLst>
              <a:ext uri="{FF2B5EF4-FFF2-40B4-BE49-F238E27FC236}">
                <a16:creationId xmlns:a16="http://schemas.microsoft.com/office/drawing/2014/main" id="{0BFE6CC9-23A0-953F-ECEA-AC3D2911DFCA}"/>
              </a:ext>
            </a:extLst>
          </p:cNvPr>
          <p:cNvSpPr>
            <a:spLocks noGrp="1" noChangeArrowheads="1"/>
          </p:cNvSpPr>
          <p:nvPr>
            <p:ph type="body" idx="1"/>
          </p:nvPr>
        </p:nvSpPr>
        <p:spPr>
          <a:xfrm>
            <a:off x="482209" y="2181286"/>
            <a:ext cx="4608512" cy="985075"/>
          </a:xfrm>
          <a:noFill/>
        </p:spPr>
        <p:txBody>
          <a:bodyPr/>
          <a:lstStyle/>
          <a:p>
            <a:pPr eaLnBrk="1" hangingPunct="1"/>
            <a:r>
              <a:rPr lang="zh-CN" altLang="en-US" sz="2800" b="1" dirty="0">
                <a:solidFill>
                  <a:srgbClr val="FF0000"/>
                </a:solidFill>
                <a:ea typeface="宋体" panose="02010600030101010101" pitchFamily="2" charset="-122"/>
              </a:rPr>
              <a:t>复制、交叉示意图：</a:t>
            </a:r>
            <a:endParaRPr lang="zh-CN" altLang="en-US" sz="2800" dirty="0">
              <a:solidFill>
                <a:schemeClr val="folHlink"/>
              </a:solidFill>
              <a:ea typeface="宋体" panose="02010600030101010101" pitchFamily="2" charset="-122"/>
            </a:endParaRPr>
          </a:p>
        </p:txBody>
      </p:sp>
      <p:pic>
        <p:nvPicPr>
          <p:cNvPr id="40965" name="Picture 11" descr="Crossing over and recombination during meiosis">
            <a:extLst>
              <a:ext uri="{FF2B5EF4-FFF2-40B4-BE49-F238E27FC236}">
                <a16:creationId xmlns:a16="http://schemas.microsoft.com/office/drawing/2014/main" id="{D810A8E2-6BAE-4F9D-DE0B-35C69648B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0706"/>
          <a:stretch>
            <a:fillRect/>
          </a:stretch>
        </p:blipFill>
        <p:spPr bwMode="auto">
          <a:xfrm>
            <a:off x="241300" y="2822575"/>
            <a:ext cx="4286250" cy="390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文本框 5">
            <a:extLst>
              <a:ext uri="{FF2B5EF4-FFF2-40B4-BE49-F238E27FC236}">
                <a16:creationId xmlns:a16="http://schemas.microsoft.com/office/drawing/2014/main" id="{FFC640F9-2FF8-18E5-BFC2-4EDC39C7A3AD}"/>
              </a:ext>
            </a:extLst>
          </p:cNvPr>
          <p:cNvSpPr txBox="1">
            <a:spLocks noChangeArrowheads="1"/>
          </p:cNvSpPr>
          <p:nvPr/>
        </p:nvSpPr>
        <p:spPr bwMode="auto">
          <a:xfrm>
            <a:off x="180975" y="954088"/>
            <a:ext cx="85693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3200" dirty="0">
                <a:ea typeface="宋体" panose="02010600030101010101" pitchFamily="2" charset="-122"/>
              </a:rPr>
              <a:t>生物的繁殖过程由</a:t>
            </a:r>
            <a:r>
              <a:rPr lang="zh-CN" altLang="zh-CN" sz="3200" dirty="0">
                <a:solidFill>
                  <a:srgbClr val="FF0000"/>
                </a:solidFill>
                <a:ea typeface="宋体" panose="02010600030101010101" pitchFamily="2" charset="-122"/>
              </a:rPr>
              <a:t>基因的复制</a:t>
            </a:r>
            <a:r>
              <a:rPr lang="zh-CN" altLang="en-US" sz="3200" dirty="0">
                <a:solidFill>
                  <a:srgbClr val="FF0000"/>
                </a:solidFill>
                <a:ea typeface="宋体" panose="02010600030101010101" pitchFamily="2" charset="-122"/>
              </a:rPr>
              <a:t>、交叉、变异</a:t>
            </a:r>
            <a:r>
              <a:rPr lang="zh-CN" altLang="zh-CN" sz="3200" dirty="0">
                <a:ea typeface="宋体" panose="02010600030101010101" pitchFamily="2" charset="-122"/>
              </a:rPr>
              <a:t>来完成</a:t>
            </a:r>
            <a:endParaRPr lang="en-US" altLang="zh-CN" sz="3200" dirty="0">
              <a:ea typeface="宋体" panose="02010600030101010101" pitchFamily="2" charset="-122"/>
            </a:endParaRPr>
          </a:p>
        </p:txBody>
      </p:sp>
      <p:sp>
        <p:nvSpPr>
          <p:cNvPr id="2" name="Rectangle 4">
            <a:extLst>
              <a:ext uri="{FF2B5EF4-FFF2-40B4-BE49-F238E27FC236}">
                <a16:creationId xmlns:a16="http://schemas.microsoft.com/office/drawing/2014/main" id="{BD93B3F9-C0BE-7EEE-CF58-076C3B9AFBB8}"/>
              </a:ext>
            </a:extLst>
          </p:cNvPr>
          <p:cNvSpPr txBox="1">
            <a:spLocks noChangeArrowheads="1"/>
          </p:cNvSpPr>
          <p:nvPr/>
        </p:nvSpPr>
        <p:spPr bwMode="auto">
          <a:xfrm>
            <a:off x="4465637" y="2177512"/>
            <a:ext cx="4608512" cy="2497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eaLnBrk="1" hangingPunct="1"/>
            <a:r>
              <a:rPr lang="zh-CN" altLang="en-US" sz="2800" b="1" kern="0" dirty="0">
                <a:solidFill>
                  <a:srgbClr val="FF0000"/>
                </a:solidFill>
                <a:latin typeface="+mn-ea"/>
                <a:ea typeface="+mn-ea"/>
              </a:rPr>
              <a:t>变异</a:t>
            </a:r>
            <a:r>
              <a:rPr lang="zh-CN" altLang="en-US" sz="2800" b="0" kern="0" dirty="0">
                <a:solidFill>
                  <a:schemeClr val="folHlink"/>
                </a:solidFill>
                <a:latin typeface="+mn-ea"/>
                <a:ea typeface="+mn-ea"/>
              </a:rPr>
              <a:t>：</a:t>
            </a:r>
            <a:endParaRPr lang="en-US" altLang="zh-CN" sz="2800" b="0" kern="0" dirty="0">
              <a:solidFill>
                <a:schemeClr val="folHlink"/>
              </a:solidFill>
              <a:latin typeface="+mn-ea"/>
              <a:ea typeface="+mn-ea"/>
            </a:endParaRPr>
          </a:p>
          <a:p>
            <a:pPr marL="0" indent="0" eaLnBrk="1" hangingPunct="1">
              <a:buNone/>
            </a:pPr>
            <a:r>
              <a:rPr lang="zh-CN" altLang="en-US" sz="2800" b="0" kern="0" dirty="0">
                <a:solidFill>
                  <a:schemeClr val="folHlink"/>
                </a:solidFill>
                <a:latin typeface="+mn-ea"/>
                <a:ea typeface="+mn-ea"/>
              </a:rPr>
              <a:t>在细胞进行复制时可能以很小的概率产生某些复制差错，从而使</a:t>
            </a:r>
            <a:r>
              <a:rPr lang="en-US" altLang="zh-CN" sz="2800" b="0" kern="0" dirty="0">
                <a:solidFill>
                  <a:schemeClr val="folHlink"/>
                </a:solidFill>
                <a:latin typeface="+mn-ea"/>
                <a:ea typeface="+mn-ea"/>
              </a:rPr>
              <a:t>DNA</a:t>
            </a:r>
            <a:r>
              <a:rPr lang="zh-CN" altLang="en-US" sz="2800" b="0" kern="0" dirty="0">
                <a:solidFill>
                  <a:schemeClr val="folHlink"/>
                </a:solidFill>
                <a:latin typeface="+mn-ea"/>
                <a:ea typeface="+mn-ea"/>
              </a:rPr>
              <a:t>发生某种变异，产生新的染色体。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a:extLst>
              <a:ext uri="{FF2B5EF4-FFF2-40B4-BE49-F238E27FC236}">
                <a16:creationId xmlns:a16="http://schemas.microsoft.com/office/drawing/2014/main" id="{1ACF77D3-D4B0-FF85-D0BC-2B05DBBFF8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157BC143-ADB4-427F-9B1C-D21A1A9A5D9F}" type="slidenum">
              <a:rPr kumimoji="0" lang="en-US" altLang="ja-JP" sz="1400" smtClean="0">
                <a:solidFill>
                  <a:srgbClr val="A50021"/>
                </a:solidFill>
              </a:rPr>
              <a:pPr>
                <a:spcBef>
                  <a:spcPct val="0"/>
                </a:spcBef>
                <a:buClrTx/>
                <a:buFontTx/>
                <a:buNone/>
              </a:pPr>
              <a:t>17</a:t>
            </a:fld>
            <a:endParaRPr kumimoji="0" lang="en-US" altLang="ja-JP" sz="1400">
              <a:solidFill>
                <a:srgbClr val="A50021"/>
              </a:solidFill>
            </a:endParaRPr>
          </a:p>
        </p:txBody>
      </p:sp>
      <p:sp>
        <p:nvSpPr>
          <p:cNvPr id="43011" name="Rectangle 2">
            <a:extLst>
              <a:ext uri="{FF2B5EF4-FFF2-40B4-BE49-F238E27FC236}">
                <a16:creationId xmlns:a16="http://schemas.microsoft.com/office/drawing/2014/main" id="{E2B4802F-033F-6524-DA1A-E1209B7AB01F}"/>
              </a:ext>
            </a:extLst>
          </p:cNvPr>
          <p:cNvSpPr>
            <a:spLocks noGrp="1" noChangeArrowheads="1"/>
          </p:cNvSpPr>
          <p:nvPr>
            <p:ph type="title"/>
          </p:nvPr>
        </p:nvSpPr>
        <p:spPr/>
        <p:txBody>
          <a:bodyPr/>
          <a:lstStyle/>
          <a:p>
            <a:pPr eaLnBrk="1" hangingPunct="1"/>
            <a:r>
              <a:rPr kumimoji="0" lang="zh-CN" altLang="en-US" b="0">
                <a:ea typeface="宋体" panose="02010600030101010101" pitchFamily="2" charset="-122"/>
              </a:rPr>
              <a:t>生物学中的遗传概念</a:t>
            </a:r>
          </a:p>
        </p:txBody>
      </p:sp>
      <p:sp>
        <p:nvSpPr>
          <p:cNvPr id="41988" name="Rectangle 4">
            <a:extLst>
              <a:ext uri="{FF2B5EF4-FFF2-40B4-BE49-F238E27FC236}">
                <a16:creationId xmlns:a16="http://schemas.microsoft.com/office/drawing/2014/main" id="{E25735E0-C5E2-2CB7-2A6C-380AA5D82ACE}"/>
              </a:ext>
            </a:extLst>
          </p:cNvPr>
          <p:cNvSpPr>
            <a:spLocks noGrp="1" noChangeArrowheads="1"/>
          </p:cNvSpPr>
          <p:nvPr>
            <p:ph type="body" idx="1"/>
          </p:nvPr>
        </p:nvSpPr>
        <p:spPr>
          <a:xfrm>
            <a:off x="355600" y="1033463"/>
            <a:ext cx="8609013" cy="5111750"/>
          </a:xfrm>
          <a:noFill/>
        </p:spPr>
        <p:txBody>
          <a:bodyPr/>
          <a:lstStyle/>
          <a:p>
            <a:pPr eaLnBrk="1" hangingPunct="1"/>
            <a:r>
              <a:rPr lang="zh-CN" altLang="en-US" sz="2800" dirty="0">
                <a:solidFill>
                  <a:schemeClr val="folHlink"/>
                </a:solidFill>
                <a:ea typeface="宋体" panose="02010600030101010101" pitchFamily="2" charset="-122"/>
              </a:rPr>
              <a:t>新的染色体将决定新的个体（后代）的新的性状。</a:t>
            </a:r>
            <a:endParaRPr lang="en-US" altLang="zh-CN" sz="2800" dirty="0">
              <a:solidFill>
                <a:schemeClr val="folHlink"/>
              </a:solidFill>
              <a:ea typeface="宋体" panose="02010600030101010101" pitchFamily="2" charset="-122"/>
            </a:endParaRPr>
          </a:p>
          <a:p>
            <a:pPr eaLnBrk="1" hangingPunct="1"/>
            <a:endParaRPr lang="en-US" altLang="zh-CN" sz="2800" dirty="0">
              <a:solidFill>
                <a:schemeClr val="folHlink"/>
              </a:solidFill>
              <a:ea typeface="宋体" panose="02010600030101010101" pitchFamily="2" charset="-122"/>
            </a:endParaRPr>
          </a:p>
          <a:p>
            <a:pPr eaLnBrk="1" hangingPunct="1"/>
            <a:r>
              <a:rPr lang="zh-CN" altLang="zh-CN" sz="2800" dirty="0">
                <a:solidFill>
                  <a:schemeClr val="folHlink"/>
                </a:solidFill>
                <a:ea typeface="宋体" panose="02010600030101010101" pitchFamily="2" charset="-122"/>
              </a:rPr>
              <a:t>对环境适应性好的基因或染色体</a:t>
            </a:r>
            <a:r>
              <a:rPr lang="zh-CN" altLang="en-US" sz="2800" dirty="0">
                <a:solidFill>
                  <a:schemeClr val="folHlink"/>
                </a:solidFill>
                <a:ea typeface="宋体" panose="02010600030101010101" pitchFamily="2" charset="-122"/>
              </a:rPr>
              <a:t>将</a:t>
            </a:r>
            <a:r>
              <a:rPr lang="zh-CN" altLang="zh-CN" sz="2800" dirty="0">
                <a:solidFill>
                  <a:schemeClr val="folHlink"/>
                </a:solidFill>
                <a:ea typeface="宋体" panose="02010600030101010101" pitchFamily="2" charset="-122"/>
              </a:rPr>
              <a:t>有更多的机会遗传到下一代</a:t>
            </a:r>
            <a:endParaRPr lang="zh-CN" altLang="en-US" sz="2800" dirty="0">
              <a:solidFill>
                <a:srgbClr val="FF0000"/>
              </a:solidFill>
              <a:ea typeface="宋体" panose="02010600030101010101" pitchFamily="2" charset="-122"/>
            </a:endParaRPr>
          </a:p>
        </p:txBody>
      </p:sp>
      <p:sp>
        <p:nvSpPr>
          <p:cNvPr id="43015" name="Text Box 6">
            <a:extLst>
              <a:ext uri="{FF2B5EF4-FFF2-40B4-BE49-F238E27FC236}">
                <a16:creationId xmlns:a16="http://schemas.microsoft.com/office/drawing/2014/main" id="{07B45B3F-E0AE-61E5-3667-A17E833CCB0F}"/>
              </a:ext>
            </a:extLst>
          </p:cNvPr>
          <p:cNvSpPr txBox="1">
            <a:spLocks noChangeArrowheads="1"/>
          </p:cNvSpPr>
          <p:nvPr/>
        </p:nvSpPr>
        <p:spPr bwMode="auto">
          <a:xfrm>
            <a:off x="923533" y="3808599"/>
            <a:ext cx="2508250"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什么是进化？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灯片编号占位符 5">
            <a:extLst>
              <a:ext uri="{FF2B5EF4-FFF2-40B4-BE49-F238E27FC236}">
                <a16:creationId xmlns:a16="http://schemas.microsoft.com/office/drawing/2014/main" id="{A3C52C16-CFF1-4B87-BE77-59ECB085218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102B3A51-440A-479F-B542-5EB84BA5BFE4}" type="slidenum">
              <a:rPr kumimoji="0" lang="en-US" altLang="ja-JP" sz="1400" smtClean="0">
                <a:solidFill>
                  <a:srgbClr val="A50021"/>
                </a:solidFill>
              </a:rPr>
              <a:pPr>
                <a:spcBef>
                  <a:spcPct val="0"/>
                </a:spcBef>
                <a:buClrTx/>
                <a:buFontTx/>
                <a:buNone/>
              </a:pPr>
              <a:t>18</a:t>
            </a:fld>
            <a:endParaRPr kumimoji="0" lang="en-US" altLang="ja-JP" sz="1400">
              <a:solidFill>
                <a:srgbClr val="A50021"/>
              </a:solidFill>
            </a:endParaRPr>
          </a:p>
        </p:txBody>
      </p:sp>
      <p:sp>
        <p:nvSpPr>
          <p:cNvPr id="44035" name="Rectangle 4">
            <a:extLst>
              <a:ext uri="{FF2B5EF4-FFF2-40B4-BE49-F238E27FC236}">
                <a16:creationId xmlns:a16="http://schemas.microsoft.com/office/drawing/2014/main" id="{C7F9FB39-F623-6EC1-D201-3C4470369F6A}"/>
              </a:ext>
            </a:extLst>
          </p:cNvPr>
          <p:cNvSpPr>
            <a:spLocks noChangeArrowheads="1"/>
          </p:cNvSpPr>
          <p:nvPr/>
        </p:nvSpPr>
        <p:spPr bwMode="auto">
          <a:xfrm>
            <a:off x="1068388" y="1604963"/>
            <a:ext cx="1524000" cy="22860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36" name="Oval 5">
            <a:extLst>
              <a:ext uri="{FF2B5EF4-FFF2-40B4-BE49-F238E27FC236}">
                <a16:creationId xmlns:a16="http://schemas.microsoft.com/office/drawing/2014/main" id="{AFE37C90-3394-1E21-3E31-5E57A5533E2E}"/>
              </a:ext>
            </a:extLst>
          </p:cNvPr>
          <p:cNvSpPr>
            <a:spLocks noChangeArrowheads="1"/>
          </p:cNvSpPr>
          <p:nvPr/>
        </p:nvSpPr>
        <p:spPr bwMode="auto">
          <a:xfrm>
            <a:off x="1220788" y="1833563"/>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37" name="Oval 6">
            <a:extLst>
              <a:ext uri="{FF2B5EF4-FFF2-40B4-BE49-F238E27FC236}">
                <a16:creationId xmlns:a16="http://schemas.microsoft.com/office/drawing/2014/main" id="{79A3AA14-0503-11EF-77F7-C008517D64ED}"/>
              </a:ext>
            </a:extLst>
          </p:cNvPr>
          <p:cNvSpPr>
            <a:spLocks noChangeArrowheads="1"/>
          </p:cNvSpPr>
          <p:nvPr/>
        </p:nvSpPr>
        <p:spPr bwMode="auto">
          <a:xfrm>
            <a:off x="1601788" y="1833563"/>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38" name="Rectangle 7">
            <a:extLst>
              <a:ext uri="{FF2B5EF4-FFF2-40B4-BE49-F238E27FC236}">
                <a16:creationId xmlns:a16="http://schemas.microsoft.com/office/drawing/2014/main" id="{C039FB86-A845-0199-9E0A-15C39A01D652}"/>
              </a:ext>
            </a:extLst>
          </p:cNvPr>
          <p:cNvSpPr>
            <a:spLocks noChangeArrowheads="1"/>
          </p:cNvSpPr>
          <p:nvPr/>
        </p:nvSpPr>
        <p:spPr bwMode="auto">
          <a:xfrm>
            <a:off x="3430588" y="1909763"/>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39" name="Oval 8">
            <a:extLst>
              <a:ext uri="{FF2B5EF4-FFF2-40B4-BE49-F238E27FC236}">
                <a16:creationId xmlns:a16="http://schemas.microsoft.com/office/drawing/2014/main" id="{8821AD29-01DD-B706-1EC4-5E9EE294F9D4}"/>
              </a:ext>
            </a:extLst>
          </p:cNvPr>
          <p:cNvSpPr>
            <a:spLocks noChangeArrowheads="1"/>
          </p:cNvSpPr>
          <p:nvPr/>
        </p:nvSpPr>
        <p:spPr bwMode="auto">
          <a:xfrm>
            <a:off x="3354388" y="267176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0" name="Oval 9">
            <a:extLst>
              <a:ext uri="{FF2B5EF4-FFF2-40B4-BE49-F238E27FC236}">
                <a16:creationId xmlns:a16="http://schemas.microsoft.com/office/drawing/2014/main" id="{0F268FBC-B6AA-ADFF-CD63-016D802CE163}"/>
              </a:ext>
            </a:extLst>
          </p:cNvPr>
          <p:cNvSpPr>
            <a:spLocks noChangeArrowheads="1"/>
          </p:cNvSpPr>
          <p:nvPr/>
        </p:nvSpPr>
        <p:spPr bwMode="auto">
          <a:xfrm>
            <a:off x="4116388" y="267176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1" name="Oval 10">
            <a:extLst>
              <a:ext uri="{FF2B5EF4-FFF2-40B4-BE49-F238E27FC236}">
                <a16:creationId xmlns:a16="http://schemas.microsoft.com/office/drawing/2014/main" id="{A6917CCC-D2D4-2B30-4F87-6E96A1C7A10F}"/>
              </a:ext>
            </a:extLst>
          </p:cNvPr>
          <p:cNvSpPr>
            <a:spLocks noChangeArrowheads="1"/>
          </p:cNvSpPr>
          <p:nvPr/>
        </p:nvSpPr>
        <p:spPr bwMode="auto">
          <a:xfrm>
            <a:off x="5564188" y="2443163"/>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2" name="Oval 11">
            <a:extLst>
              <a:ext uri="{FF2B5EF4-FFF2-40B4-BE49-F238E27FC236}">
                <a16:creationId xmlns:a16="http://schemas.microsoft.com/office/drawing/2014/main" id="{FE0DA2F0-0A6A-B3B4-AEA2-24B41F3FA449}"/>
              </a:ext>
            </a:extLst>
          </p:cNvPr>
          <p:cNvSpPr>
            <a:spLocks noChangeArrowheads="1"/>
          </p:cNvSpPr>
          <p:nvPr/>
        </p:nvSpPr>
        <p:spPr bwMode="auto">
          <a:xfrm>
            <a:off x="6783388" y="2443163"/>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3" name="AutoShape 12">
            <a:extLst>
              <a:ext uri="{FF2B5EF4-FFF2-40B4-BE49-F238E27FC236}">
                <a16:creationId xmlns:a16="http://schemas.microsoft.com/office/drawing/2014/main" id="{1779141F-4444-503B-56A2-C3F2E4354E3E}"/>
              </a:ext>
            </a:extLst>
          </p:cNvPr>
          <p:cNvSpPr>
            <a:spLocks noChangeArrowheads="1"/>
          </p:cNvSpPr>
          <p:nvPr/>
        </p:nvSpPr>
        <p:spPr bwMode="auto">
          <a:xfrm>
            <a:off x="5564188" y="1452563"/>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4" name="Oval 13">
            <a:extLst>
              <a:ext uri="{FF2B5EF4-FFF2-40B4-BE49-F238E27FC236}">
                <a16:creationId xmlns:a16="http://schemas.microsoft.com/office/drawing/2014/main" id="{389770D8-9176-0518-C42F-66E4348AC544}"/>
              </a:ext>
            </a:extLst>
          </p:cNvPr>
          <p:cNvSpPr>
            <a:spLocks noChangeArrowheads="1"/>
          </p:cNvSpPr>
          <p:nvPr/>
        </p:nvSpPr>
        <p:spPr bwMode="auto">
          <a:xfrm>
            <a:off x="1296988" y="4805363"/>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5" name="Oval 14">
            <a:extLst>
              <a:ext uri="{FF2B5EF4-FFF2-40B4-BE49-F238E27FC236}">
                <a16:creationId xmlns:a16="http://schemas.microsoft.com/office/drawing/2014/main" id="{DE200572-9F5C-7AFC-7C6F-AA18C502DC46}"/>
              </a:ext>
            </a:extLst>
          </p:cNvPr>
          <p:cNvSpPr>
            <a:spLocks noChangeArrowheads="1"/>
          </p:cNvSpPr>
          <p:nvPr/>
        </p:nvSpPr>
        <p:spPr bwMode="auto">
          <a:xfrm>
            <a:off x="1830388" y="4805363"/>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6" name="AutoShape 15">
            <a:extLst>
              <a:ext uri="{FF2B5EF4-FFF2-40B4-BE49-F238E27FC236}">
                <a16:creationId xmlns:a16="http://schemas.microsoft.com/office/drawing/2014/main" id="{FE0CB922-B04C-50E3-EBD0-A3F63763ABB5}"/>
              </a:ext>
            </a:extLst>
          </p:cNvPr>
          <p:cNvSpPr>
            <a:spLocks noChangeArrowheads="1"/>
          </p:cNvSpPr>
          <p:nvPr/>
        </p:nvSpPr>
        <p:spPr bwMode="auto">
          <a:xfrm>
            <a:off x="1373188" y="4424363"/>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7" name="Oval 16">
            <a:extLst>
              <a:ext uri="{FF2B5EF4-FFF2-40B4-BE49-F238E27FC236}">
                <a16:creationId xmlns:a16="http://schemas.microsoft.com/office/drawing/2014/main" id="{D3FEF50F-773D-E9FB-AA90-03E3865F6309}"/>
              </a:ext>
            </a:extLst>
          </p:cNvPr>
          <p:cNvSpPr>
            <a:spLocks noChangeArrowheads="1"/>
          </p:cNvSpPr>
          <p:nvPr/>
        </p:nvSpPr>
        <p:spPr bwMode="auto">
          <a:xfrm>
            <a:off x="5030788" y="4652963"/>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8" name="Oval 17">
            <a:extLst>
              <a:ext uri="{FF2B5EF4-FFF2-40B4-BE49-F238E27FC236}">
                <a16:creationId xmlns:a16="http://schemas.microsoft.com/office/drawing/2014/main" id="{AE2AC231-FA82-7127-DB11-498C1D1E43B4}"/>
              </a:ext>
            </a:extLst>
          </p:cNvPr>
          <p:cNvSpPr>
            <a:spLocks noChangeArrowheads="1"/>
          </p:cNvSpPr>
          <p:nvPr/>
        </p:nvSpPr>
        <p:spPr bwMode="auto">
          <a:xfrm>
            <a:off x="5792788" y="4652963"/>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49" name="Rectangle 18">
            <a:extLst>
              <a:ext uri="{FF2B5EF4-FFF2-40B4-BE49-F238E27FC236}">
                <a16:creationId xmlns:a16="http://schemas.microsoft.com/office/drawing/2014/main" id="{83ADA4BE-755A-944D-EBB1-0CDA6390737F}"/>
              </a:ext>
            </a:extLst>
          </p:cNvPr>
          <p:cNvSpPr>
            <a:spLocks noChangeArrowheads="1"/>
          </p:cNvSpPr>
          <p:nvPr/>
        </p:nvSpPr>
        <p:spPr bwMode="auto">
          <a:xfrm>
            <a:off x="5564188" y="3586163"/>
            <a:ext cx="533400" cy="1066800"/>
          </a:xfrm>
          <a:prstGeom prst="rect">
            <a:avLst/>
          </a:prstGeom>
          <a:solidFill>
            <a:srgbClr val="FFCC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4050" name="Text Box 19">
            <a:extLst>
              <a:ext uri="{FF2B5EF4-FFF2-40B4-BE49-F238E27FC236}">
                <a16:creationId xmlns:a16="http://schemas.microsoft.com/office/drawing/2014/main" id="{7D89E148-80AA-FD8D-B5FB-D67066838267}"/>
              </a:ext>
            </a:extLst>
          </p:cNvPr>
          <p:cNvSpPr txBox="1">
            <a:spLocks noChangeArrowheads="1"/>
          </p:cNvSpPr>
          <p:nvPr/>
        </p:nvSpPr>
        <p:spPr bwMode="auto">
          <a:xfrm>
            <a:off x="663575" y="855663"/>
            <a:ext cx="2994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Initial population</a:t>
            </a:r>
          </a:p>
        </p:txBody>
      </p:sp>
      <p:sp>
        <p:nvSpPr>
          <p:cNvPr id="44051" name="Rectangle 2">
            <a:extLst>
              <a:ext uri="{FF2B5EF4-FFF2-40B4-BE49-F238E27FC236}">
                <a16:creationId xmlns:a16="http://schemas.microsoft.com/office/drawing/2014/main" id="{73F7EA24-1E1E-21E8-1B07-824DECFFDE7D}"/>
              </a:ext>
            </a:extLst>
          </p:cNvPr>
          <p:cNvSpPr>
            <a:spLocks noGrp="1" noChangeArrowheads="1"/>
          </p:cNvSpPr>
          <p:nvPr>
            <p:ph type="title"/>
          </p:nvPr>
        </p:nvSpPr>
        <p:spPr/>
        <p:txBody>
          <a:bodyPr/>
          <a:lstStyle/>
          <a:p>
            <a:pPr eaLnBrk="1" hangingPunct="1"/>
            <a:r>
              <a:rPr kumimoji="0" lang="zh-CN" altLang="en-US" b="0">
                <a:ea typeface="宋体" panose="02010600030101010101" pitchFamily="2" charset="-122"/>
              </a:rPr>
              <a:t>进化示意图</a:t>
            </a:r>
          </a:p>
        </p:txBody>
      </p:sp>
      <p:sp>
        <p:nvSpPr>
          <p:cNvPr id="3" name="Text Box 6">
            <a:extLst>
              <a:ext uri="{FF2B5EF4-FFF2-40B4-BE49-F238E27FC236}">
                <a16:creationId xmlns:a16="http://schemas.microsoft.com/office/drawing/2014/main" id="{0898245A-EE86-9D3B-1C18-C4D69C72B3D8}"/>
              </a:ext>
            </a:extLst>
          </p:cNvPr>
          <p:cNvSpPr txBox="1">
            <a:spLocks noChangeArrowheads="1"/>
          </p:cNvSpPr>
          <p:nvPr/>
        </p:nvSpPr>
        <p:spPr bwMode="auto">
          <a:xfrm>
            <a:off x="936625" y="5820788"/>
            <a:ext cx="7091094"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具有一定数量的种群，称为初始种群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灯片编号占位符 5">
            <a:extLst>
              <a:ext uri="{FF2B5EF4-FFF2-40B4-BE49-F238E27FC236}">
                <a16:creationId xmlns:a16="http://schemas.microsoft.com/office/drawing/2014/main" id="{A3061831-1609-17A8-7D58-8C3E2C04CD4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3A7B0CE9-BE11-48B0-9C04-59503384CD36}" type="slidenum">
              <a:rPr kumimoji="0" lang="en-US" altLang="ja-JP" sz="1400" smtClean="0">
                <a:solidFill>
                  <a:srgbClr val="A50021"/>
                </a:solidFill>
              </a:rPr>
              <a:pPr>
                <a:spcBef>
                  <a:spcPct val="0"/>
                </a:spcBef>
                <a:buClrTx/>
                <a:buFontTx/>
                <a:buNone/>
              </a:pPr>
              <a:t>19</a:t>
            </a:fld>
            <a:endParaRPr kumimoji="0" lang="en-US" altLang="ja-JP" sz="1400">
              <a:solidFill>
                <a:srgbClr val="A50021"/>
              </a:solidFill>
            </a:endParaRPr>
          </a:p>
        </p:txBody>
      </p:sp>
      <p:sp>
        <p:nvSpPr>
          <p:cNvPr id="45059" name="Rectangle 4">
            <a:extLst>
              <a:ext uri="{FF2B5EF4-FFF2-40B4-BE49-F238E27FC236}">
                <a16:creationId xmlns:a16="http://schemas.microsoft.com/office/drawing/2014/main" id="{B441B933-CDF0-4DC9-1C9C-7D5D25CA12DE}"/>
              </a:ext>
            </a:extLst>
          </p:cNvPr>
          <p:cNvSpPr>
            <a:spLocks noChangeArrowheads="1"/>
          </p:cNvSpPr>
          <p:nvPr/>
        </p:nvSpPr>
        <p:spPr bwMode="auto">
          <a:xfrm>
            <a:off x="954088" y="1604963"/>
            <a:ext cx="1524000" cy="22860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0" name="Oval 5">
            <a:extLst>
              <a:ext uri="{FF2B5EF4-FFF2-40B4-BE49-F238E27FC236}">
                <a16:creationId xmlns:a16="http://schemas.microsoft.com/office/drawing/2014/main" id="{A54946E6-05E5-165E-31D3-E604A9F1C463}"/>
              </a:ext>
            </a:extLst>
          </p:cNvPr>
          <p:cNvSpPr>
            <a:spLocks noChangeArrowheads="1"/>
          </p:cNvSpPr>
          <p:nvPr/>
        </p:nvSpPr>
        <p:spPr bwMode="auto">
          <a:xfrm>
            <a:off x="1106488" y="1833563"/>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1" name="Oval 6">
            <a:extLst>
              <a:ext uri="{FF2B5EF4-FFF2-40B4-BE49-F238E27FC236}">
                <a16:creationId xmlns:a16="http://schemas.microsoft.com/office/drawing/2014/main" id="{047EFDC9-0C7F-2A6C-4E7C-78A5A4CFD9FD}"/>
              </a:ext>
            </a:extLst>
          </p:cNvPr>
          <p:cNvSpPr>
            <a:spLocks noChangeArrowheads="1"/>
          </p:cNvSpPr>
          <p:nvPr/>
        </p:nvSpPr>
        <p:spPr bwMode="auto">
          <a:xfrm>
            <a:off x="1487488" y="1833563"/>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2" name="Rectangle 7">
            <a:extLst>
              <a:ext uri="{FF2B5EF4-FFF2-40B4-BE49-F238E27FC236}">
                <a16:creationId xmlns:a16="http://schemas.microsoft.com/office/drawing/2014/main" id="{4AB0D3A2-BE92-1E3D-2846-2E83C60B4240}"/>
              </a:ext>
            </a:extLst>
          </p:cNvPr>
          <p:cNvSpPr>
            <a:spLocks noChangeArrowheads="1"/>
          </p:cNvSpPr>
          <p:nvPr/>
        </p:nvSpPr>
        <p:spPr bwMode="auto">
          <a:xfrm>
            <a:off x="3316288" y="1909763"/>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3" name="Oval 8">
            <a:extLst>
              <a:ext uri="{FF2B5EF4-FFF2-40B4-BE49-F238E27FC236}">
                <a16:creationId xmlns:a16="http://schemas.microsoft.com/office/drawing/2014/main" id="{2EF88BFB-0F25-5C31-FB73-C2EB1F8DD061}"/>
              </a:ext>
            </a:extLst>
          </p:cNvPr>
          <p:cNvSpPr>
            <a:spLocks noChangeArrowheads="1"/>
          </p:cNvSpPr>
          <p:nvPr/>
        </p:nvSpPr>
        <p:spPr bwMode="auto">
          <a:xfrm>
            <a:off x="3240088" y="267176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4" name="Oval 9">
            <a:extLst>
              <a:ext uri="{FF2B5EF4-FFF2-40B4-BE49-F238E27FC236}">
                <a16:creationId xmlns:a16="http://schemas.microsoft.com/office/drawing/2014/main" id="{3A236730-F2F3-3506-98A0-E102208C9B1D}"/>
              </a:ext>
            </a:extLst>
          </p:cNvPr>
          <p:cNvSpPr>
            <a:spLocks noChangeArrowheads="1"/>
          </p:cNvSpPr>
          <p:nvPr/>
        </p:nvSpPr>
        <p:spPr bwMode="auto">
          <a:xfrm>
            <a:off x="4002088" y="267176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5" name="Oval 10">
            <a:extLst>
              <a:ext uri="{FF2B5EF4-FFF2-40B4-BE49-F238E27FC236}">
                <a16:creationId xmlns:a16="http://schemas.microsoft.com/office/drawing/2014/main" id="{78D5504C-FBE9-78CE-86E8-82D22CB99FB1}"/>
              </a:ext>
            </a:extLst>
          </p:cNvPr>
          <p:cNvSpPr>
            <a:spLocks noChangeArrowheads="1"/>
          </p:cNvSpPr>
          <p:nvPr/>
        </p:nvSpPr>
        <p:spPr bwMode="auto">
          <a:xfrm>
            <a:off x="5449888" y="2443163"/>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6" name="Oval 11">
            <a:extLst>
              <a:ext uri="{FF2B5EF4-FFF2-40B4-BE49-F238E27FC236}">
                <a16:creationId xmlns:a16="http://schemas.microsoft.com/office/drawing/2014/main" id="{F3A9368C-986B-6DFD-A3B1-AF10743F9F2C}"/>
              </a:ext>
            </a:extLst>
          </p:cNvPr>
          <p:cNvSpPr>
            <a:spLocks noChangeArrowheads="1"/>
          </p:cNvSpPr>
          <p:nvPr/>
        </p:nvSpPr>
        <p:spPr bwMode="auto">
          <a:xfrm>
            <a:off x="6669088" y="2443163"/>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7" name="AutoShape 12">
            <a:extLst>
              <a:ext uri="{FF2B5EF4-FFF2-40B4-BE49-F238E27FC236}">
                <a16:creationId xmlns:a16="http://schemas.microsoft.com/office/drawing/2014/main" id="{4944374A-7406-A72D-CB94-A100116C7FAD}"/>
              </a:ext>
            </a:extLst>
          </p:cNvPr>
          <p:cNvSpPr>
            <a:spLocks noChangeArrowheads="1"/>
          </p:cNvSpPr>
          <p:nvPr/>
        </p:nvSpPr>
        <p:spPr bwMode="auto">
          <a:xfrm>
            <a:off x="5449888" y="1452563"/>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8" name="Oval 13">
            <a:extLst>
              <a:ext uri="{FF2B5EF4-FFF2-40B4-BE49-F238E27FC236}">
                <a16:creationId xmlns:a16="http://schemas.microsoft.com/office/drawing/2014/main" id="{8BAC8DD3-D07F-65A0-F054-B2A34CD881FE}"/>
              </a:ext>
            </a:extLst>
          </p:cNvPr>
          <p:cNvSpPr>
            <a:spLocks noChangeArrowheads="1"/>
          </p:cNvSpPr>
          <p:nvPr/>
        </p:nvSpPr>
        <p:spPr bwMode="auto">
          <a:xfrm>
            <a:off x="1182688" y="4805363"/>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69" name="Oval 14">
            <a:extLst>
              <a:ext uri="{FF2B5EF4-FFF2-40B4-BE49-F238E27FC236}">
                <a16:creationId xmlns:a16="http://schemas.microsoft.com/office/drawing/2014/main" id="{56F2E140-E41C-BFE6-4B73-4E5C70CB476F}"/>
              </a:ext>
            </a:extLst>
          </p:cNvPr>
          <p:cNvSpPr>
            <a:spLocks noChangeArrowheads="1"/>
          </p:cNvSpPr>
          <p:nvPr/>
        </p:nvSpPr>
        <p:spPr bwMode="auto">
          <a:xfrm>
            <a:off x="1716088" y="4805363"/>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0" name="AutoShape 15">
            <a:extLst>
              <a:ext uri="{FF2B5EF4-FFF2-40B4-BE49-F238E27FC236}">
                <a16:creationId xmlns:a16="http://schemas.microsoft.com/office/drawing/2014/main" id="{2A996A39-5EA1-4A52-F527-29C269014D06}"/>
              </a:ext>
            </a:extLst>
          </p:cNvPr>
          <p:cNvSpPr>
            <a:spLocks noChangeArrowheads="1"/>
          </p:cNvSpPr>
          <p:nvPr/>
        </p:nvSpPr>
        <p:spPr bwMode="auto">
          <a:xfrm>
            <a:off x="1258888" y="4424363"/>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1" name="Oval 16">
            <a:extLst>
              <a:ext uri="{FF2B5EF4-FFF2-40B4-BE49-F238E27FC236}">
                <a16:creationId xmlns:a16="http://schemas.microsoft.com/office/drawing/2014/main" id="{1D251482-5B31-458C-A32E-92240682D6F9}"/>
              </a:ext>
            </a:extLst>
          </p:cNvPr>
          <p:cNvSpPr>
            <a:spLocks noChangeArrowheads="1"/>
          </p:cNvSpPr>
          <p:nvPr/>
        </p:nvSpPr>
        <p:spPr bwMode="auto">
          <a:xfrm>
            <a:off x="4916488" y="4652963"/>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2" name="Oval 17">
            <a:extLst>
              <a:ext uri="{FF2B5EF4-FFF2-40B4-BE49-F238E27FC236}">
                <a16:creationId xmlns:a16="http://schemas.microsoft.com/office/drawing/2014/main" id="{D4B3A09D-16AB-06C5-8D18-F2E56A8FB644}"/>
              </a:ext>
            </a:extLst>
          </p:cNvPr>
          <p:cNvSpPr>
            <a:spLocks noChangeArrowheads="1"/>
          </p:cNvSpPr>
          <p:nvPr/>
        </p:nvSpPr>
        <p:spPr bwMode="auto">
          <a:xfrm>
            <a:off x="5678488" y="4652963"/>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3" name="Rectangle 18">
            <a:extLst>
              <a:ext uri="{FF2B5EF4-FFF2-40B4-BE49-F238E27FC236}">
                <a16:creationId xmlns:a16="http://schemas.microsoft.com/office/drawing/2014/main" id="{2713FA28-AB4B-0FB7-73EC-894F828A0573}"/>
              </a:ext>
            </a:extLst>
          </p:cNvPr>
          <p:cNvSpPr>
            <a:spLocks noChangeArrowheads="1"/>
          </p:cNvSpPr>
          <p:nvPr/>
        </p:nvSpPr>
        <p:spPr bwMode="auto">
          <a:xfrm>
            <a:off x="5449888" y="3586163"/>
            <a:ext cx="533400" cy="1066800"/>
          </a:xfrm>
          <a:prstGeom prst="rect">
            <a:avLst/>
          </a:prstGeom>
          <a:solidFill>
            <a:srgbClr val="FFCC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4" name="Text Box 19">
            <a:extLst>
              <a:ext uri="{FF2B5EF4-FFF2-40B4-BE49-F238E27FC236}">
                <a16:creationId xmlns:a16="http://schemas.microsoft.com/office/drawing/2014/main" id="{F1D86780-F04F-023C-8648-A279BC371BCD}"/>
              </a:ext>
            </a:extLst>
          </p:cNvPr>
          <p:cNvSpPr txBox="1">
            <a:spLocks noChangeArrowheads="1"/>
          </p:cNvSpPr>
          <p:nvPr/>
        </p:nvSpPr>
        <p:spPr bwMode="auto">
          <a:xfrm>
            <a:off x="938213" y="339725"/>
            <a:ext cx="266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Select</a:t>
            </a:r>
          </a:p>
        </p:txBody>
      </p:sp>
      <p:sp>
        <p:nvSpPr>
          <p:cNvPr id="45075" name="Oval 20">
            <a:extLst>
              <a:ext uri="{FF2B5EF4-FFF2-40B4-BE49-F238E27FC236}">
                <a16:creationId xmlns:a16="http://schemas.microsoft.com/office/drawing/2014/main" id="{C369E971-6600-E5FB-72EC-89B37BBBC1D5}"/>
              </a:ext>
            </a:extLst>
          </p:cNvPr>
          <p:cNvSpPr>
            <a:spLocks noChangeArrowheads="1"/>
          </p:cNvSpPr>
          <p:nvPr/>
        </p:nvSpPr>
        <p:spPr bwMode="auto">
          <a:xfrm>
            <a:off x="649288" y="3890963"/>
            <a:ext cx="35052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6" name="Oval 21">
            <a:extLst>
              <a:ext uri="{FF2B5EF4-FFF2-40B4-BE49-F238E27FC236}">
                <a16:creationId xmlns:a16="http://schemas.microsoft.com/office/drawing/2014/main" id="{26BBA1CF-C3C1-DE9E-4847-0D010528B057}"/>
              </a:ext>
            </a:extLst>
          </p:cNvPr>
          <p:cNvSpPr>
            <a:spLocks noChangeArrowheads="1"/>
          </p:cNvSpPr>
          <p:nvPr/>
        </p:nvSpPr>
        <p:spPr bwMode="auto">
          <a:xfrm>
            <a:off x="2478088" y="1147763"/>
            <a:ext cx="26670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5077" name="Oval 22">
            <a:extLst>
              <a:ext uri="{FF2B5EF4-FFF2-40B4-BE49-F238E27FC236}">
                <a16:creationId xmlns:a16="http://schemas.microsoft.com/office/drawing/2014/main" id="{89D81F7E-389F-36EA-A135-A75C9395D9C0}"/>
              </a:ext>
            </a:extLst>
          </p:cNvPr>
          <p:cNvSpPr>
            <a:spLocks noChangeArrowheads="1"/>
          </p:cNvSpPr>
          <p:nvPr/>
        </p:nvSpPr>
        <p:spPr bwMode="auto">
          <a:xfrm>
            <a:off x="5221288" y="919163"/>
            <a:ext cx="21336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E788F561-2F9E-6744-F5CC-E9DD0D09A401}"/>
              </a:ext>
            </a:extLst>
          </p:cNvPr>
          <p:cNvSpPr txBox="1">
            <a:spLocks noChangeArrowheads="1"/>
          </p:cNvSpPr>
          <p:nvPr/>
        </p:nvSpPr>
        <p:spPr bwMode="auto">
          <a:xfrm>
            <a:off x="4078289" y="5696645"/>
            <a:ext cx="4724397" cy="1077218"/>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选择父代（适应性高的被选的概率越大）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文本框 2">
            <a:extLst>
              <a:ext uri="{FF2B5EF4-FFF2-40B4-BE49-F238E27FC236}">
                <a16:creationId xmlns:a16="http://schemas.microsoft.com/office/drawing/2014/main" id="{DB5486EE-C707-4571-4939-BE6C1DB898D7}"/>
              </a:ext>
            </a:extLst>
          </p:cNvPr>
          <p:cNvSpPr txBox="1">
            <a:spLocks noChangeArrowheads="1"/>
          </p:cNvSpPr>
          <p:nvPr/>
        </p:nvSpPr>
        <p:spPr bwMode="auto">
          <a:xfrm>
            <a:off x="177800" y="4997450"/>
            <a:ext cx="86423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en-US" sz="2800">
                <a:ea typeface="宋体" panose="02010600030101010101" pitchFamily="2" charset="-122"/>
              </a:rPr>
              <a:t>现实世界中，优化问题与我们的衣、食、住、行息息相关，并广泛存在于</a:t>
            </a:r>
            <a:r>
              <a:rPr lang="zh-CN" altLang="en-US" sz="2800">
                <a:solidFill>
                  <a:srgbClr val="FF0000"/>
                </a:solidFill>
                <a:ea typeface="宋体" panose="02010600030101010101" pitchFamily="2" charset="-122"/>
              </a:rPr>
              <a:t>科学研究、工程实践以及经济管理</a:t>
            </a:r>
            <a:r>
              <a:rPr lang="zh-CN" altLang="en-US" sz="2800">
                <a:ea typeface="宋体" panose="02010600030101010101" pitchFamily="2" charset="-122"/>
              </a:rPr>
              <a:t>等众多领域中。</a:t>
            </a:r>
          </a:p>
        </p:txBody>
      </p:sp>
      <p:sp>
        <p:nvSpPr>
          <p:cNvPr id="2" name="Rectangle 2">
            <a:extLst>
              <a:ext uri="{FF2B5EF4-FFF2-40B4-BE49-F238E27FC236}">
                <a16:creationId xmlns:a16="http://schemas.microsoft.com/office/drawing/2014/main" id="{9D91A3DF-7B68-956C-394C-F0A8E71937AA}"/>
              </a:ext>
            </a:extLst>
          </p:cNvPr>
          <p:cNvSpPr txBox="1">
            <a:spLocks noChangeArrowheads="1"/>
          </p:cNvSpPr>
          <p:nvPr/>
        </p:nvSpPr>
        <p:spPr>
          <a:xfrm>
            <a:off x="323850" y="168275"/>
            <a:ext cx="7543800" cy="930275"/>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pPr eaLnBrk="1" hangingPunct="1">
              <a:defRPr/>
            </a:pPr>
            <a:r>
              <a:rPr lang="zh-CN" altLang="en-US" kern="0" dirty="0">
                <a:highlight>
                  <a:srgbClr val="FFFF00"/>
                </a:highlight>
              </a:rPr>
              <a:t>优化问题的定义</a:t>
            </a:r>
          </a:p>
        </p:txBody>
      </p:sp>
      <p:sp>
        <p:nvSpPr>
          <p:cNvPr id="5" name="矩形 4">
            <a:extLst>
              <a:ext uri="{FF2B5EF4-FFF2-40B4-BE49-F238E27FC236}">
                <a16:creationId xmlns:a16="http://schemas.microsoft.com/office/drawing/2014/main" id="{4AF4ACA8-1283-A7C8-D63F-357A5723B8C3}"/>
              </a:ext>
            </a:extLst>
          </p:cNvPr>
          <p:cNvSpPr/>
          <p:nvPr/>
        </p:nvSpPr>
        <p:spPr>
          <a:xfrm>
            <a:off x="323850" y="6381750"/>
            <a:ext cx="8351838" cy="354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21" name="文本框 6">
            <a:extLst>
              <a:ext uri="{FF2B5EF4-FFF2-40B4-BE49-F238E27FC236}">
                <a16:creationId xmlns:a16="http://schemas.microsoft.com/office/drawing/2014/main" id="{E2B31CF9-2FDD-E5C4-757B-822CFF1F3E40}"/>
              </a:ext>
            </a:extLst>
          </p:cNvPr>
          <p:cNvSpPr txBox="1">
            <a:spLocks noChangeArrowheads="1"/>
          </p:cNvSpPr>
          <p:nvPr/>
        </p:nvSpPr>
        <p:spPr bwMode="auto">
          <a:xfrm>
            <a:off x="96713" y="3111351"/>
            <a:ext cx="8804275" cy="138588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r>
              <a:rPr lang="zh-CN" altLang="en-US" sz="2800" dirty="0">
                <a:latin typeface="Arial" panose="020B0604020202020204" pitchFamily="34" charset="0"/>
                <a:ea typeface="宋体" panose="02010600030101010101" pitchFamily="2" charset="-122"/>
              </a:rPr>
              <a:t>如：我们开车上班，怎样选择路线才能</a:t>
            </a:r>
            <a:r>
              <a:rPr lang="zh-CN" altLang="en-US" sz="2800" dirty="0">
                <a:highlight>
                  <a:srgbClr val="FFFF00"/>
                </a:highlight>
                <a:latin typeface="Arial" panose="020B0604020202020204" pitchFamily="34" charset="0"/>
                <a:ea typeface="宋体" panose="02010600030101010101" pitchFamily="2" charset="-122"/>
              </a:rPr>
              <a:t>最快</a:t>
            </a:r>
            <a:r>
              <a:rPr lang="zh-CN" altLang="en-US" sz="2800" dirty="0">
                <a:latin typeface="Arial" panose="020B0604020202020204" pitchFamily="34" charset="0"/>
                <a:ea typeface="宋体" panose="02010600030101010101" pitchFamily="2" charset="-122"/>
              </a:rPr>
              <a:t>的到达单位？</a:t>
            </a:r>
            <a:endParaRPr lang="en-US" altLang="zh-CN" sz="2800" dirty="0">
              <a:latin typeface="Arial" panose="020B0604020202020204" pitchFamily="34" charset="0"/>
              <a:ea typeface="宋体" panose="02010600030101010101" pitchFamily="2" charset="-122"/>
            </a:endParaRPr>
          </a:p>
          <a:p>
            <a:pPr eaLnBrk="1" hangingPunct="1">
              <a:defRPr/>
            </a:pPr>
            <a:endParaRPr lang="en-US" altLang="zh-CN" sz="2800" dirty="0">
              <a:latin typeface="Arial" panose="020B0604020202020204" pitchFamily="34" charset="0"/>
              <a:ea typeface="宋体" panose="02010600030101010101" pitchFamily="2" charset="-122"/>
            </a:endParaRPr>
          </a:p>
          <a:p>
            <a:pPr eaLnBrk="1" hangingPunct="1">
              <a:defRPr/>
            </a:pPr>
            <a:r>
              <a:rPr lang="zh-CN" altLang="en-US" sz="2800" dirty="0">
                <a:latin typeface="Arial" panose="020B0604020202020204" pitchFamily="34" charset="0"/>
                <a:ea typeface="宋体" panose="02010600030101010101" pitchFamily="2" charset="-122"/>
              </a:rPr>
              <a:t>旅游如何选择航班和宾馆才能</a:t>
            </a:r>
            <a:r>
              <a:rPr lang="zh-CN" altLang="en-US" sz="2800" dirty="0">
                <a:highlight>
                  <a:srgbClr val="FFFF00"/>
                </a:highlight>
                <a:latin typeface="Arial" panose="020B0604020202020204" pitchFamily="34" charset="0"/>
                <a:ea typeface="宋体" panose="02010600030101010101" pitchFamily="2" charset="-122"/>
              </a:rPr>
              <a:t>即省钱</a:t>
            </a:r>
            <a:r>
              <a:rPr lang="zh-CN" altLang="en-US" sz="2800" dirty="0">
                <a:latin typeface="Arial" panose="020B0604020202020204" pitchFamily="34" charset="0"/>
                <a:ea typeface="宋体" panose="02010600030101010101" pitchFamily="2" charset="-122"/>
              </a:rPr>
              <a:t>又</a:t>
            </a:r>
            <a:r>
              <a:rPr lang="zh-CN" altLang="en-US" sz="2800" dirty="0">
                <a:highlight>
                  <a:srgbClr val="FFFF00"/>
                </a:highlight>
                <a:latin typeface="Arial" panose="020B0604020202020204" pitchFamily="34" charset="0"/>
                <a:ea typeface="宋体" panose="02010600030101010101" pitchFamily="2" charset="-122"/>
              </a:rPr>
              <a:t>参观更多</a:t>
            </a:r>
            <a:r>
              <a:rPr lang="zh-CN" altLang="en-US" sz="2800" dirty="0">
                <a:latin typeface="Arial" panose="020B0604020202020204" pitchFamily="34" charset="0"/>
                <a:ea typeface="宋体" panose="02010600030101010101" pitchFamily="2" charset="-122"/>
              </a:rPr>
              <a:t>的景点？</a:t>
            </a:r>
            <a:endParaRPr lang="en-US" altLang="zh-CN" sz="2800" dirty="0">
              <a:latin typeface="Arial" panose="020B060402020202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5A003154-D863-CDB2-49E6-1F4ADD438D07}"/>
              </a:ext>
            </a:extLst>
          </p:cNvPr>
          <p:cNvSpPr txBox="1"/>
          <p:nvPr/>
        </p:nvSpPr>
        <p:spPr>
          <a:xfrm>
            <a:off x="179388" y="1226145"/>
            <a:ext cx="8640638" cy="1384995"/>
          </a:xfrm>
          <a:prstGeom prst="rect">
            <a:avLst/>
          </a:prstGeom>
          <a:noFill/>
        </p:spPr>
        <p:txBody>
          <a:bodyPr>
            <a:spAutoFit/>
          </a:bodyPr>
          <a:lstStyle/>
          <a:p>
            <a:pPr algn="just" eaLnBrk="1" fontAlgn="auto" hangingPunct="1">
              <a:spcBef>
                <a:spcPts val="0"/>
              </a:spcBef>
              <a:spcAft>
                <a:spcPts val="0"/>
              </a:spcAft>
              <a:defRPr/>
            </a:pPr>
            <a:r>
              <a:rPr lang="zh-CN" altLang="en-US" sz="2800" dirty="0">
                <a:solidFill>
                  <a:srgbClr val="FF0000"/>
                </a:solidFill>
                <a:latin typeface="+mn-lt"/>
                <a:ea typeface="+mn-ea"/>
              </a:rPr>
              <a:t>优化问题</a:t>
            </a:r>
            <a:r>
              <a:rPr lang="zh-CN" altLang="en-US" sz="2800" dirty="0">
                <a:latin typeface="+mn-lt"/>
                <a:ea typeface="+mn-ea"/>
              </a:rPr>
              <a:t>是指在</a:t>
            </a:r>
            <a:r>
              <a:rPr lang="zh-CN" altLang="en-US" sz="2800" dirty="0">
                <a:effectLst>
                  <a:outerShdw blurRad="38100" dist="38100" dir="2700000" algn="tl">
                    <a:srgbClr val="000000">
                      <a:alpha val="43137"/>
                    </a:srgbClr>
                  </a:outerShdw>
                </a:effectLst>
                <a:highlight>
                  <a:srgbClr val="FFFF00"/>
                </a:highlight>
                <a:latin typeface="+mn-lt"/>
                <a:ea typeface="+mn-ea"/>
              </a:rPr>
              <a:t>满足一定条件下</a:t>
            </a:r>
            <a:r>
              <a:rPr lang="zh-CN" altLang="en-US" sz="2800" dirty="0">
                <a:latin typeface="+mn-lt"/>
                <a:ea typeface="+mn-ea"/>
              </a:rPr>
              <a:t>，在众多方案或者参数值中寻找</a:t>
            </a:r>
            <a:r>
              <a:rPr lang="zh-CN" altLang="en-US" sz="2800" dirty="0">
                <a:effectLst>
                  <a:outerShdw blurRad="38100" dist="38100" dir="2700000" algn="tl">
                    <a:srgbClr val="000000">
                      <a:alpha val="43137"/>
                    </a:srgbClr>
                  </a:outerShdw>
                </a:effectLst>
                <a:highlight>
                  <a:srgbClr val="FFFF00"/>
                </a:highlight>
                <a:latin typeface="+mn-lt"/>
                <a:ea typeface="+mn-ea"/>
              </a:rPr>
              <a:t>最优方案或参数值</a:t>
            </a:r>
            <a:r>
              <a:rPr lang="zh-CN" altLang="en-US" sz="2800" dirty="0">
                <a:latin typeface="+mn-lt"/>
                <a:ea typeface="+mn-ea"/>
              </a:rPr>
              <a:t>，使得</a:t>
            </a:r>
            <a:r>
              <a:rPr lang="zh-CN" altLang="en-US" sz="2800" dirty="0">
                <a:solidFill>
                  <a:srgbClr val="FF0000"/>
                </a:solidFill>
                <a:effectLst>
                  <a:outerShdw blurRad="38100" dist="38100" dir="2700000" algn="tl">
                    <a:srgbClr val="000000">
                      <a:alpha val="43137"/>
                    </a:srgbClr>
                  </a:outerShdw>
                </a:effectLst>
                <a:highlight>
                  <a:srgbClr val="FFFF00"/>
                </a:highlight>
                <a:latin typeface="+mn-lt"/>
                <a:ea typeface="+mn-ea"/>
              </a:rPr>
              <a:t>某个或多个</a:t>
            </a:r>
            <a:r>
              <a:rPr lang="zh-CN" altLang="en-US" sz="2800" dirty="0">
                <a:latin typeface="+mn-lt"/>
                <a:ea typeface="+mn-ea"/>
              </a:rPr>
              <a:t>优化指标达到最优</a:t>
            </a:r>
            <a:r>
              <a:rPr lang="zh-CN" altLang="en-US" sz="2800" dirty="0">
                <a:highlight>
                  <a:srgbClr val="FFFF00"/>
                </a:highlight>
                <a:latin typeface="+mn-lt"/>
                <a:ea typeface="+mn-ea"/>
              </a:rPr>
              <a:t>（</a:t>
            </a:r>
            <a:r>
              <a:rPr lang="zh-CN" altLang="en-US" sz="2800" dirty="0">
                <a:effectLst>
                  <a:outerShdw blurRad="38100" dist="38100" dir="2700000" algn="tl">
                    <a:srgbClr val="000000">
                      <a:alpha val="43137"/>
                    </a:srgbClr>
                  </a:outerShdw>
                </a:effectLst>
                <a:highlight>
                  <a:srgbClr val="FFFF00"/>
                </a:highlight>
                <a:latin typeface="+mn-lt"/>
                <a:ea typeface="+mn-ea"/>
              </a:rPr>
              <a:t>最大值或最小值）</a:t>
            </a:r>
            <a:r>
              <a:rPr lang="zh-CN" altLang="en-US" sz="2800" dirty="0">
                <a:latin typeface="+mn-lt"/>
                <a:ea typeface="+mn-ea"/>
              </a:rPr>
              <a:t>。</a:t>
            </a:r>
            <a:endParaRPr lang="en-US" altLang="zh-CN" sz="280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灯片编号占位符 5">
            <a:extLst>
              <a:ext uri="{FF2B5EF4-FFF2-40B4-BE49-F238E27FC236}">
                <a16:creationId xmlns:a16="http://schemas.microsoft.com/office/drawing/2014/main" id="{0D740EC7-069B-3844-DE09-7EAFB6B9280C}"/>
              </a:ext>
            </a:extLst>
          </p:cNvPr>
          <p:cNvSpPr>
            <a:spLocks noGrp="1"/>
          </p:cNvSpPr>
          <p:nvPr>
            <p:ph type="sldNum" sz="quarter" idx="10"/>
          </p:nvPr>
        </p:nvSpPr>
        <p:spPr>
          <a:xfrm>
            <a:off x="6983413" y="6199188"/>
            <a:ext cx="1981200"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1BA2A24-CD98-4737-B5B2-9D8A48315869}" type="slidenum">
              <a:rPr kumimoji="0" lang="en-US" altLang="ja-JP" sz="1400" smtClean="0">
                <a:solidFill>
                  <a:srgbClr val="A50021"/>
                </a:solidFill>
              </a:rPr>
              <a:pPr>
                <a:spcBef>
                  <a:spcPct val="0"/>
                </a:spcBef>
                <a:buClrTx/>
                <a:buFontTx/>
                <a:buNone/>
              </a:pPr>
              <a:t>20</a:t>
            </a:fld>
            <a:endParaRPr kumimoji="0" lang="en-US" altLang="ja-JP" sz="1400">
              <a:solidFill>
                <a:srgbClr val="A50021"/>
              </a:solidFill>
            </a:endParaRPr>
          </a:p>
        </p:txBody>
      </p:sp>
      <p:sp>
        <p:nvSpPr>
          <p:cNvPr id="46083" name="Rectangle 4">
            <a:extLst>
              <a:ext uri="{FF2B5EF4-FFF2-40B4-BE49-F238E27FC236}">
                <a16:creationId xmlns:a16="http://schemas.microsoft.com/office/drawing/2014/main" id="{25527CD6-4965-795E-583B-1FA519822338}"/>
              </a:ext>
            </a:extLst>
          </p:cNvPr>
          <p:cNvSpPr>
            <a:spLocks noChangeArrowheads="1"/>
          </p:cNvSpPr>
          <p:nvPr/>
        </p:nvSpPr>
        <p:spPr bwMode="auto">
          <a:xfrm>
            <a:off x="1651000" y="1549400"/>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4" name="Oval 5">
            <a:extLst>
              <a:ext uri="{FF2B5EF4-FFF2-40B4-BE49-F238E27FC236}">
                <a16:creationId xmlns:a16="http://schemas.microsoft.com/office/drawing/2014/main" id="{B25B0F14-586A-236D-55C5-43A9A31E0008}"/>
              </a:ext>
            </a:extLst>
          </p:cNvPr>
          <p:cNvSpPr>
            <a:spLocks noChangeArrowheads="1"/>
          </p:cNvSpPr>
          <p:nvPr/>
        </p:nvSpPr>
        <p:spPr bwMode="auto">
          <a:xfrm>
            <a:off x="1574800" y="23114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5" name="Oval 6">
            <a:extLst>
              <a:ext uri="{FF2B5EF4-FFF2-40B4-BE49-F238E27FC236}">
                <a16:creationId xmlns:a16="http://schemas.microsoft.com/office/drawing/2014/main" id="{41312337-A297-5470-A7B7-289C33FAF030}"/>
              </a:ext>
            </a:extLst>
          </p:cNvPr>
          <p:cNvSpPr>
            <a:spLocks noChangeArrowheads="1"/>
          </p:cNvSpPr>
          <p:nvPr/>
        </p:nvSpPr>
        <p:spPr bwMode="auto">
          <a:xfrm>
            <a:off x="2336800" y="23114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6" name="Oval 7">
            <a:extLst>
              <a:ext uri="{FF2B5EF4-FFF2-40B4-BE49-F238E27FC236}">
                <a16:creationId xmlns:a16="http://schemas.microsoft.com/office/drawing/2014/main" id="{A6E09955-D0C9-472D-DF40-DBB7C0E26866}"/>
              </a:ext>
            </a:extLst>
          </p:cNvPr>
          <p:cNvSpPr>
            <a:spLocks noChangeArrowheads="1"/>
          </p:cNvSpPr>
          <p:nvPr/>
        </p:nvSpPr>
        <p:spPr bwMode="auto">
          <a:xfrm>
            <a:off x="5461000" y="20828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7" name="Oval 8">
            <a:extLst>
              <a:ext uri="{FF2B5EF4-FFF2-40B4-BE49-F238E27FC236}">
                <a16:creationId xmlns:a16="http://schemas.microsoft.com/office/drawing/2014/main" id="{15A79BE8-4E4C-EBD6-B60E-C5517E9EA78A}"/>
              </a:ext>
            </a:extLst>
          </p:cNvPr>
          <p:cNvSpPr>
            <a:spLocks noChangeArrowheads="1"/>
          </p:cNvSpPr>
          <p:nvPr/>
        </p:nvSpPr>
        <p:spPr bwMode="auto">
          <a:xfrm>
            <a:off x="6680200" y="20828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8" name="AutoShape 9">
            <a:extLst>
              <a:ext uri="{FF2B5EF4-FFF2-40B4-BE49-F238E27FC236}">
                <a16:creationId xmlns:a16="http://schemas.microsoft.com/office/drawing/2014/main" id="{210D0BE6-67C0-4D18-A42D-BEDC170379C4}"/>
              </a:ext>
            </a:extLst>
          </p:cNvPr>
          <p:cNvSpPr>
            <a:spLocks noChangeArrowheads="1"/>
          </p:cNvSpPr>
          <p:nvPr/>
        </p:nvSpPr>
        <p:spPr bwMode="auto">
          <a:xfrm>
            <a:off x="5461000" y="1092200"/>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89" name="Text Box 10">
            <a:extLst>
              <a:ext uri="{FF2B5EF4-FFF2-40B4-BE49-F238E27FC236}">
                <a16:creationId xmlns:a16="http://schemas.microsoft.com/office/drawing/2014/main" id="{16A8C22D-EE9A-7626-93C9-1F8E22A199AD}"/>
              </a:ext>
            </a:extLst>
          </p:cNvPr>
          <p:cNvSpPr txBox="1">
            <a:spLocks noChangeArrowheads="1"/>
          </p:cNvSpPr>
          <p:nvPr/>
        </p:nvSpPr>
        <p:spPr bwMode="auto">
          <a:xfrm>
            <a:off x="949325" y="-20638"/>
            <a:ext cx="1833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Crossover</a:t>
            </a:r>
          </a:p>
        </p:txBody>
      </p:sp>
      <p:sp>
        <p:nvSpPr>
          <p:cNvPr id="46090" name="Oval 11">
            <a:extLst>
              <a:ext uri="{FF2B5EF4-FFF2-40B4-BE49-F238E27FC236}">
                <a16:creationId xmlns:a16="http://schemas.microsoft.com/office/drawing/2014/main" id="{92F46BFA-C391-6D7D-89AC-4A8157325474}"/>
              </a:ext>
            </a:extLst>
          </p:cNvPr>
          <p:cNvSpPr>
            <a:spLocks noChangeArrowheads="1"/>
          </p:cNvSpPr>
          <p:nvPr/>
        </p:nvSpPr>
        <p:spPr bwMode="auto">
          <a:xfrm>
            <a:off x="812800" y="787400"/>
            <a:ext cx="26670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91" name="Oval 12">
            <a:extLst>
              <a:ext uri="{FF2B5EF4-FFF2-40B4-BE49-F238E27FC236}">
                <a16:creationId xmlns:a16="http://schemas.microsoft.com/office/drawing/2014/main" id="{C1CF87B8-4EE6-407A-05DE-2C3E5DA136F5}"/>
              </a:ext>
            </a:extLst>
          </p:cNvPr>
          <p:cNvSpPr>
            <a:spLocks noChangeArrowheads="1"/>
          </p:cNvSpPr>
          <p:nvPr/>
        </p:nvSpPr>
        <p:spPr bwMode="auto">
          <a:xfrm>
            <a:off x="5232400" y="558800"/>
            <a:ext cx="21336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92" name="AutoShape 13">
            <a:extLst>
              <a:ext uri="{FF2B5EF4-FFF2-40B4-BE49-F238E27FC236}">
                <a16:creationId xmlns:a16="http://schemas.microsoft.com/office/drawing/2014/main" id="{2FCBC101-1909-C4A5-7B9A-6FF30127BAE8}"/>
              </a:ext>
            </a:extLst>
          </p:cNvPr>
          <p:cNvSpPr>
            <a:spLocks noChangeArrowheads="1"/>
          </p:cNvSpPr>
          <p:nvPr/>
        </p:nvSpPr>
        <p:spPr bwMode="auto">
          <a:xfrm>
            <a:off x="3403600" y="2921000"/>
            <a:ext cx="1524000" cy="13716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93" name="Oval 14">
            <a:extLst>
              <a:ext uri="{FF2B5EF4-FFF2-40B4-BE49-F238E27FC236}">
                <a16:creationId xmlns:a16="http://schemas.microsoft.com/office/drawing/2014/main" id="{C8924925-163A-80A8-B1FB-9E44BDE9717D}"/>
              </a:ext>
            </a:extLst>
          </p:cNvPr>
          <p:cNvSpPr>
            <a:spLocks noChangeArrowheads="1"/>
          </p:cNvSpPr>
          <p:nvPr/>
        </p:nvSpPr>
        <p:spPr bwMode="auto">
          <a:xfrm>
            <a:off x="3403600" y="5464175"/>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94" name="Oval 15">
            <a:extLst>
              <a:ext uri="{FF2B5EF4-FFF2-40B4-BE49-F238E27FC236}">
                <a16:creationId xmlns:a16="http://schemas.microsoft.com/office/drawing/2014/main" id="{40AB1A57-989A-8F74-00EC-9243583C6E9E}"/>
              </a:ext>
            </a:extLst>
          </p:cNvPr>
          <p:cNvSpPr>
            <a:spLocks noChangeArrowheads="1"/>
          </p:cNvSpPr>
          <p:nvPr/>
        </p:nvSpPr>
        <p:spPr bwMode="auto">
          <a:xfrm>
            <a:off x="4241800" y="5476875"/>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6095" name="AutoShape 16">
            <a:extLst>
              <a:ext uri="{FF2B5EF4-FFF2-40B4-BE49-F238E27FC236}">
                <a16:creationId xmlns:a16="http://schemas.microsoft.com/office/drawing/2014/main" id="{89E1E930-192C-7269-4323-4C886C709CE9}"/>
              </a:ext>
            </a:extLst>
          </p:cNvPr>
          <p:cNvSpPr>
            <a:spLocks noChangeArrowheads="1"/>
          </p:cNvSpPr>
          <p:nvPr/>
        </p:nvSpPr>
        <p:spPr bwMode="auto">
          <a:xfrm>
            <a:off x="3327400" y="4414838"/>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A567BF36-A84C-D76F-3CFA-A86E16AE8E40}"/>
              </a:ext>
            </a:extLst>
          </p:cNvPr>
          <p:cNvSpPr txBox="1">
            <a:spLocks noChangeArrowheads="1"/>
          </p:cNvSpPr>
          <p:nvPr/>
        </p:nvSpPr>
        <p:spPr bwMode="auto">
          <a:xfrm>
            <a:off x="1233488" y="6059470"/>
            <a:ext cx="5749925"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父代交叉，得到子代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灯片编号占位符 5">
            <a:extLst>
              <a:ext uri="{FF2B5EF4-FFF2-40B4-BE49-F238E27FC236}">
                <a16:creationId xmlns:a16="http://schemas.microsoft.com/office/drawing/2014/main" id="{C363A060-9D5C-2809-99C8-8B570259FED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1CB94315-CFE9-4086-92E9-3EECE95D2645}" type="slidenum">
              <a:rPr kumimoji="0" lang="en-US" altLang="ja-JP" sz="1400" smtClean="0">
                <a:solidFill>
                  <a:srgbClr val="A50021"/>
                </a:solidFill>
              </a:rPr>
              <a:pPr>
                <a:spcBef>
                  <a:spcPct val="0"/>
                </a:spcBef>
                <a:buClrTx/>
                <a:buFontTx/>
                <a:buNone/>
              </a:pPr>
              <a:t>21</a:t>
            </a:fld>
            <a:endParaRPr kumimoji="0" lang="en-US" altLang="ja-JP" sz="1400">
              <a:solidFill>
                <a:srgbClr val="A50021"/>
              </a:solidFill>
            </a:endParaRPr>
          </a:p>
        </p:txBody>
      </p:sp>
      <p:sp>
        <p:nvSpPr>
          <p:cNvPr id="47107" name="Rectangle 4">
            <a:extLst>
              <a:ext uri="{FF2B5EF4-FFF2-40B4-BE49-F238E27FC236}">
                <a16:creationId xmlns:a16="http://schemas.microsoft.com/office/drawing/2014/main" id="{6B52D494-D0E2-7035-F490-D9E4776B44B9}"/>
              </a:ext>
            </a:extLst>
          </p:cNvPr>
          <p:cNvSpPr>
            <a:spLocks noChangeArrowheads="1"/>
          </p:cNvSpPr>
          <p:nvPr/>
        </p:nvSpPr>
        <p:spPr bwMode="auto">
          <a:xfrm>
            <a:off x="1828800" y="1752600"/>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08" name="Oval 5">
            <a:extLst>
              <a:ext uri="{FF2B5EF4-FFF2-40B4-BE49-F238E27FC236}">
                <a16:creationId xmlns:a16="http://schemas.microsoft.com/office/drawing/2014/main" id="{E6A855FF-0D5F-3C82-0F44-7499DB7CB90D}"/>
              </a:ext>
            </a:extLst>
          </p:cNvPr>
          <p:cNvSpPr>
            <a:spLocks noChangeArrowheads="1"/>
          </p:cNvSpPr>
          <p:nvPr/>
        </p:nvSpPr>
        <p:spPr bwMode="auto">
          <a:xfrm>
            <a:off x="1752600" y="2514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09" name="Oval 6">
            <a:extLst>
              <a:ext uri="{FF2B5EF4-FFF2-40B4-BE49-F238E27FC236}">
                <a16:creationId xmlns:a16="http://schemas.microsoft.com/office/drawing/2014/main" id="{0DB65BE3-DFE1-8DA2-4CD4-DB0B3968EB01}"/>
              </a:ext>
            </a:extLst>
          </p:cNvPr>
          <p:cNvSpPr>
            <a:spLocks noChangeArrowheads="1"/>
          </p:cNvSpPr>
          <p:nvPr/>
        </p:nvSpPr>
        <p:spPr bwMode="auto">
          <a:xfrm>
            <a:off x="2514600" y="2514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0" name="Text Box 7">
            <a:extLst>
              <a:ext uri="{FF2B5EF4-FFF2-40B4-BE49-F238E27FC236}">
                <a16:creationId xmlns:a16="http://schemas.microsoft.com/office/drawing/2014/main" id="{53F8CA41-2B0A-71F3-572E-CE0C741ECF9D}"/>
              </a:ext>
            </a:extLst>
          </p:cNvPr>
          <p:cNvSpPr txBox="1">
            <a:spLocks noChangeArrowheads="1"/>
          </p:cNvSpPr>
          <p:nvPr/>
        </p:nvSpPr>
        <p:spPr bwMode="auto">
          <a:xfrm>
            <a:off x="1127125" y="182563"/>
            <a:ext cx="3267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Another Crossover</a:t>
            </a:r>
          </a:p>
        </p:txBody>
      </p:sp>
      <p:sp>
        <p:nvSpPr>
          <p:cNvPr id="47111" name="Oval 8">
            <a:extLst>
              <a:ext uri="{FF2B5EF4-FFF2-40B4-BE49-F238E27FC236}">
                <a16:creationId xmlns:a16="http://schemas.microsoft.com/office/drawing/2014/main" id="{25D0D230-1680-F11E-3BF0-494D1523B6F5}"/>
              </a:ext>
            </a:extLst>
          </p:cNvPr>
          <p:cNvSpPr>
            <a:spLocks noChangeArrowheads="1"/>
          </p:cNvSpPr>
          <p:nvPr/>
        </p:nvSpPr>
        <p:spPr bwMode="auto">
          <a:xfrm>
            <a:off x="990600" y="990600"/>
            <a:ext cx="26670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2" name="AutoShape 9">
            <a:extLst>
              <a:ext uri="{FF2B5EF4-FFF2-40B4-BE49-F238E27FC236}">
                <a16:creationId xmlns:a16="http://schemas.microsoft.com/office/drawing/2014/main" id="{8C23C42B-A025-2A8B-4E72-21154FEEC5E8}"/>
              </a:ext>
            </a:extLst>
          </p:cNvPr>
          <p:cNvSpPr>
            <a:spLocks noChangeArrowheads="1"/>
          </p:cNvSpPr>
          <p:nvPr/>
        </p:nvSpPr>
        <p:spPr bwMode="auto">
          <a:xfrm>
            <a:off x="3581400" y="3124200"/>
            <a:ext cx="1524000" cy="13716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3" name="Oval 10">
            <a:extLst>
              <a:ext uri="{FF2B5EF4-FFF2-40B4-BE49-F238E27FC236}">
                <a16:creationId xmlns:a16="http://schemas.microsoft.com/office/drawing/2014/main" id="{4D582AA2-64A9-103B-B5BE-7DD9E35D48F4}"/>
              </a:ext>
            </a:extLst>
          </p:cNvPr>
          <p:cNvSpPr>
            <a:spLocks noChangeArrowheads="1"/>
          </p:cNvSpPr>
          <p:nvPr/>
        </p:nvSpPr>
        <p:spPr bwMode="auto">
          <a:xfrm>
            <a:off x="3581400" y="519271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4" name="Oval 11">
            <a:extLst>
              <a:ext uri="{FF2B5EF4-FFF2-40B4-BE49-F238E27FC236}">
                <a16:creationId xmlns:a16="http://schemas.microsoft.com/office/drawing/2014/main" id="{17E44629-5212-6D38-BB32-74E394217E33}"/>
              </a:ext>
            </a:extLst>
          </p:cNvPr>
          <p:cNvSpPr>
            <a:spLocks noChangeArrowheads="1"/>
          </p:cNvSpPr>
          <p:nvPr/>
        </p:nvSpPr>
        <p:spPr bwMode="auto">
          <a:xfrm>
            <a:off x="4419600" y="5192713"/>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5" name="Oval 12">
            <a:extLst>
              <a:ext uri="{FF2B5EF4-FFF2-40B4-BE49-F238E27FC236}">
                <a16:creationId xmlns:a16="http://schemas.microsoft.com/office/drawing/2014/main" id="{6927590A-1A0E-1632-0342-1B8B58698735}"/>
              </a:ext>
            </a:extLst>
          </p:cNvPr>
          <p:cNvSpPr>
            <a:spLocks noChangeArrowheads="1"/>
          </p:cNvSpPr>
          <p:nvPr/>
        </p:nvSpPr>
        <p:spPr bwMode="auto">
          <a:xfrm>
            <a:off x="5334000" y="1752600"/>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6" name="Oval 13">
            <a:extLst>
              <a:ext uri="{FF2B5EF4-FFF2-40B4-BE49-F238E27FC236}">
                <a16:creationId xmlns:a16="http://schemas.microsoft.com/office/drawing/2014/main" id="{031F8041-328A-93D9-E96E-ACF4D4B8B3B2}"/>
              </a:ext>
            </a:extLst>
          </p:cNvPr>
          <p:cNvSpPr>
            <a:spLocks noChangeArrowheads="1"/>
          </p:cNvSpPr>
          <p:nvPr/>
        </p:nvSpPr>
        <p:spPr bwMode="auto">
          <a:xfrm>
            <a:off x="5867400" y="1752600"/>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7" name="AutoShape 14">
            <a:extLst>
              <a:ext uri="{FF2B5EF4-FFF2-40B4-BE49-F238E27FC236}">
                <a16:creationId xmlns:a16="http://schemas.microsoft.com/office/drawing/2014/main" id="{711F44B7-2F13-C51B-0828-B04C31487EF3}"/>
              </a:ext>
            </a:extLst>
          </p:cNvPr>
          <p:cNvSpPr>
            <a:spLocks noChangeArrowheads="1"/>
          </p:cNvSpPr>
          <p:nvPr/>
        </p:nvSpPr>
        <p:spPr bwMode="auto">
          <a:xfrm>
            <a:off x="5410200" y="1371600"/>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8" name="Oval 15">
            <a:extLst>
              <a:ext uri="{FF2B5EF4-FFF2-40B4-BE49-F238E27FC236}">
                <a16:creationId xmlns:a16="http://schemas.microsoft.com/office/drawing/2014/main" id="{53D92C5F-9206-CCE1-088B-76E53053DDE6}"/>
              </a:ext>
            </a:extLst>
          </p:cNvPr>
          <p:cNvSpPr>
            <a:spLocks noChangeArrowheads="1"/>
          </p:cNvSpPr>
          <p:nvPr/>
        </p:nvSpPr>
        <p:spPr bwMode="auto">
          <a:xfrm>
            <a:off x="4800600" y="838200"/>
            <a:ext cx="35052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7119" name="AutoShape 16">
            <a:extLst>
              <a:ext uri="{FF2B5EF4-FFF2-40B4-BE49-F238E27FC236}">
                <a16:creationId xmlns:a16="http://schemas.microsoft.com/office/drawing/2014/main" id="{71C83F48-0D83-D1B3-F042-840BB8BE5868}"/>
              </a:ext>
            </a:extLst>
          </p:cNvPr>
          <p:cNvSpPr>
            <a:spLocks noChangeArrowheads="1"/>
          </p:cNvSpPr>
          <p:nvPr/>
        </p:nvSpPr>
        <p:spPr bwMode="auto">
          <a:xfrm>
            <a:off x="3581400" y="4811713"/>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7C15B150-0E80-EBA8-EB98-A35D74299C14}"/>
              </a:ext>
            </a:extLst>
          </p:cNvPr>
          <p:cNvSpPr txBox="1">
            <a:spLocks noChangeArrowheads="1"/>
          </p:cNvSpPr>
          <p:nvPr/>
        </p:nvSpPr>
        <p:spPr bwMode="auto">
          <a:xfrm>
            <a:off x="2324100" y="5948467"/>
            <a:ext cx="5749925"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父代交叉，得到子代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灯片编号占位符 5">
            <a:extLst>
              <a:ext uri="{FF2B5EF4-FFF2-40B4-BE49-F238E27FC236}">
                <a16:creationId xmlns:a16="http://schemas.microsoft.com/office/drawing/2014/main" id="{6EE913E6-8BF0-41CB-AED2-875E8DC941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7478B40-FCE6-4B7A-ACED-AA772AF402F1}" type="slidenum">
              <a:rPr kumimoji="0" lang="en-US" altLang="ja-JP" sz="1400" smtClean="0">
                <a:solidFill>
                  <a:srgbClr val="A50021"/>
                </a:solidFill>
              </a:rPr>
              <a:pPr>
                <a:spcBef>
                  <a:spcPct val="0"/>
                </a:spcBef>
                <a:buClrTx/>
                <a:buFontTx/>
                <a:buNone/>
              </a:pPr>
              <a:t>22</a:t>
            </a:fld>
            <a:endParaRPr kumimoji="0" lang="en-US" altLang="ja-JP" sz="1400">
              <a:solidFill>
                <a:srgbClr val="A50021"/>
              </a:solidFill>
            </a:endParaRPr>
          </a:p>
        </p:txBody>
      </p:sp>
      <p:sp>
        <p:nvSpPr>
          <p:cNvPr id="48131" name="Oval 4">
            <a:extLst>
              <a:ext uri="{FF2B5EF4-FFF2-40B4-BE49-F238E27FC236}">
                <a16:creationId xmlns:a16="http://schemas.microsoft.com/office/drawing/2014/main" id="{8F1F5ED6-B453-CFD7-446E-C26678A561A5}"/>
              </a:ext>
            </a:extLst>
          </p:cNvPr>
          <p:cNvSpPr>
            <a:spLocks noChangeArrowheads="1"/>
          </p:cNvSpPr>
          <p:nvPr/>
        </p:nvSpPr>
        <p:spPr bwMode="auto">
          <a:xfrm>
            <a:off x="2895600" y="228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2" name="Oval 5">
            <a:extLst>
              <a:ext uri="{FF2B5EF4-FFF2-40B4-BE49-F238E27FC236}">
                <a16:creationId xmlns:a16="http://schemas.microsoft.com/office/drawing/2014/main" id="{7A65751E-6DDD-B7E2-DEC8-0EAC9DB6829F}"/>
              </a:ext>
            </a:extLst>
          </p:cNvPr>
          <p:cNvSpPr>
            <a:spLocks noChangeArrowheads="1"/>
          </p:cNvSpPr>
          <p:nvPr/>
        </p:nvSpPr>
        <p:spPr bwMode="auto">
          <a:xfrm>
            <a:off x="4114800" y="228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3" name="AutoShape 6">
            <a:extLst>
              <a:ext uri="{FF2B5EF4-FFF2-40B4-BE49-F238E27FC236}">
                <a16:creationId xmlns:a16="http://schemas.microsoft.com/office/drawing/2014/main" id="{2835E0B8-6CA7-38F7-DBBF-2216BC18275C}"/>
              </a:ext>
            </a:extLst>
          </p:cNvPr>
          <p:cNvSpPr>
            <a:spLocks noChangeArrowheads="1"/>
          </p:cNvSpPr>
          <p:nvPr/>
        </p:nvSpPr>
        <p:spPr bwMode="auto">
          <a:xfrm>
            <a:off x="2895600" y="1295400"/>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4" name="Text Box 7">
            <a:extLst>
              <a:ext uri="{FF2B5EF4-FFF2-40B4-BE49-F238E27FC236}">
                <a16:creationId xmlns:a16="http://schemas.microsoft.com/office/drawing/2014/main" id="{CB1BAB10-9FDD-6D79-30FB-0E9F72F0A210}"/>
              </a:ext>
            </a:extLst>
          </p:cNvPr>
          <p:cNvSpPr txBox="1">
            <a:spLocks noChangeArrowheads="1"/>
          </p:cNvSpPr>
          <p:nvPr/>
        </p:nvSpPr>
        <p:spPr bwMode="auto">
          <a:xfrm>
            <a:off x="822325" y="182563"/>
            <a:ext cx="20240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A mutation</a:t>
            </a:r>
          </a:p>
        </p:txBody>
      </p:sp>
      <p:sp>
        <p:nvSpPr>
          <p:cNvPr id="48135" name="Oval 8">
            <a:extLst>
              <a:ext uri="{FF2B5EF4-FFF2-40B4-BE49-F238E27FC236}">
                <a16:creationId xmlns:a16="http://schemas.microsoft.com/office/drawing/2014/main" id="{3C062AF3-FCF6-83BF-4AE8-3E9E6B52365D}"/>
              </a:ext>
            </a:extLst>
          </p:cNvPr>
          <p:cNvSpPr>
            <a:spLocks noChangeArrowheads="1"/>
          </p:cNvSpPr>
          <p:nvPr/>
        </p:nvSpPr>
        <p:spPr bwMode="auto">
          <a:xfrm>
            <a:off x="2667000" y="762000"/>
            <a:ext cx="21336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6" name="AutoShape 9">
            <a:extLst>
              <a:ext uri="{FF2B5EF4-FFF2-40B4-BE49-F238E27FC236}">
                <a16:creationId xmlns:a16="http://schemas.microsoft.com/office/drawing/2014/main" id="{87407CB7-5AAD-1689-0522-C9967F8DC98F}"/>
              </a:ext>
            </a:extLst>
          </p:cNvPr>
          <p:cNvSpPr>
            <a:spLocks noChangeArrowheads="1"/>
          </p:cNvSpPr>
          <p:nvPr/>
        </p:nvSpPr>
        <p:spPr bwMode="auto">
          <a:xfrm>
            <a:off x="3276600" y="3200400"/>
            <a:ext cx="1524000" cy="13716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7" name="Oval 10">
            <a:extLst>
              <a:ext uri="{FF2B5EF4-FFF2-40B4-BE49-F238E27FC236}">
                <a16:creationId xmlns:a16="http://schemas.microsoft.com/office/drawing/2014/main" id="{4C6A2DA8-AFC4-ADF8-8FB4-2A7807430E33}"/>
              </a:ext>
            </a:extLst>
          </p:cNvPr>
          <p:cNvSpPr>
            <a:spLocks noChangeArrowheads="1"/>
          </p:cNvSpPr>
          <p:nvPr/>
        </p:nvSpPr>
        <p:spPr bwMode="auto">
          <a:xfrm>
            <a:off x="3048000" y="609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8" name="Oval 11">
            <a:extLst>
              <a:ext uri="{FF2B5EF4-FFF2-40B4-BE49-F238E27FC236}">
                <a16:creationId xmlns:a16="http://schemas.microsoft.com/office/drawing/2014/main" id="{647650C4-CEE9-F493-1E20-8D139808A362}"/>
              </a:ext>
            </a:extLst>
          </p:cNvPr>
          <p:cNvSpPr>
            <a:spLocks noChangeArrowheads="1"/>
          </p:cNvSpPr>
          <p:nvPr/>
        </p:nvSpPr>
        <p:spPr bwMode="auto">
          <a:xfrm>
            <a:off x="4267200" y="609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8139" name="AutoShape 12">
            <a:extLst>
              <a:ext uri="{FF2B5EF4-FFF2-40B4-BE49-F238E27FC236}">
                <a16:creationId xmlns:a16="http://schemas.microsoft.com/office/drawing/2014/main" id="{95DE9D7C-6B79-631E-A32D-4084D1910B84}"/>
              </a:ext>
            </a:extLst>
          </p:cNvPr>
          <p:cNvSpPr>
            <a:spLocks noChangeArrowheads="1"/>
          </p:cNvSpPr>
          <p:nvPr/>
        </p:nvSpPr>
        <p:spPr bwMode="auto">
          <a:xfrm>
            <a:off x="3048000" y="4343400"/>
            <a:ext cx="1676400" cy="1752600"/>
          </a:xfrm>
          <a:prstGeom prst="rtTriangle">
            <a:avLst/>
          </a:prstGeom>
          <a:solidFill>
            <a:srgbClr val="CC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4BD22C62-B506-9223-0D58-0FCECF34DD01}"/>
              </a:ext>
            </a:extLst>
          </p:cNvPr>
          <p:cNvSpPr txBox="1">
            <a:spLocks noChangeArrowheads="1"/>
          </p:cNvSpPr>
          <p:nvPr/>
        </p:nvSpPr>
        <p:spPr bwMode="auto">
          <a:xfrm>
            <a:off x="5029200" y="4371109"/>
            <a:ext cx="3935414"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父代变异，得到子代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灯片编号占位符 5">
            <a:extLst>
              <a:ext uri="{FF2B5EF4-FFF2-40B4-BE49-F238E27FC236}">
                <a16:creationId xmlns:a16="http://schemas.microsoft.com/office/drawing/2014/main" id="{303500BB-59F1-45DD-B7E5-EB62BB63B1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76054F2-BF86-48F7-B05C-D97093B77669}" type="slidenum">
              <a:rPr kumimoji="0" lang="en-US" altLang="ja-JP" sz="1400" smtClean="0">
                <a:solidFill>
                  <a:srgbClr val="A50021"/>
                </a:solidFill>
              </a:rPr>
              <a:pPr>
                <a:spcBef>
                  <a:spcPct val="0"/>
                </a:spcBef>
                <a:buClrTx/>
                <a:buFontTx/>
                <a:buNone/>
              </a:pPr>
              <a:t>23</a:t>
            </a:fld>
            <a:endParaRPr kumimoji="0" lang="en-US" altLang="ja-JP" sz="1400">
              <a:solidFill>
                <a:srgbClr val="A50021"/>
              </a:solidFill>
            </a:endParaRPr>
          </a:p>
        </p:txBody>
      </p:sp>
      <p:sp>
        <p:nvSpPr>
          <p:cNvPr id="49155" name="Rectangle 4">
            <a:extLst>
              <a:ext uri="{FF2B5EF4-FFF2-40B4-BE49-F238E27FC236}">
                <a16:creationId xmlns:a16="http://schemas.microsoft.com/office/drawing/2014/main" id="{62A615E6-CB69-DA9B-4B04-2D235F400195}"/>
              </a:ext>
            </a:extLst>
          </p:cNvPr>
          <p:cNvSpPr>
            <a:spLocks noChangeArrowheads="1"/>
          </p:cNvSpPr>
          <p:nvPr/>
        </p:nvSpPr>
        <p:spPr bwMode="auto">
          <a:xfrm>
            <a:off x="4343400" y="1371600"/>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56" name="Oval 5">
            <a:extLst>
              <a:ext uri="{FF2B5EF4-FFF2-40B4-BE49-F238E27FC236}">
                <a16:creationId xmlns:a16="http://schemas.microsoft.com/office/drawing/2014/main" id="{6945C88E-6BBB-A9A6-E264-0FBA860EFBB1}"/>
              </a:ext>
            </a:extLst>
          </p:cNvPr>
          <p:cNvSpPr>
            <a:spLocks noChangeArrowheads="1"/>
          </p:cNvSpPr>
          <p:nvPr/>
        </p:nvSpPr>
        <p:spPr bwMode="auto">
          <a:xfrm>
            <a:off x="4267200" y="2133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57" name="Oval 6">
            <a:extLst>
              <a:ext uri="{FF2B5EF4-FFF2-40B4-BE49-F238E27FC236}">
                <a16:creationId xmlns:a16="http://schemas.microsoft.com/office/drawing/2014/main" id="{F64805DD-C262-2BF1-1D9B-4F10E847B657}"/>
              </a:ext>
            </a:extLst>
          </p:cNvPr>
          <p:cNvSpPr>
            <a:spLocks noChangeArrowheads="1"/>
          </p:cNvSpPr>
          <p:nvPr/>
        </p:nvSpPr>
        <p:spPr bwMode="auto">
          <a:xfrm>
            <a:off x="5029200" y="2133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58" name="Text Box 7">
            <a:extLst>
              <a:ext uri="{FF2B5EF4-FFF2-40B4-BE49-F238E27FC236}">
                <a16:creationId xmlns:a16="http://schemas.microsoft.com/office/drawing/2014/main" id="{55595867-39C1-5960-2C77-2A5FB4601E71}"/>
              </a:ext>
            </a:extLst>
          </p:cNvPr>
          <p:cNvSpPr txBox="1">
            <a:spLocks noChangeArrowheads="1"/>
          </p:cNvSpPr>
          <p:nvPr/>
        </p:nvSpPr>
        <p:spPr bwMode="auto">
          <a:xfrm>
            <a:off x="1127125" y="182563"/>
            <a:ext cx="3108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Another Mutation</a:t>
            </a:r>
          </a:p>
        </p:txBody>
      </p:sp>
      <p:sp>
        <p:nvSpPr>
          <p:cNvPr id="49159" name="Oval 8">
            <a:extLst>
              <a:ext uri="{FF2B5EF4-FFF2-40B4-BE49-F238E27FC236}">
                <a16:creationId xmlns:a16="http://schemas.microsoft.com/office/drawing/2014/main" id="{9ADF775D-0D0E-FBA7-992F-2BA8A59FCA35}"/>
              </a:ext>
            </a:extLst>
          </p:cNvPr>
          <p:cNvSpPr>
            <a:spLocks noChangeArrowheads="1"/>
          </p:cNvSpPr>
          <p:nvPr/>
        </p:nvSpPr>
        <p:spPr bwMode="auto">
          <a:xfrm>
            <a:off x="3505200" y="609600"/>
            <a:ext cx="2667000" cy="2362200"/>
          </a:xfrm>
          <a:prstGeom prst="ellipse">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60" name="AutoShape 9">
            <a:extLst>
              <a:ext uri="{FF2B5EF4-FFF2-40B4-BE49-F238E27FC236}">
                <a16:creationId xmlns:a16="http://schemas.microsoft.com/office/drawing/2014/main" id="{A1031461-85CA-682E-A7BA-5D2A626320F6}"/>
              </a:ext>
            </a:extLst>
          </p:cNvPr>
          <p:cNvSpPr>
            <a:spLocks noChangeArrowheads="1"/>
          </p:cNvSpPr>
          <p:nvPr/>
        </p:nvSpPr>
        <p:spPr bwMode="auto">
          <a:xfrm>
            <a:off x="3810000" y="3124200"/>
            <a:ext cx="1524000" cy="1371600"/>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61" name="Rectangle 10">
            <a:extLst>
              <a:ext uri="{FF2B5EF4-FFF2-40B4-BE49-F238E27FC236}">
                <a16:creationId xmlns:a16="http://schemas.microsoft.com/office/drawing/2014/main" id="{648E83C1-5051-0004-279C-715096A405CC}"/>
              </a:ext>
            </a:extLst>
          </p:cNvPr>
          <p:cNvSpPr>
            <a:spLocks noChangeArrowheads="1"/>
          </p:cNvSpPr>
          <p:nvPr/>
        </p:nvSpPr>
        <p:spPr bwMode="auto">
          <a:xfrm>
            <a:off x="4038600" y="4953000"/>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62" name="Oval 11">
            <a:extLst>
              <a:ext uri="{FF2B5EF4-FFF2-40B4-BE49-F238E27FC236}">
                <a16:creationId xmlns:a16="http://schemas.microsoft.com/office/drawing/2014/main" id="{4DA11DEB-786F-030E-7751-75D54F8F516C}"/>
              </a:ext>
            </a:extLst>
          </p:cNvPr>
          <p:cNvSpPr>
            <a:spLocks noChangeArrowheads="1"/>
          </p:cNvSpPr>
          <p:nvPr/>
        </p:nvSpPr>
        <p:spPr bwMode="auto">
          <a:xfrm>
            <a:off x="4267200" y="5715000"/>
            <a:ext cx="457200" cy="457200"/>
          </a:xfrm>
          <a:prstGeom prst="ellipse">
            <a:avLst/>
          </a:prstGeom>
          <a:solidFill>
            <a:srgbClr val="339933"/>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49163" name="Oval 12">
            <a:extLst>
              <a:ext uri="{FF2B5EF4-FFF2-40B4-BE49-F238E27FC236}">
                <a16:creationId xmlns:a16="http://schemas.microsoft.com/office/drawing/2014/main" id="{3C9FD580-ED74-5657-DBEC-4163C55B780B}"/>
              </a:ext>
            </a:extLst>
          </p:cNvPr>
          <p:cNvSpPr>
            <a:spLocks noChangeArrowheads="1"/>
          </p:cNvSpPr>
          <p:nvPr/>
        </p:nvSpPr>
        <p:spPr bwMode="auto">
          <a:xfrm>
            <a:off x="4800600" y="5715000"/>
            <a:ext cx="457200" cy="457200"/>
          </a:xfrm>
          <a:prstGeom prst="ellipse">
            <a:avLst/>
          </a:prstGeom>
          <a:solidFill>
            <a:srgbClr val="339933"/>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73CDCF92-9535-B76D-E6BE-D948BEA31F3B}"/>
              </a:ext>
            </a:extLst>
          </p:cNvPr>
          <p:cNvSpPr txBox="1">
            <a:spLocks noChangeArrowheads="1"/>
          </p:cNvSpPr>
          <p:nvPr/>
        </p:nvSpPr>
        <p:spPr bwMode="auto">
          <a:xfrm>
            <a:off x="5588043" y="4414391"/>
            <a:ext cx="3162816" cy="1077218"/>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父代变异，得到子代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灯片编号占位符 5">
            <a:extLst>
              <a:ext uri="{FF2B5EF4-FFF2-40B4-BE49-F238E27FC236}">
                <a16:creationId xmlns:a16="http://schemas.microsoft.com/office/drawing/2014/main" id="{86071738-8BA2-0C7C-FF82-CB779942A8C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0AF8EF54-E4BE-47BF-80B3-C1A9B97179A3}" type="slidenum">
              <a:rPr kumimoji="0" lang="en-US" altLang="ja-JP" sz="1400" smtClean="0">
                <a:solidFill>
                  <a:srgbClr val="A50021"/>
                </a:solidFill>
              </a:rPr>
              <a:pPr>
                <a:spcBef>
                  <a:spcPct val="0"/>
                </a:spcBef>
                <a:buClrTx/>
                <a:buFontTx/>
                <a:buNone/>
              </a:pPr>
              <a:t>24</a:t>
            </a:fld>
            <a:endParaRPr kumimoji="0" lang="en-US" altLang="ja-JP" sz="1400">
              <a:solidFill>
                <a:srgbClr val="A50021"/>
              </a:solidFill>
            </a:endParaRPr>
          </a:p>
        </p:txBody>
      </p:sp>
      <p:sp>
        <p:nvSpPr>
          <p:cNvPr id="50179" name="Rectangle 4">
            <a:extLst>
              <a:ext uri="{FF2B5EF4-FFF2-40B4-BE49-F238E27FC236}">
                <a16:creationId xmlns:a16="http://schemas.microsoft.com/office/drawing/2014/main" id="{6C2A0114-FA29-6967-21FD-D5ADB32D17F1}"/>
              </a:ext>
            </a:extLst>
          </p:cNvPr>
          <p:cNvSpPr>
            <a:spLocks noChangeArrowheads="1"/>
          </p:cNvSpPr>
          <p:nvPr/>
        </p:nvSpPr>
        <p:spPr bwMode="auto">
          <a:xfrm>
            <a:off x="1531938" y="1265238"/>
            <a:ext cx="1524000" cy="22860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0" name="Oval 5">
            <a:extLst>
              <a:ext uri="{FF2B5EF4-FFF2-40B4-BE49-F238E27FC236}">
                <a16:creationId xmlns:a16="http://schemas.microsoft.com/office/drawing/2014/main" id="{E72097E1-C980-6A94-A8BA-AD744651F3C7}"/>
              </a:ext>
            </a:extLst>
          </p:cNvPr>
          <p:cNvSpPr>
            <a:spLocks noChangeArrowheads="1"/>
          </p:cNvSpPr>
          <p:nvPr/>
        </p:nvSpPr>
        <p:spPr bwMode="auto">
          <a:xfrm>
            <a:off x="1684338" y="1493838"/>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1" name="Oval 6">
            <a:extLst>
              <a:ext uri="{FF2B5EF4-FFF2-40B4-BE49-F238E27FC236}">
                <a16:creationId xmlns:a16="http://schemas.microsoft.com/office/drawing/2014/main" id="{EDA5FF34-EF10-9D17-0FC6-ECBF1550D219}"/>
              </a:ext>
            </a:extLst>
          </p:cNvPr>
          <p:cNvSpPr>
            <a:spLocks noChangeArrowheads="1"/>
          </p:cNvSpPr>
          <p:nvPr/>
        </p:nvSpPr>
        <p:spPr bwMode="auto">
          <a:xfrm>
            <a:off x="2065338" y="1493838"/>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2" name="Rectangle 7">
            <a:extLst>
              <a:ext uri="{FF2B5EF4-FFF2-40B4-BE49-F238E27FC236}">
                <a16:creationId xmlns:a16="http://schemas.microsoft.com/office/drawing/2014/main" id="{DCC4569C-0C56-B9DE-16AD-48B3EFA621DA}"/>
              </a:ext>
            </a:extLst>
          </p:cNvPr>
          <p:cNvSpPr>
            <a:spLocks noChangeArrowheads="1"/>
          </p:cNvSpPr>
          <p:nvPr/>
        </p:nvSpPr>
        <p:spPr bwMode="auto">
          <a:xfrm>
            <a:off x="3894138" y="1570038"/>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3" name="Oval 8">
            <a:extLst>
              <a:ext uri="{FF2B5EF4-FFF2-40B4-BE49-F238E27FC236}">
                <a16:creationId xmlns:a16="http://schemas.microsoft.com/office/drawing/2014/main" id="{F51D7732-F427-3935-A23C-FD2C01C80E4F}"/>
              </a:ext>
            </a:extLst>
          </p:cNvPr>
          <p:cNvSpPr>
            <a:spLocks noChangeArrowheads="1"/>
          </p:cNvSpPr>
          <p:nvPr/>
        </p:nvSpPr>
        <p:spPr bwMode="auto">
          <a:xfrm>
            <a:off x="3817938" y="2332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4" name="Oval 9">
            <a:extLst>
              <a:ext uri="{FF2B5EF4-FFF2-40B4-BE49-F238E27FC236}">
                <a16:creationId xmlns:a16="http://schemas.microsoft.com/office/drawing/2014/main" id="{EB1B79A8-F1EE-DCE1-2D7F-66D841CFF70A}"/>
              </a:ext>
            </a:extLst>
          </p:cNvPr>
          <p:cNvSpPr>
            <a:spLocks noChangeArrowheads="1"/>
          </p:cNvSpPr>
          <p:nvPr/>
        </p:nvSpPr>
        <p:spPr bwMode="auto">
          <a:xfrm>
            <a:off x="4579938" y="2332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5" name="Oval 10">
            <a:extLst>
              <a:ext uri="{FF2B5EF4-FFF2-40B4-BE49-F238E27FC236}">
                <a16:creationId xmlns:a16="http://schemas.microsoft.com/office/drawing/2014/main" id="{3F5BE215-02E3-C6C5-55FA-FD6DCE62A930}"/>
              </a:ext>
            </a:extLst>
          </p:cNvPr>
          <p:cNvSpPr>
            <a:spLocks noChangeArrowheads="1"/>
          </p:cNvSpPr>
          <p:nvPr/>
        </p:nvSpPr>
        <p:spPr bwMode="auto">
          <a:xfrm>
            <a:off x="6027738" y="2103438"/>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6" name="Oval 11">
            <a:extLst>
              <a:ext uri="{FF2B5EF4-FFF2-40B4-BE49-F238E27FC236}">
                <a16:creationId xmlns:a16="http://schemas.microsoft.com/office/drawing/2014/main" id="{49FF3455-539F-9AD9-3650-6F6622206024}"/>
              </a:ext>
            </a:extLst>
          </p:cNvPr>
          <p:cNvSpPr>
            <a:spLocks noChangeArrowheads="1"/>
          </p:cNvSpPr>
          <p:nvPr/>
        </p:nvSpPr>
        <p:spPr bwMode="auto">
          <a:xfrm>
            <a:off x="7246938" y="2103438"/>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7" name="AutoShape 12">
            <a:extLst>
              <a:ext uri="{FF2B5EF4-FFF2-40B4-BE49-F238E27FC236}">
                <a16:creationId xmlns:a16="http://schemas.microsoft.com/office/drawing/2014/main" id="{92FF2F5F-8B41-AFC0-A040-B4FA653B7626}"/>
              </a:ext>
            </a:extLst>
          </p:cNvPr>
          <p:cNvSpPr>
            <a:spLocks noChangeArrowheads="1"/>
          </p:cNvSpPr>
          <p:nvPr/>
        </p:nvSpPr>
        <p:spPr bwMode="auto">
          <a:xfrm>
            <a:off x="6027738" y="1112838"/>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8" name="Oval 13">
            <a:extLst>
              <a:ext uri="{FF2B5EF4-FFF2-40B4-BE49-F238E27FC236}">
                <a16:creationId xmlns:a16="http://schemas.microsoft.com/office/drawing/2014/main" id="{667BE0C3-DBAB-5F60-7DD0-C80A447E8BA9}"/>
              </a:ext>
            </a:extLst>
          </p:cNvPr>
          <p:cNvSpPr>
            <a:spLocks noChangeArrowheads="1"/>
          </p:cNvSpPr>
          <p:nvPr/>
        </p:nvSpPr>
        <p:spPr bwMode="auto">
          <a:xfrm>
            <a:off x="1760538" y="3779838"/>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89" name="Oval 14">
            <a:extLst>
              <a:ext uri="{FF2B5EF4-FFF2-40B4-BE49-F238E27FC236}">
                <a16:creationId xmlns:a16="http://schemas.microsoft.com/office/drawing/2014/main" id="{E0B84873-9F89-BB6A-55DE-B3D376E6787F}"/>
              </a:ext>
            </a:extLst>
          </p:cNvPr>
          <p:cNvSpPr>
            <a:spLocks noChangeArrowheads="1"/>
          </p:cNvSpPr>
          <p:nvPr/>
        </p:nvSpPr>
        <p:spPr bwMode="auto">
          <a:xfrm>
            <a:off x="2293938" y="3779838"/>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0" name="AutoShape 15">
            <a:extLst>
              <a:ext uri="{FF2B5EF4-FFF2-40B4-BE49-F238E27FC236}">
                <a16:creationId xmlns:a16="http://schemas.microsoft.com/office/drawing/2014/main" id="{AA1C0A5F-E5F5-2BCE-89A3-9293F59F970E}"/>
              </a:ext>
            </a:extLst>
          </p:cNvPr>
          <p:cNvSpPr>
            <a:spLocks noChangeArrowheads="1"/>
          </p:cNvSpPr>
          <p:nvPr/>
        </p:nvSpPr>
        <p:spPr bwMode="auto">
          <a:xfrm>
            <a:off x="1836738" y="3398838"/>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1" name="Oval 16">
            <a:extLst>
              <a:ext uri="{FF2B5EF4-FFF2-40B4-BE49-F238E27FC236}">
                <a16:creationId xmlns:a16="http://schemas.microsoft.com/office/drawing/2014/main" id="{1328724A-D159-8F3E-0D8C-847D47E5C2A5}"/>
              </a:ext>
            </a:extLst>
          </p:cNvPr>
          <p:cNvSpPr>
            <a:spLocks noChangeArrowheads="1"/>
          </p:cNvSpPr>
          <p:nvPr/>
        </p:nvSpPr>
        <p:spPr bwMode="auto">
          <a:xfrm>
            <a:off x="5494338" y="3627438"/>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2" name="Oval 17">
            <a:extLst>
              <a:ext uri="{FF2B5EF4-FFF2-40B4-BE49-F238E27FC236}">
                <a16:creationId xmlns:a16="http://schemas.microsoft.com/office/drawing/2014/main" id="{6AED2600-B91D-27D9-C146-8E26A92192AA}"/>
              </a:ext>
            </a:extLst>
          </p:cNvPr>
          <p:cNvSpPr>
            <a:spLocks noChangeArrowheads="1"/>
          </p:cNvSpPr>
          <p:nvPr/>
        </p:nvSpPr>
        <p:spPr bwMode="auto">
          <a:xfrm>
            <a:off x="6256338" y="3627438"/>
            <a:ext cx="762000" cy="685800"/>
          </a:xfrm>
          <a:prstGeom prst="ellipse">
            <a:avLst/>
          </a:prstGeom>
          <a:solidFill>
            <a:srgbClr val="FF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3" name="Rectangle 18">
            <a:extLst>
              <a:ext uri="{FF2B5EF4-FFF2-40B4-BE49-F238E27FC236}">
                <a16:creationId xmlns:a16="http://schemas.microsoft.com/office/drawing/2014/main" id="{681DE0DC-1F79-DA5F-733D-459AE088B348}"/>
              </a:ext>
            </a:extLst>
          </p:cNvPr>
          <p:cNvSpPr>
            <a:spLocks noChangeArrowheads="1"/>
          </p:cNvSpPr>
          <p:nvPr/>
        </p:nvSpPr>
        <p:spPr bwMode="auto">
          <a:xfrm>
            <a:off x="6027738" y="2560638"/>
            <a:ext cx="533400" cy="1066800"/>
          </a:xfrm>
          <a:prstGeom prst="rect">
            <a:avLst/>
          </a:prstGeom>
          <a:solidFill>
            <a:srgbClr val="FFCC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4" name="Text Box 19">
            <a:extLst>
              <a:ext uri="{FF2B5EF4-FFF2-40B4-BE49-F238E27FC236}">
                <a16:creationId xmlns:a16="http://schemas.microsoft.com/office/drawing/2014/main" id="{140EBBD4-4779-AFA2-C81E-1B7C4F95301A}"/>
              </a:ext>
            </a:extLst>
          </p:cNvPr>
          <p:cNvSpPr txBox="1">
            <a:spLocks noChangeArrowheads="1"/>
          </p:cNvSpPr>
          <p:nvPr/>
        </p:nvSpPr>
        <p:spPr bwMode="auto">
          <a:xfrm>
            <a:off x="1516063" y="346075"/>
            <a:ext cx="4397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Old population + children</a:t>
            </a:r>
          </a:p>
        </p:txBody>
      </p:sp>
      <p:sp>
        <p:nvSpPr>
          <p:cNvPr id="50195" name="Line 20">
            <a:extLst>
              <a:ext uri="{FF2B5EF4-FFF2-40B4-BE49-F238E27FC236}">
                <a16:creationId xmlns:a16="http://schemas.microsoft.com/office/drawing/2014/main" id="{97AF8F3A-F74C-E129-F49D-00BCD535065D}"/>
              </a:ext>
            </a:extLst>
          </p:cNvPr>
          <p:cNvSpPr>
            <a:spLocks noChangeShapeType="1"/>
          </p:cNvSpPr>
          <p:nvPr/>
        </p:nvSpPr>
        <p:spPr bwMode="auto">
          <a:xfrm>
            <a:off x="769938" y="4465638"/>
            <a:ext cx="838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6" name="Oval 21">
            <a:extLst>
              <a:ext uri="{FF2B5EF4-FFF2-40B4-BE49-F238E27FC236}">
                <a16:creationId xmlns:a16="http://schemas.microsoft.com/office/drawing/2014/main" id="{9500F7A4-0F26-BF74-9FEE-4836B9FDEA68}"/>
              </a:ext>
            </a:extLst>
          </p:cNvPr>
          <p:cNvSpPr>
            <a:spLocks noChangeArrowheads="1"/>
          </p:cNvSpPr>
          <p:nvPr/>
        </p:nvSpPr>
        <p:spPr bwMode="auto">
          <a:xfrm>
            <a:off x="769938" y="5761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7" name="Oval 22">
            <a:extLst>
              <a:ext uri="{FF2B5EF4-FFF2-40B4-BE49-F238E27FC236}">
                <a16:creationId xmlns:a16="http://schemas.microsoft.com/office/drawing/2014/main" id="{379252AB-8536-C6FC-C77A-96D8659BE8B0}"/>
              </a:ext>
            </a:extLst>
          </p:cNvPr>
          <p:cNvSpPr>
            <a:spLocks noChangeArrowheads="1"/>
          </p:cNvSpPr>
          <p:nvPr/>
        </p:nvSpPr>
        <p:spPr bwMode="auto">
          <a:xfrm>
            <a:off x="1608138" y="5761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8" name="AutoShape 23">
            <a:extLst>
              <a:ext uri="{FF2B5EF4-FFF2-40B4-BE49-F238E27FC236}">
                <a16:creationId xmlns:a16="http://schemas.microsoft.com/office/drawing/2014/main" id="{3D14B4B9-ECE8-8AB7-E88B-29789946FD78}"/>
              </a:ext>
            </a:extLst>
          </p:cNvPr>
          <p:cNvSpPr>
            <a:spLocks noChangeArrowheads="1"/>
          </p:cNvSpPr>
          <p:nvPr/>
        </p:nvSpPr>
        <p:spPr bwMode="auto">
          <a:xfrm>
            <a:off x="693738" y="4770438"/>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199" name="Oval 24">
            <a:extLst>
              <a:ext uri="{FF2B5EF4-FFF2-40B4-BE49-F238E27FC236}">
                <a16:creationId xmlns:a16="http://schemas.microsoft.com/office/drawing/2014/main" id="{801E3474-0839-BABA-74B1-DAC8606C96AD}"/>
              </a:ext>
            </a:extLst>
          </p:cNvPr>
          <p:cNvSpPr>
            <a:spLocks noChangeArrowheads="1"/>
          </p:cNvSpPr>
          <p:nvPr/>
        </p:nvSpPr>
        <p:spPr bwMode="auto">
          <a:xfrm>
            <a:off x="2598738" y="55324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0" name="Oval 25">
            <a:extLst>
              <a:ext uri="{FF2B5EF4-FFF2-40B4-BE49-F238E27FC236}">
                <a16:creationId xmlns:a16="http://schemas.microsoft.com/office/drawing/2014/main" id="{A994515A-4024-AF38-A4CF-E4582E66407A}"/>
              </a:ext>
            </a:extLst>
          </p:cNvPr>
          <p:cNvSpPr>
            <a:spLocks noChangeArrowheads="1"/>
          </p:cNvSpPr>
          <p:nvPr/>
        </p:nvSpPr>
        <p:spPr bwMode="auto">
          <a:xfrm>
            <a:off x="3436938" y="55324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1" name="AutoShape 26">
            <a:extLst>
              <a:ext uri="{FF2B5EF4-FFF2-40B4-BE49-F238E27FC236}">
                <a16:creationId xmlns:a16="http://schemas.microsoft.com/office/drawing/2014/main" id="{62E08CDF-9F10-6109-3736-F0855D5756B0}"/>
              </a:ext>
            </a:extLst>
          </p:cNvPr>
          <p:cNvSpPr>
            <a:spLocks noChangeArrowheads="1"/>
          </p:cNvSpPr>
          <p:nvPr/>
        </p:nvSpPr>
        <p:spPr bwMode="auto">
          <a:xfrm>
            <a:off x="2598738" y="5151438"/>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2" name="Oval 27">
            <a:extLst>
              <a:ext uri="{FF2B5EF4-FFF2-40B4-BE49-F238E27FC236}">
                <a16:creationId xmlns:a16="http://schemas.microsoft.com/office/drawing/2014/main" id="{6CBE45E6-1267-863D-3E99-E3A05CF33158}"/>
              </a:ext>
            </a:extLst>
          </p:cNvPr>
          <p:cNvSpPr>
            <a:spLocks noChangeArrowheads="1"/>
          </p:cNvSpPr>
          <p:nvPr/>
        </p:nvSpPr>
        <p:spPr bwMode="auto">
          <a:xfrm>
            <a:off x="5265738" y="6294438"/>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3" name="Oval 28">
            <a:extLst>
              <a:ext uri="{FF2B5EF4-FFF2-40B4-BE49-F238E27FC236}">
                <a16:creationId xmlns:a16="http://schemas.microsoft.com/office/drawing/2014/main" id="{7DDBD241-44DD-32C4-4106-30F29ED9C4F2}"/>
              </a:ext>
            </a:extLst>
          </p:cNvPr>
          <p:cNvSpPr>
            <a:spLocks noChangeArrowheads="1"/>
          </p:cNvSpPr>
          <p:nvPr/>
        </p:nvSpPr>
        <p:spPr bwMode="auto">
          <a:xfrm>
            <a:off x="6484938" y="6294438"/>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4" name="AutoShape 29">
            <a:extLst>
              <a:ext uri="{FF2B5EF4-FFF2-40B4-BE49-F238E27FC236}">
                <a16:creationId xmlns:a16="http://schemas.microsoft.com/office/drawing/2014/main" id="{5432F455-0BD7-ED15-BBAF-C429C3E2FE3B}"/>
              </a:ext>
            </a:extLst>
          </p:cNvPr>
          <p:cNvSpPr>
            <a:spLocks noChangeArrowheads="1"/>
          </p:cNvSpPr>
          <p:nvPr/>
        </p:nvSpPr>
        <p:spPr bwMode="auto">
          <a:xfrm>
            <a:off x="5265738" y="4541838"/>
            <a:ext cx="1676400" cy="1752600"/>
          </a:xfrm>
          <a:prstGeom prst="rtTriangle">
            <a:avLst/>
          </a:prstGeom>
          <a:solidFill>
            <a:srgbClr val="CC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5" name="Rectangle 30">
            <a:extLst>
              <a:ext uri="{FF2B5EF4-FFF2-40B4-BE49-F238E27FC236}">
                <a16:creationId xmlns:a16="http://schemas.microsoft.com/office/drawing/2014/main" id="{F597D7BB-7338-DB62-CBE4-E88C3BAC7E7B}"/>
              </a:ext>
            </a:extLst>
          </p:cNvPr>
          <p:cNvSpPr>
            <a:spLocks noChangeArrowheads="1"/>
          </p:cNvSpPr>
          <p:nvPr/>
        </p:nvSpPr>
        <p:spPr bwMode="auto">
          <a:xfrm>
            <a:off x="7475538" y="4770438"/>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6" name="Oval 31">
            <a:extLst>
              <a:ext uri="{FF2B5EF4-FFF2-40B4-BE49-F238E27FC236}">
                <a16:creationId xmlns:a16="http://schemas.microsoft.com/office/drawing/2014/main" id="{3EA7AC07-854C-8CC1-26E9-53787567130B}"/>
              </a:ext>
            </a:extLst>
          </p:cNvPr>
          <p:cNvSpPr>
            <a:spLocks noChangeArrowheads="1"/>
          </p:cNvSpPr>
          <p:nvPr/>
        </p:nvSpPr>
        <p:spPr bwMode="auto">
          <a:xfrm>
            <a:off x="7704138" y="5532438"/>
            <a:ext cx="457200" cy="457200"/>
          </a:xfrm>
          <a:prstGeom prst="ellipse">
            <a:avLst/>
          </a:prstGeom>
          <a:solidFill>
            <a:srgbClr val="339933"/>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0207" name="Oval 32">
            <a:extLst>
              <a:ext uri="{FF2B5EF4-FFF2-40B4-BE49-F238E27FC236}">
                <a16:creationId xmlns:a16="http://schemas.microsoft.com/office/drawing/2014/main" id="{C6644F9F-DC76-5CCC-E9AF-73C463007A49}"/>
              </a:ext>
            </a:extLst>
          </p:cNvPr>
          <p:cNvSpPr>
            <a:spLocks noChangeArrowheads="1"/>
          </p:cNvSpPr>
          <p:nvPr/>
        </p:nvSpPr>
        <p:spPr bwMode="auto">
          <a:xfrm>
            <a:off x="8237538" y="5532438"/>
            <a:ext cx="457200" cy="457200"/>
          </a:xfrm>
          <a:prstGeom prst="ellipse">
            <a:avLst/>
          </a:prstGeom>
          <a:solidFill>
            <a:srgbClr val="339933"/>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3" name="文本框 2">
            <a:extLst>
              <a:ext uri="{FF2B5EF4-FFF2-40B4-BE49-F238E27FC236}">
                <a16:creationId xmlns:a16="http://schemas.microsoft.com/office/drawing/2014/main" id="{814CCA09-1C30-989C-A95A-89E8469A175E}"/>
              </a:ext>
            </a:extLst>
          </p:cNvPr>
          <p:cNvSpPr txBox="1"/>
          <p:nvPr/>
        </p:nvSpPr>
        <p:spPr>
          <a:xfrm>
            <a:off x="245230" y="1112838"/>
            <a:ext cx="677108" cy="3844924"/>
          </a:xfrm>
          <a:prstGeom prst="rect">
            <a:avLst/>
          </a:prstGeom>
          <a:noFill/>
        </p:spPr>
        <p:txBody>
          <a:bodyPr vert="eaVert">
            <a:spAutoFit/>
          </a:bodyPr>
          <a:lstStyle/>
          <a:p>
            <a:pPr>
              <a:defRPr/>
            </a:pPr>
            <a:r>
              <a:rPr lang="zh-CN" altLang="en-US" sz="3200" b="0" dirty="0">
                <a:highlight>
                  <a:srgbClr val="FFFF00"/>
                </a:highlight>
              </a:rPr>
              <a:t>初始种群和子代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灯片编号占位符 5">
            <a:extLst>
              <a:ext uri="{FF2B5EF4-FFF2-40B4-BE49-F238E27FC236}">
                <a16:creationId xmlns:a16="http://schemas.microsoft.com/office/drawing/2014/main" id="{C222A586-954A-E854-8995-279D61A2379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890B739-5587-4B7F-AB45-A12550785104}" type="slidenum">
              <a:rPr kumimoji="0" lang="en-US" altLang="ja-JP" sz="1400" smtClean="0">
                <a:solidFill>
                  <a:srgbClr val="A50021"/>
                </a:solidFill>
              </a:rPr>
              <a:pPr>
                <a:spcBef>
                  <a:spcPct val="0"/>
                </a:spcBef>
                <a:buClrTx/>
                <a:buFontTx/>
                <a:buNone/>
              </a:pPr>
              <a:t>25</a:t>
            </a:fld>
            <a:endParaRPr kumimoji="0" lang="en-US" altLang="ja-JP" sz="1400">
              <a:solidFill>
                <a:srgbClr val="A50021"/>
              </a:solidFill>
            </a:endParaRPr>
          </a:p>
        </p:txBody>
      </p:sp>
      <p:sp>
        <p:nvSpPr>
          <p:cNvPr id="51203" name="Rectangle 4">
            <a:extLst>
              <a:ext uri="{FF2B5EF4-FFF2-40B4-BE49-F238E27FC236}">
                <a16:creationId xmlns:a16="http://schemas.microsoft.com/office/drawing/2014/main" id="{FB04921A-3776-2B06-B0EA-D0C1C16D23E5}"/>
              </a:ext>
            </a:extLst>
          </p:cNvPr>
          <p:cNvSpPr>
            <a:spLocks noChangeArrowheads="1"/>
          </p:cNvSpPr>
          <p:nvPr/>
        </p:nvSpPr>
        <p:spPr bwMode="auto">
          <a:xfrm>
            <a:off x="1143000" y="1447800"/>
            <a:ext cx="1524000" cy="228600"/>
          </a:xfrm>
          <a:prstGeom prst="rect">
            <a:avLst/>
          </a:prstGeom>
          <a:solidFill>
            <a:srgbClr val="0000FF"/>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4" name="Oval 5">
            <a:extLst>
              <a:ext uri="{FF2B5EF4-FFF2-40B4-BE49-F238E27FC236}">
                <a16:creationId xmlns:a16="http://schemas.microsoft.com/office/drawing/2014/main" id="{E97B89E5-A5E5-3EB0-701B-80C0FF1093C0}"/>
              </a:ext>
            </a:extLst>
          </p:cNvPr>
          <p:cNvSpPr>
            <a:spLocks noChangeArrowheads="1"/>
          </p:cNvSpPr>
          <p:nvPr/>
        </p:nvSpPr>
        <p:spPr bwMode="auto">
          <a:xfrm>
            <a:off x="1295400" y="1676400"/>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5" name="Oval 6">
            <a:extLst>
              <a:ext uri="{FF2B5EF4-FFF2-40B4-BE49-F238E27FC236}">
                <a16:creationId xmlns:a16="http://schemas.microsoft.com/office/drawing/2014/main" id="{73A6F65C-8EBD-E4DD-268E-0488F6671416}"/>
              </a:ext>
            </a:extLst>
          </p:cNvPr>
          <p:cNvSpPr>
            <a:spLocks noChangeArrowheads="1"/>
          </p:cNvSpPr>
          <p:nvPr/>
        </p:nvSpPr>
        <p:spPr bwMode="auto">
          <a:xfrm>
            <a:off x="1676400" y="1676400"/>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6" name="Rectangle 7">
            <a:extLst>
              <a:ext uri="{FF2B5EF4-FFF2-40B4-BE49-F238E27FC236}">
                <a16:creationId xmlns:a16="http://schemas.microsoft.com/office/drawing/2014/main" id="{665609FF-45AC-4D8B-1A15-C630062ED867}"/>
              </a:ext>
            </a:extLst>
          </p:cNvPr>
          <p:cNvSpPr>
            <a:spLocks noChangeArrowheads="1"/>
          </p:cNvSpPr>
          <p:nvPr/>
        </p:nvSpPr>
        <p:spPr bwMode="auto">
          <a:xfrm>
            <a:off x="3505200" y="1752600"/>
            <a:ext cx="1066800" cy="762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7" name="Oval 8">
            <a:extLst>
              <a:ext uri="{FF2B5EF4-FFF2-40B4-BE49-F238E27FC236}">
                <a16:creationId xmlns:a16="http://schemas.microsoft.com/office/drawing/2014/main" id="{63D7D147-090D-D8CF-3F0F-21F1E847A83C}"/>
              </a:ext>
            </a:extLst>
          </p:cNvPr>
          <p:cNvSpPr>
            <a:spLocks noChangeArrowheads="1"/>
          </p:cNvSpPr>
          <p:nvPr/>
        </p:nvSpPr>
        <p:spPr bwMode="auto">
          <a:xfrm>
            <a:off x="3429000" y="2514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8" name="Oval 9">
            <a:extLst>
              <a:ext uri="{FF2B5EF4-FFF2-40B4-BE49-F238E27FC236}">
                <a16:creationId xmlns:a16="http://schemas.microsoft.com/office/drawing/2014/main" id="{938FD4C9-31B4-FE9E-D623-4B15277BCEB9}"/>
              </a:ext>
            </a:extLst>
          </p:cNvPr>
          <p:cNvSpPr>
            <a:spLocks noChangeArrowheads="1"/>
          </p:cNvSpPr>
          <p:nvPr/>
        </p:nvSpPr>
        <p:spPr bwMode="auto">
          <a:xfrm>
            <a:off x="4191000" y="25146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09" name="Oval 10">
            <a:extLst>
              <a:ext uri="{FF2B5EF4-FFF2-40B4-BE49-F238E27FC236}">
                <a16:creationId xmlns:a16="http://schemas.microsoft.com/office/drawing/2014/main" id="{238F33AC-F950-559B-7174-6A693EF97629}"/>
              </a:ext>
            </a:extLst>
          </p:cNvPr>
          <p:cNvSpPr>
            <a:spLocks noChangeArrowheads="1"/>
          </p:cNvSpPr>
          <p:nvPr/>
        </p:nvSpPr>
        <p:spPr bwMode="auto">
          <a:xfrm>
            <a:off x="5638800" y="228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0" name="Oval 11">
            <a:extLst>
              <a:ext uri="{FF2B5EF4-FFF2-40B4-BE49-F238E27FC236}">
                <a16:creationId xmlns:a16="http://schemas.microsoft.com/office/drawing/2014/main" id="{284ADCCE-0FAC-CBA2-588C-3A355FF4BA91}"/>
              </a:ext>
            </a:extLst>
          </p:cNvPr>
          <p:cNvSpPr>
            <a:spLocks noChangeArrowheads="1"/>
          </p:cNvSpPr>
          <p:nvPr/>
        </p:nvSpPr>
        <p:spPr bwMode="auto">
          <a:xfrm>
            <a:off x="6858000" y="22860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1" name="AutoShape 12">
            <a:extLst>
              <a:ext uri="{FF2B5EF4-FFF2-40B4-BE49-F238E27FC236}">
                <a16:creationId xmlns:a16="http://schemas.microsoft.com/office/drawing/2014/main" id="{45A80AAC-DA9D-B9E6-40C6-1F5D8F785125}"/>
              </a:ext>
            </a:extLst>
          </p:cNvPr>
          <p:cNvSpPr>
            <a:spLocks noChangeArrowheads="1"/>
          </p:cNvSpPr>
          <p:nvPr/>
        </p:nvSpPr>
        <p:spPr bwMode="auto">
          <a:xfrm>
            <a:off x="5638800" y="1295400"/>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2" name="Oval 13">
            <a:extLst>
              <a:ext uri="{FF2B5EF4-FFF2-40B4-BE49-F238E27FC236}">
                <a16:creationId xmlns:a16="http://schemas.microsoft.com/office/drawing/2014/main" id="{AD5B603C-8F9C-D264-60BB-E752AFE49F95}"/>
              </a:ext>
            </a:extLst>
          </p:cNvPr>
          <p:cNvSpPr>
            <a:spLocks noChangeArrowheads="1"/>
          </p:cNvSpPr>
          <p:nvPr/>
        </p:nvSpPr>
        <p:spPr bwMode="auto">
          <a:xfrm>
            <a:off x="685800" y="3962400"/>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3" name="Oval 14">
            <a:extLst>
              <a:ext uri="{FF2B5EF4-FFF2-40B4-BE49-F238E27FC236}">
                <a16:creationId xmlns:a16="http://schemas.microsoft.com/office/drawing/2014/main" id="{018F5C38-C45F-E869-11DC-FC9FE016A5C0}"/>
              </a:ext>
            </a:extLst>
          </p:cNvPr>
          <p:cNvSpPr>
            <a:spLocks noChangeArrowheads="1"/>
          </p:cNvSpPr>
          <p:nvPr/>
        </p:nvSpPr>
        <p:spPr bwMode="auto">
          <a:xfrm>
            <a:off x="1219200" y="3962400"/>
            <a:ext cx="457200" cy="457200"/>
          </a:xfrm>
          <a:prstGeom prst="ellipse">
            <a:avLst/>
          </a:prstGeom>
          <a:solidFill>
            <a:srgbClr val="80008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4" name="AutoShape 15">
            <a:extLst>
              <a:ext uri="{FF2B5EF4-FFF2-40B4-BE49-F238E27FC236}">
                <a16:creationId xmlns:a16="http://schemas.microsoft.com/office/drawing/2014/main" id="{FC567EE9-D44C-8107-7CFC-61365B82E66F}"/>
              </a:ext>
            </a:extLst>
          </p:cNvPr>
          <p:cNvSpPr>
            <a:spLocks noChangeArrowheads="1"/>
          </p:cNvSpPr>
          <p:nvPr/>
        </p:nvSpPr>
        <p:spPr bwMode="auto">
          <a:xfrm>
            <a:off x="762000" y="3581400"/>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5" name="Text Box 16">
            <a:extLst>
              <a:ext uri="{FF2B5EF4-FFF2-40B4-BE49-F238E27FC236}">
                <a16:creationId xmlns:a16="http://schemas.microsoft.com/office/drawing/2014/main" id="{6421A9DD-1EBE-DD07-A2D6-31E33E41A8CB}"/>
              </a:ext>
            </a:extLst>
          </p:cNvPr>
          <p:cNvSpPr txBox="1">
            <a:spLocks noChangeArrowheads="1"/>
          </p:cNvSpPr>
          <p:nvPr/>
        </p:nvSpPr>
        <p:spPr bwMode="auto">
          <a:xfrm>
            <a:off x="1127125" y="182563"/>
            <a:ext cx="5140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New Population: Generation 2</a:t>
            </a:r>
          </a:p>
        </p:txBody>
      </p:sp>
      <p:sp>
        <p:nvSpPr>
          <p:cNvPr id="51216" name="Oval 17">
            <a:extLst>
              <a:ext uri="{FF2B5EF4-FFF2-40B4-BE49-F238E27FC236}">
                <a16:creationId xmlns:a16="http://schemas.microsoft.com/office/drawing/2014/main" id="{76F51ECA-81D6-78F8-EDA2-8D4239001447}"/>
              </a:ext>
            </a:extLst>
          </p:cNvPr>
          <p:cNvSpPr>
            <a:spLocks noChangeArrowheads="1"/>
          </p:cNvSpPr>
          <p:nvPr/>
        </p:nvSpPr>
        <p:spPr bwMode="auto">
          <a:xfrm>
            <a:off x="4267200" y="41148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7" name="Oval 18">
            <a:extLst>
              <a:ext uri="{FF2B5EF4-FFF2-40B4-BE49-F238E27FC236}">
                <a16:creationId xmlns:a16="http://schemas.microsoft.com/office/drawing/2014/main" id="{5F534E3D-F8D1-6FA2-76A9-F03ADAC609B6}"/>
              </a:ext>
            </a:extLst>
          </p:cNvPr>
          <p:cNvSpPr>
            <a:spLocks noChangeArrowheads="1"/>
          </p:cNvSpPr>
          <p:nvPr/>
        </p:nvSpPr>
        <p:spPr bwMode="auto">
          <a:xfrm>
            <a:off x="5105400" y="41148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8" name="AutoShape 19">
            <a:extLst>
              <a:ext uri="{FF2B5EF4-FFF2-40B4-BE49-F238E27FC236}">
                <a16:creationId xmlns:a16="http://schemas.microsoft.com/office/drawing/2014/main" id="{2235C2D6-ED25-3AF1-3AE1-AAB8B6C6B781}"/>
              </a:ext>
            </a:extLst>
          </p:cNvPr>
          <p:cNvSpPr>
            <a:spLocks noChangeArrowheads="1"/>
          </p:cNvSpPr>
          <p:nvPr/>
        </p:nvSpPr>
        <p:spPr bwMode="auto">
          <a:xfrm>
            <a:off x="4191000" y="3124200"/>
            <a:ext cx="1676400" cy="9906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19" name="Oval 20">
            <a:extLst>
              <a:ext uri="{FF2B5EF4-FFF2-40B4-BE49-F238E27FC236}">
                <a16:creationId xmlns:a16="http://schemas.microsoft.com/office/drawing/2014/main" id="{F8A0AB0B-6672-F9D8-A8A5-4D61D60EBA76}"/>
              </a:ext>
            </a:extLst>
          </p:cNvPr>
          <p:cNvSpPr>
            <a:spLocks noChangeArrowheads="1"/>
          </p:cNvSpPr>
          <p:nvPr/>
        </p:nvSpPr>
        <p:spPr bwMode="auto">
          <a:xfrm>
            <a:off x="6248400" y="38100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20" name="Oval 21">
            <a:extLst>
              <a:ext uri="{FF2B5EF4-FFF2-40B4-BE49-F238E27FC236}">
                <a16:creationId xmlns:a16="http://schemas.microsoft.com/office/drawing/2014/main" id="{B0CA2D94-7AFF-BE30-AB40-4657BC73C2C8}"/>
              </a:ext>
            </a:extLst>
          </p:cNvPr>
          <p:cNvSpPr>
            <a:spLocks noChangeArrowheads="1"/>
          </p:cNvSpPr>
          <p:nvPr/>
        </p:nvSpPr>
        <p:spPr bwMode="auto">
          <a:xfrm>
            <a:off x="7086600" y="38100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1221" name="AutoShape 22">
            <a:extLst>
              <a:ext uri="{FF2B5EF4-FFF2-40B4-BE49-F238E27FC236}">
                <a16:creationId xmlns:a16="http://schemas.microsoft.com/office/drawing/2014/main" id="{432521C0-6402-55A3-2872-D80EA39B8A8F}"/>
              </a:ext>
            </a:extLst>
          </p:cNvPr>
          <p:cNvSpPr>
            <a:spLocks noChangeArrowheads="1"/>
          </p:cNvSpPr>
          <p:nvPr/>
        </p:nvSpPr>
        <p:spPr bwMode="auto">
          <a:xfrm>
            <a:off x="6248400" y="3429000"/>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03C8AF4F-B09E-9F15-BBA4-4F94367240C7}"/>
              </a:ext>
            </a:extLst>
          </p:cNvPr>
          <p:cNvSpPr txBox="1">
            <a:spLocks noChangeArrowheads="1"/>
          </p:cNvSpPr>
          <p:nvPr/>
        </p:nvSpPr>
        <p:spPr bwMode="auto">
          <a:xfrm>
            <a:off x="416265" y="5036691"/>
            <a:ext cx="8311470" cy="1077218"/>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通过适者生存，物竞天择，得到新种群（种群</a:t>
            </a:r>
            <a:r>
              <a:rPr lang="en-US" altLang="zh-CN" sz="3200" dirty="0">
                <a:highlight>
                  <a:srgbClr val="FFFF00"/>
                </a:highlight>
                <a:ea typeface="宋体" panose="02010600030101010101" pitchFamily="2" charset="-122"/>
              </a:rPr>
              <a:t>2</a:t>
            </a:r>
            <a:r>
              <a:rPr lang="zh-CN" altLang="en-US" sz="3200" dirty="0">
                <a:highlight>
                  <a:srgbClr val="FFFF00"/>
                </a:highlight>
                <a:ea typeface="宋体" panose="02010600030101010101" pitchFamily="2" charset="-122"/>
              </a:rPr>
              <a:t>）：</a:t>
            </a:r>
            <a:endParaRPr lang="en-US" altLang="zh-CN" sz="3200" dirty="0">
              <a:highlight>
                <a:srgbClr val="FFFF00"/>
              </a:highligh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灯片编号占位符 5">
            <a:extLst>
              <a:ext uri="{FF2B5EF4-FFF2-40B4-BE49-F238E27FC236}">
                <a16:creationId xmlns:a16="http://schemas.microsoft.com/office/drawing/2014/main" id="{EB3C0082-ED52-3AC1-33A3-ECE3DB068A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FBAD6B1-6551-42C8-A81E-B2F050C74581}" type="slidenum">
              <a:rPr kumimoji="0" lang="en-US" altLang="ja-JP" sz="1400" smtClean="0">
                <a:solidFill>
                  <a:srgbClr val="A50021"/>
                </a:solidFill>
              </a:rPr>
              <a:pPr>
                <a:spcBef>
                  <a:spcPct val="0"/>
                </a:spcBef>
                <a:buClrTx/>
                <a:buFontTx/>
                <a:buNone/>
              </a:pPr>
              <a:t>26</a:t>
            </a:fld>
            <a:endParaRPr kumimoji="0" lang="en-US" altLang="ja-JP" sz="1400">
              <a:solidFill>
                <a:srgbClr val="A50021"/>
              </a:solidFill>
            </a:endParaRPr>
          </a:p>
        </p:txBody>
      </p:sp>
      <p:sp>
        <p:nvSpPr>
          <p:cNvPr id="52227" name="Rectangle 4">
            <a:extLst>
              <a:ext uri="{FF2B5EF4-FFF2-40B4-BE49-F238E27FC236}">
                <a16:creationId xmlns:a16="http://schemas.microsoft.com/office/drawing/2014/main" id="{C1A39127-3605-6C21-DC4B-A504AAE0CBE4}"/>
              </a:ext>
            </a:extLst>
          </p:cNvPr>
          <p:cNvSpPr>
            <a:spLocks noChangeArrowheads="1"/>
          </p:cNvSpPr>
          <p:nvPr/>
        </p:nvSpPr>
        <p:spPr bwMode="auto">
          <a:xfrm>
            <a:off x="906463" y="1689100"/>
            <a:ext cx="1524000" cy="2286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28" name="Oval 5">
            <a:extLst>
              <a:ext uri="{FF2B5EF4-FFF2-40B4-BE49-F238E27FC236}">
                <a16:creationId xmlns:a16="http://schemas.microsoft.com/office/drawing/2014/main" id="{6943B09A-E111-EE8E-DFA9-E82EA7473A59}"/>
              </a:ext>
            </a:extLst>
          </p:cNvPr>
          <p:cNvSpPr>
            <a:spLocks noChangeArrowheads="1"/>
          </p:cNvSpPr>
          <p:nvPr/>
        </p:nvSpPr>
        <p:spPr bwMode="auto">
          <a:xfrm>
            <a:off x="1211263" y="1917700"/>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29" name="Oval 6">
            <a:extLst>
              <a:ext uri="{FF2B5EF4-FFF2-40B4-BE49-F238E27FC236}">
                <a16:creationId xmlns:a16="http://schemas.microsoft.com/office/drawing/2014/main" id="{4CC9FDF6-7614-11D8-E6A9-8A6613DAE711}"/>
              </a:ext>
            </a:extLst>
          </p:cNvPr>
          <p:cNvSpPr>
            <a:spLocks noChangeArrowheads="1"/>
          </p:cNvSpPr>
          <p:nvPr/>
        </p:nvSpPr>
        <p:spPr bwMode="auto">
          <a:xfrm>
            <a:off x="1592263" y="1917700"/>
            <a:ext cx="304800" cy="304800"/>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0" name="Oval 7">
            <a:extLst>
              <a:ext uri="{FF2B5EF4-FFF2-40B4-BE49-F238E27FC236}">
                <a16:creationId xmlns:a16="http://schemas.microsoft.com/office/drawing/2014/main" id="{80FA1AF2-CFDD-0076-E292-0B0A73145D64}"/>
              </a:ext>
            </a:extLst>
          </p:cNvPr>
          <p:cNvSpPr>
            <a:spLocks noChangeArrowheads="1"/>
          </p:cNvSpPr>
          <p:nvPr/>
        </p:nvSpPr>
        <p:spPr bwMode="auto">
          <a:xfrm>
            <a:off x="5554663" y="25273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1" name="Oval 8">
            <a:extLst>
              <a:ext uri="{FF2B5EF4-FFF2-40B4-BE49-F238E27FC236}">
                <a16:creationId xmlns:a16="http://schemas.microsoft.com/office/drawing/2014/main" id="{AA6769F3-7D87-E8A4-4ECF-1227E151B1DE}"/>
              </a:ext>
            </a:extLst>
          </p:cNvPr>
          <p:cNvSpPr>
            <a:spLocks noChangeArrowheads="1"/>
          </p:cNvSpPr>
          <p:nvPr/>
        </p:nvSpPr>
        <p:spPr bwMode="auto">
          <a:xfrm>
            <a:off x="6773863" y="2527300"/>
            <a:ext cx="304800" cy="3048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2" name="AutoShape 9">
            <a:extLst>
              <a:ext uri="{FF2B5EF4-FFF2-40B4-BE49-F238E27FC236}">
                <a16:creationId xmlns:a16="http://schemas.microsoft.com/office/drawing/2014/main" id="{384A977D-01E2-8E95-E556-AFDB90B4B3A6}"/>
              </a:ext>
            </a:extLst>
          </p:cNvPr>
          <p:cNvSpPr>
            <a:spLocks noChangeArrowheads="1"/>
          </p:cNvSpPr>
          <p:nvPr/>
        </p:nvSpPr>
        <p:spPr bwMode="auto">
          <a:xfrm>
            <a:off x="5021263" y="1536700"/>
            <a:ext cx="2209800" cy="990600"/>
          </a:xfrm>
          <a:prstGeom prst="rtTriangle">
            <a:avLst/>
          </a:prstGeom>
          <a:solidFill>
            <a:srgbClr val="339966"/>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3" name="Oval 10">
            <a:extLst>
              <a:ext uri="{FF2B5EF4-FFF2-40B4-BE49-F238E27FC236}">
                <a16:creationId xmlns:a16="http://schemas.microsoft.com/office/drawing/2014/main" id="{02F6A4BD-842D-77C3-4FEE-39181B00FF07}"/>
              </a:ext>
            </a:extLst>
          </p:cNvPr>
          <p:cNvSpPr>
            <a:spLocks noChangeArrowheads="1"/>
          </p:cNvSpPr>
          <p:nvPr/>
        </p:nvSpPr>
        <p:spPr bwMode="auto">
          <a:xfrm>
            <a:off x="1287463" y="4203700"/>
            <a:ext cx="457200" cy="457200"/>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4" name="Oval 11">
            <a:extLst>
              <a:ext uri="{FF2B5EF4-FFF2-40B4-BE49-F238E27FC236}">
                <a16:creationId xmlns:a16="http://schemas.microsoft.com/office/drawing/2014/main" id="{1295406A-B71A-2862-E019-40AD7B8DEEC8}"/>
              </a:ext>
            </a:extLst>
          </p:cNvPr>
          <p:cNvSpPr>
            <a:spLocks noChangeArrowheads="1"/>
          </p:cNvSpPr>
          <p:nvPr/>
        </p:nvSpPr>
        <p:spPr bwMode="auto">
          <a:xfrm>
            <a:off x="2049463" y="4203700"/>
            <a:ext cx="457200" cy="457200"/>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5" name="AutoShape 12">
            <a:extLst>
              <a:ext uri="{FF2B5EF4-FFF2-40B4-BE49-F238E27FC236}">
                <a16:creationId xmlns:a16="http://schemas.microsoft.com/office/drawing/2014/main" id="{9464C00E-8E8A-8435-408B-1FC40C951DBB}"/>
              </a:ext>
            </a:extLst>
          </p:cNvPr>
          <p:cNvSpPr>
            <a:spLocks noChangeArrowheads="1"/>
          </p:cNvSpPr>
          <p:nvPr/>
        </p:nvSpPr>
        <p:spPr bwMode="auto">
          <a:xfrm>
            <a:off x="677863" y="3822700"/>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6" name="Text Box 13">
            <a:extLst>
              <a:ext uri="{FF2B5EF4-FFF2-40B4-BE49-F238E27FC236}">
                <a16:creationId xmlns:a16="http://schemas.microsoft.com/office/drawing/2014/main" id="{F8DFA6A1-9969-CED4-2774-39A6E90AD3DA}"/>
              </a:ext>
            </a:extLst>
          </p:cNvPr>
          <p:cNvSpPr txBox="1">
            <a:spLocks noChangeArrowheads="1"/>
          </p:cNvSpPr>
          <p:nvPr/>
        </p:nvSpPr>
        <p:spPr bwMode="auto">
          <a:xfrm>
            <a:off x="1042988" y="423863"/>
            <a:ext cx="2295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Generation 3</a:t>
            </a:r>
          </a:p>
        </p:txBody>
      </p:sp>
      <p:sp>
        <p:nvSpPr>
          <p:cNvPr id="52237" name="Oval 14">
            <a:extLst>
              <a:ext uri="{FF2B5EF4-FFF2-40B4-BE49-F238E27FC236}">
                <a16:creationId xmlns:a16="http://schemas.microsoft.com/office/drawing/2014/main" id="{3C2CB0B3-B93A-F18E-4513-23CAAA70F466}"/>
              </a:ext>
            </a:extLst>
          </p:cNvPr>
          <p:cNvSpPr>
            <a:spLocks noChangeArrowheads="1"/>
          </p:cNvSpPr>
          <p:nvPr/>
        </p:nvSpPr>
        <p:spPr bwMode="auto">
          <a:xfrm>
            <a:off x="4183063" y="43561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8" name="Oval 15">
            <a:extLst>
              <a:ext uri="{FF2B5EF4-FFF2-40B4-BE49-F238E27FC236}">
                <a16:creationId xmlns:a16="http://schemas.microsoft.com/office/drawing/2014/main" id="{396A3318-F660-6140-AC3E-1F3324E29B69}"/>
              </a:ext>
            </a:extLst>
          </p:cNvPr>
          <p:cNvSpPr>
            <a:spLocks noChangeArrowheads="1"/>
          </p:cNvSpPr>
          <p:nvPr/>
        </p:nvSpPr>
        <p:spPr bwMode="auto">
          <a:xfrm>
            <a:off x="5021263" y="43561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39" name="AutoShape 16">
            <a:extLst>
              <a:ext uri="{FF2B5EF4-FFF2-40B4-BE49-F238E27FC236}">
                <a16:creationId xmlns:a16="http://schemas.microsoft.com/office/drawing/2014/main" id="{CD14B401-2645-BA92-1391-00680647295D}"/>
              </a:ext>
            </a:extLst>
          </p:cNvPr>
          <p:cNvSpPr>
            <a:spLocks noChangeArrowheads="1"/>
          </p:cNvSpPr>
          <p:nvPr/>
        </p:nvSpPr>
        <p:spPr bwMode="auto">
          <a:xfrm>
            <a:off x="3802063" y="3670300"/>
            <a:ext cx="1981200" cy="6858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0" name="Oval 17">
            <a:extLst>
              <a:ext uri="{FF2B5EF4-FFF2-40B4-BE49-F238E27FC236}">
                <a16:creationId xmlns:a16="http://schemas.microsoft.com/office/drawing/2014/main" id="{BAA767EC-DAC5-4A55-9117-1701E9C939A6}"/>
              </a:ext>
            </a:extLst>
          </p:cNvPr>
          <p:cNvSpPr>
            <a:spLocks noChangeArrowheads="1"/>
          </p:cNvSpPr>
          <p:nvPr/>
        </p:nvSpPr>
        <p:spPr bwMode="auto">
          <a:xfrm>
            <a:off x="6164263" y="40513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1" name="Oval 18">
            <a:extLst>
              <a:ext uri="{FF2B5EF4-FFF2-40B4-BE49-F238E27FC236}">
                <a16:creationId xmlns:a16="http://schemas.microsoft.com/office/drawing/2014/main" id="{A476F22B-D2C4-216C-985B-6FDF86B53645}"/>
              </a:ext>
            </a:extLst>
          </p:cNvPr>
          <p:cNvSpPr>
            <a:spLocks noChangeArrowheads="1"/>
          </p:cNvSpPr>
          <p:nvPr/>
        </p:nvSpPr>
        <p:spPr bwMode="auto">
          <a:xfrm>
            <a:off x="7002463" y="40513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2" name="AutoShape 19">
            <a:extLst>
              <a:ext uri="{FF2B5EF4-FFF2-40B4-BE49-F238E27FC236}">
                <a16:creationId xmlns:a16="http://schemas.microsoft.com/office/drawing/2014/main" id="{52C5963B-DA64-E21C-C14E-89B16AF437E7}"/>
              </a:ext>
            </a:extLst>
          </p:cNvPr>
          <p:cNvSpPr>
            <a:spLocks noChangeArrowheads="1"/>
          </p:cNvSpPr>
          <p:nvPr/>
        </p:nvSpPr>
        <p:spPr bwMode="auto">
          <a:xfrm>
            <a:off x="6164263" y="3670300"/>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3" name="Oval 20">
            <a:extLst>
              <a:ext uri="{FF2B5EF4-FFF2-40B4-BE49-F238E27FC236}">
                <a16:creationId xmlns:a16="http://schemas.microsoft.com/office/drawing/2014/main" id="{FD155162-AC8C-7109-149E-E7EB19748480}"/>
              </a:ext>
            </a:extLst>
          </p:cNvPr>
          <p:cNvSpPr>
            <a:spLocks noChangeArrowheads="1"/>
          </p:cNvSpPr>
          <p:nvPr/>
        </p:nvSpPr>
        <p:spPr bwMode="auto">
          <a:xfrm>
            <a:off x="2125663" y="28321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4" name="Oval 21">
            <a:extLst>
              <a:ext uri="{FF2B5EF4-FFF2-40B4-BE49-F238E27FC236}">
                <a16:creationId xmlns:a16="http://schemas.microsoft.com/office/drawing/2014/main" id="{8014C2A6-B8F6-6372-6C94-E4B6B14CA9BE}"/>
              </a:ext>
            </a:extLst>
          </p:cNvPr>
          <p:cNvSpPr>
            <a:spLocks noChangeArrowheads="1"/>
          </p:cNvSpPr>
          <p:nvPr/>
        </p:nvSpPr>
        <p:spPr bwMode="auto">
          <a:xfrm>
            <a:off x="2963863" y="2832100"/>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2245" name="AutoShape 22">
            <a:extLst>
              <a:ext uri="{FF2B5EF4-FFF2-40B4-BE49-F238E27FC236}">
                <a16:creationId xmlns:a16="http://schemas.microsoft.com/office/drawing/2014/main" id="{3BFCAF46-10EB-3CC6-E4C1-99CBCDDD2DC3}"/>
              </a:ext>
            </a:extLst>
          </p:cNvPr>
          <p:cNvSpPr>
            <a:spLocks noChangeArrowheads="1"/>
          </p:cNvSpPr>
          <p:nvPr/>
        </p:nvSpPr>
        <p:spPr bwMode="auto">
          <a:xfrm>
            <a:off x="1744663" y="2451100"/>
            <a:ext cx="2514600" cy="381000"/>
          </a:xfrm>
          <a:prstGeom prst="rtTriangle">
            <a:avLst/>
          </a:prstGeom>
          <a:solidFill>
            <a:srgbClr val="008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A90E3BEF-F31F-8E5D-990B-3B523E0423BA}"/>
              </a:ext>
            </a:extLst>
          </p:cNvPr>
          <p:cNvSpPr txBox="1">
            <a:spLocks noChangeArrowheads="1"/>
          </p:cNvSpPr>
          <p:nvPr/>
        </p:nvSpPr>
        <p:spPr bwMode="auto">
          <a:xfrm>
            <a:off x="1384300" y="5194300"/>
            <a:ext cx="6619669"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对种群</a:t>
            </a:r>
            <a:r>
              <a:rPr lang="en-US" altLang="zh-CN" sz="3200" dirty="0">
                <a:highlight>
                  <a:srgbClr val="FFFF00"/>
                </a:highlight>
                <a:ea typeface="宋体" panose="02010600030101010101" pitchFamily="2" charset="-122"/>
              </a:rPr>
              <a:t>2</a:t>
            </a:r>
            <a:r>
              <a:rPr lang="zh-CN" altLang="en-US" sz="3200" dirty="0">
                <a:highlight>
                  <a:srgbClr val="FFFF00"/>
                </a:highlight>
                <a:ea typeface="宋体" panose="02010600030101010101" pitchFamily="2" charset="-122"/>
              </a:rPr>
              <a:t>重复上述过程，得种群</a:t>
            </a:r>
            <a:r>
              <a:rPr lang="en-US" altLang="zh-CN" sz="3200" dirty="0">
                <a:highlight>
                  <a:srgbClr val="FFFF00"/>
                </a:highlight>
                <a:ea typeface="宋体" panose="02010600030101010101" pitchFamily="2" charset="-122"/>
              </a:rPr>
              <a:t>3</a:t>
            </a:r>
            <a:endParaRPr lang="zh-CN" altLang="en-US" sz="3200" dirty="0">
              <a:highlight>
                <a:srgbClr val="FFFF00"/>
              </a:highligh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灯片编号占位符 5">
            <a:extLst>
              <a:ext uri="{FF2B5EF4-FFF2-40B4-BE49-F238E27FC236}">
                <a16:creationId xmlns:a16="http://schemas.microsoft.com/office/drawing/2014/main" id="{1354674A-77C9-C434-B84B-143AECCE4E6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CEDB18D-F393-48A2-9516-6615CF0ED011}" type="slidenum">
              <a:rPr kumimoji="0" lang="en-US" altLang="ja-JP" sz="1400" smtClean="0">
                <a:solidFill>
                  <a:srgbClr val="A50021"/>
                </a:solidFill>
              </a:rPr>
              <a:pPr>
                <a:spcBef>
                  <a:spcPct val="0"/>
                </a:spcBef>
                <a:buClrTx/>
                <a:buFontTx/>
                <a:buNone/>
              </a:pPr>
              <a:t>27</a:t>
            </a:fld>
            <a:endParaRPr kumimoji="0" lang="en-US" altLang="ja-JP" sz="1400">
              <a:solidFill>
                <a:srgbClr val="A50021"/>
              </a:solidFill>
            </a:endParaRPr>
          </a:p>
        </p:txBody>
      </p:sp>
      <p:sp>
        <p:nvSpPr>
          <p:cNvPr id="53251" name="Oval 4">
            <a:extLst>
              <a:ext uri="{FF2B5EF4-FFF2-40B4-BE49-F238E27FC236}">
                <a16:creationId xmlns:a16="http://schemas.microsoft.com/office/drawing/2014/main" id="{CB54A0C2-D4B4-C0AB-1520-C371A46EDD49}"/>
              </a:ext>
            </a:extLst>
          </p:cNvPr>
          <p:cNvSpPr>
            <a:spLocks noChangeArrowheads="1"/>
          </p:cNvSpPr>
          <p:nvPr/>
        </p:nvSpPr>
        <p:spPr bwMode="auto">
          <a:xfrm>
            <a:off x="1235075" y="4287838"/>
            <a:ext cx="457200" cy="457200"/>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2" name="Oval 5">
            <a:extLst>
              <a:ext uri="{FF2B5EF4-FFF2-40B4-BE49-F238E27FC236}">
                <a16:creationId xmlns:a16="http://schemas.microsoft.com/office/drawing/2014/main" id="{C0296FD0-A333-E92A-D9C5-2F7E8BBB3A8C}"/>
              </a:ext>
            </a:extLst>
          </p:cNvPr>
          <p:cNvSpPr>
            <a:spLocks noChangeArrowheads="1"/>
          </p:cNvSpPr>
          <p:nvPr/>
        </p:nvSpPr>
        <p:spPr bwMode="auto">
          <a:xfrm>
            <a:off x="1997075" y="4287838"/>
            <a:ext cx="457200" cy="457200"/>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3" name="AutoShape 6">
            <a:extLst>
              <a:ext uri="{FF2B5EF4-FFF2-40B4-BE49-F238E27FC236}">
                <a16:creationId xmlns:a16="http://schemas.microsoft.com/office/drawing/2014/main" id="{BEDA14FA-6F79-D5DB-11E0-046D3DE0B247}"/>
              </a:ext>
            </a:extLst>
          </p:cNvPr>
          <p:cNvSpPr>
            <a:spLocks noChangeArrowheads="1"/>
          </p:cNvSpPr>
          <p:nvPr/>
        </p:nvSpPr>
        <p:spPr bwMode="auto">
          <a:xfrm>
            <a:off x="625475" y="3906838"/>
            <a:ext cx="2514600" cy="381000"/>
          </a:xfrm>
          <a:prstGeom prst="rtTriangle">
            <a:avLst/>
          </a:prstGeom>
          <a:solidFill>
            <a:srgbClr val="800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4" name="Text Box 7">
            <a:extLst>
              <a:ext uri="{FF2B5EF4-FFF2-40B4-BE49-F238E27FC236}">
                <a16:creationId xmlns:a16="http://schemas.microsoft.com/office/drawing/2014/main" id="{CE5D572F-CBDE-7C56-BDCA-FECF39AEC431}"/>
              </a:ext>
            </a:extLst>
          </p:cNvPr>
          <p:cNvSpPr txBox="1">
            <a:spLocks noChangeArrowheads="1"/>
          </p:cNvSpPr>
          <p:nvPr/>
        </p:nvSpPr>
        <p:spPr bwMode="auto">
          <a:xfrm>
            <a:off x="990600" y="508000"/>
            <a:ext cx="3481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en-GB" altLang="zh-CN" sz="3200" b="0">
                <a:latin typeface="Times New Roman" panose="02020603050405020304" pitchFamily="18" charset="0"/>
              </a:rPr>
              <a:t>Generation 4, etc …</a:t>
            </a:r>
          </a:p>
        </p:txBody>
      </p:sp>
      <p:sp>
        <p:nvSpPr>
          <p:cNvPr id="53255" name="Oval 8">
            <a:extLst>
              <a:ext uri="{FF2B5EF4-FFF2-40B4-BE49-F238E27FC236}">
                <a16:creationId xmlns:a16="http://schemas.microsoft.com/office/drawing/2014/main" id="{3AC8E740-EB37-A8C3-E648-FC219DC799B3}"/>
              </a:ext>
            </a:extLst>
          </p:cNvPr>
          <p:cNvSpPr>
            <a:spLocks noChangeArrowheads="1"/>
          </p:cNvSpPr>
          <p:nvPr/>
        </p:nvSpPr>
        <p:spPr bwMode="auto">
          <a:xfrm>
            <a:off x="4130675" y="44402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6" name="Oval 9">
            <a:extLst>
              <a:ext uri="{FF2B5EF4-FFF2-40B4-BE49-F238E27FC236}">
                <a16:creationId xmlns:a16="http://schemas.microsoft.com/office/drawing/2014/main" id="{B4D2AA82-90E7-3C74-8B7C-CBBA9023D57A}"/>
              </a:ext>
            </a:extLst>
          </p:cNvPr>
          <p:cNvSpPr>
            <a:spLocks noChangeArrowheads="1"/>
          </p:cNvSpPr>
          <p:nvPr/>
        </p:nvSpPr>
        <p:spPr bwMode="auto">
          <a:xfrm>
            <a:off x="4968875" y="44402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7" name="AutoShape 10">
            <a:extLst>
              <a:ext uri="{FF2B5EF4-FFF2-40B4-BE49-F238E27FC236}">
                <a16:creationId xmlns:a16="http://schemas.microsoft.com/office/drawing/2014/main" id="{5FA8E133-C5ED-87CC-61F3-DD28F151AC94}"/>
              </a:ext>
            </a:extLst>
          </p:cNvPr>
          <p:cNvSpPr>
            <a:spLocks noChangeArrowheads="1"/>
          </p:cNvSpPr>
          <p:nvPr/>
        </p:nvSpPr>
        <p:spPr bwMode="auto">
          <a:xfrm>
            <a:off x="3749675" y="3754438"/>
            <a:ext cx="1981200" cy="685800"/>
          </a:xfrm>
          <a:prstGeom prst="rtTriangle">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8" name="Oval 11">
            <a:extLst>
              <a:ext uri="{FF2B5EF4-FFF2-40B4-BE49-F238E27FC236}">
                <a16:creationId xmlns:a16="http://schemas.microsoft.com/office/drawing/2014/main" id="{9694AA73-35A7-339E-4407-1FFF8A00E8BA}"/>
              </a:ext>
            </a:extLst>
          </p:cNvPr>
          <p:cNvSpPr>
            <a:spLocks noChangeArrowheads="1"/>
          </p:cNvSpPr>
          <p:nvPr/>
        </p:nvSpPr>
        <p:spPr bwMode="auto">
          <a:xfrm>
            <a:off x="2225675" y="2916238"/>
            <a:ext cx="304800" cy="304800"/>
          </a:xfrm>
          <a:prstGeom prst="ellipse">
            <a:avLst/>
          </a:prstGeom>
          <a:solidFill>
            <a:srgbClr val="99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59" name="AutoShape 12">
            <a:extLst>
              <a:ext uri="{FF2B5EF4-FFF2-40B4-BE49-F238E27FC236}">
                <a16:creationId xmlns:a16="http://schemas.microsoft.com/office/drawing/2014/main" id="{616F6163-563C-1276-CB2E-5DBAA5D649C9}"/>
              </a:ext>
            </a:extLst>
          </p:cNvPr>
          <p:cNvSpPr>
            <a:spLocks noChangeArrowheads="1"/>
          </p:cNvSpPr>
          <p:nvPr/>
        </p:nvSpPr>
        <p:spPr bwMode="auto">
          <a:xfrm>
            <a:off x="1692275" y="2535238"/>
            <a:ext cx="2514600" cy="381000"/>
          </a:xfrm>
          <a:prstGeom prst="rtTriangle">
            <a:avLst/>
          </a:prstGeom>
          <a:solidFill>
            <a:srgbClr val="008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0" name="Oval 13">
            <a:extLst>
              <a:ext uri="{FF2B5EF4-FFF2-40B4-BE49-F238E27FC236}">
                <a16:creationId xmlns:a16="http://schemas.microsoft.com/office/drawing/2014/main" id="{49A023EC-61A3-1C75-9508-1B13A83A1A6E}"/>
              </a:ext>
            </a:extLst>
          </p:cNvPr>
          <p:cNvSpPr>
            <a:spLocks noChangeArrowheads="1"/>
          </p:cNvSpPr>
          <p:nvPr/>
        </p:nvSpPr>
        <p:spPr bwMode="auto">
          <a:xfrm>
            <a:off x="5883275" y="2078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1" name="Oval 14">
            <a:extLst>
              <a:ext uri="{FF2B5EF4-FFF2-40B4-BE49-F238E27FC236}">
                <a16:creationId xmlns:a16="http://schemas.microsoft.com/office/drawing/2014/main" id="{E73E6317-2BEB-07C7-67CF-11F0088E22A2}"/>
              </a:ext>
            </a:extLst>
          </p:cNvPr>
          <p:cNvSpPr>
            <a:spLocks noChangeArrowheads="1"/>
          </p:cNvSpPr>
          <p:nvPr/>
        </p:nvSpPr>
        <p:spPr bwMode="auto">
          <a:xfrm>
            <a:off x="6950075" y="2078038"/>
            <a:ext cx="457200" cy="45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2" name="AutoShape 15">
            <a:extLst>
              <a:ext uri="{FF2B5EF4-FFF2-40B4-BE49-F238E27FC236}">
                <a16:creationId xmlns:a16="http://schemas.microsoft.com/office/drawing/2014/main" id="{D70C21F8-9F18-F9B7-91B4-0AEBC995F88A}"/>
              </a:ext>
            </a:extLst>
          </p:cNvPr>
          <p:cNvSpPr>
            <a:spLocks noChangeArrowheads="1"/>
          </p:cNvSpPr>
          <p:nvPr/>
        </p:nvSpPr>
        <p:spPr bwMode="auto">
          <a:xfrm>
            <a:off x="5654675" y="1620838"/>
            <a:ext cx="2057400" cy="457200"/>
          </a:xfrm>
          <a:prstGeom prst="rtTriangle">
            <a:avLst/>
          </a:prstGeom>
          <a:solidFill>
            <a:srgbClr val="FF990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3" name="Oval 16">
            <a:extLst>
              <a:ext uri="{FF2B5EF4-FFF2-40B4-BE49-F238E27FC236}">
                <a16:creationId xmlns:a16="http://schemas.microsoft.com/office/drawing/2014/main" id="{58DA85B2-F65D-2716-ECCF-D84F5F53D9B0}"/>
              </a:ext>
            </a:extLst>
          </p:cNvPr>
          <p:cNvSpPr>
            <a:spLocks noChangeArrowheads="1"/>
          </p:cNvSpPr>
          <p:nvPr/>
        </p:nvSpPr>
        <p:spPr bwMode="auto">
          <a:xfrm>
            <a:off x="3140075" y="2916238"/>
            <a:ext cx="304800" cy="304800"/>
          </a:xfrm>
          <a:prstGeom prst="ellipse">
            <a:avLst/>
          </a:prstGeom>
          <a:solidFill>
            <a:srgbClr val="99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4" name="Oval 17">
            <a:extLst>
              <a:ext uri="{FF2B5EF4-FFF2-40B4-BE49-F238E27FC236}">
                <a16:creationId xmlns:a16="http://schemas.microsoft.com/office/drawing/2014/main" id="{44C8CA6A-7B1E-9057-8C72-9C6E6520729D}"/>
              </a:ext>
            </a:extLst>
          </p:cNvPr>
          <p:cNvSpPr>
            <a:spLocks noChangeArrowheads="1"/>
          </p:cNvSpPr>
          <p:nvPr/>
        </p:nvSpPr>
        <p:spPr bwMode="auto">
          <a:xfrm>
            <a:off x="1311275" y="2001838"/>
            <a:ext cx="304800" cy="304800"/>
          </a:xfrm>
          <a:prstGeom prst="ellipse">
            <a:avLst/>
          </a:prstGeom>
          <a:solidFill>
            <a:srgbClr val="99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5" name="AutoShape 18">
            <a:extLst>
              <a:ext uri="{FF2B5EF4-FFF2-40B4-BE49-F238E27FC236}">
                <a16:creationId xmlns:a16="http://schemas.microsoft.com/office/drawing/2014/main" id="{BCD94EC3-1F36-B833-9B50-BAA825D2557A}"/>
              </a:ext>
            </a:extLst>
          </p:cNvPr>
          <p:cNvSpPr>
            <a:spLocks noChangeArrowheads="1"/>
          </p:cNvSpPr>
          <p:nvPr/>
        </p:nvSpPr>
        <p:spPr bwMode="auto">
          <a:xfrm>
            <a:off x="1158875" y="1697038"/>
            <a:ext cx="2133600" cy="304800"/>
          </a:xfrm>
          <a:prstGeom prst="rtTriangle">
            <a:avLst/>
          </a:prstGeom>
          <a:solidFill>
            <a:srgbClr val="008080"/>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53266" name="Oval 19">
            <a:extLst>
              <a:ext uri="{FF2B5EF4-FFF2-40B4-BE49-F238E27FC236}">
                <a16:creationId xmlns:a16="http://schemas.microsoft.com/office/drawing/2014/main" id="{5FD374E7-3AE1-7ECF-92EF-C45BBB1C1807}"/>
              </a:ext>
            </a:extLst>
          </p:cNvPr>
          <p:cNvSpPr>
            <a:spLocks noChangeArrowheads="1"/>
          </p:cNvSpPr>
          <p:nvPr/>
        </p:nvSpPr>
        <p:spPr bwMode="auto">
          <a:xfrm>
            <a:off x="2606675" y="2001838"/>
            <a:ext cx="304800" cy="304800"/>
          </a:xfrm>
          <a:prstGeom prst="ellipse">
            <a:avLst/>
          </a:prstGeom>
          <a:solidFill>
            <a:srgbClr val="99CC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2" name="Text Box 6">
            <a:extLst>
              <a:ext uri="{FF2B5EF4-FFF2-40B4-BE49-F238E27FC236}">
                <a16:creationId xmlns:a16="http://schemas.microsoft.com/office/drawing/2014/main" id="{BC9D4C8F-ED52-4796-3717-D43C24BA9652}"/>
              </a:ext>
            </a:extLst>
          </p:cNvPr>
          <p:cNvSpPr txBox="1">
            <a:spLocks noChangeArrowheads="1"/>
          </p:cNvSpPr>
          <p:nvPr/>
        </p:nvSpPr>
        <p:spPr bwMode="auto">
          <a:xfrm>
            <a:off x="1311275" y="5430838"/>
            <a:ext cx="6619669" cy="1077218"/>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对种群</a:t>
            </a:r>
            <a:r>
              <a:rPr lang="en-US" altLang="zh-CN" sz="3200" dirty="0">
                <a:highlight>
                  <a:srgbClr val="FFFF00"/>
                </a:highlight>
                <a:ea typeface="宋体" panose="02010600030101010101" pitchFamily="2" charset="-122"/>
              </a:rPr>
              <a:t>3</a:t>
            </a:r>
            <a:r>
              <a:rPr lang="zh-CN" altLang="en-US" sz="3200" dirty="0">
                <a:highlight>
                  <a:srgbClr val="FFFF00"/>
                </a:highlight>
                <a:ea typeface="宋体" panose="02010600030101010101" pitchFamily="2" charset="-122"/>
              </a:rPr>
              <a:t>重复上述过程，得种群</a:t>
            </a:r>
            <a:r>
              <a:rPr lang="en-US" altLang="zh-CN" sz="3200" dirty="0">
                <a:highlight>
                  <a:srgbClr val="FFFF00"/>
                </a:highlight>
                <a:ea typeface="宋体" panose="02010600030101010101" pitchFamily="2" charset="-122"/>
              </a:rPr>
              <a:t>4</a:t>
            </a:r>
          </a:p>
          <a:p>
            <a:pPr eaLnBrk="1" hangingPunct="1">
              <a:spcBef>
                <a:spcPct val="0"/>
              </a:spcBef>
              <a:buClrTx/>
              <a:buFontTx/>
              <a:buNone/>
              <a:defRPr/>
            </a:pPr>
            <a:r>
              <a:rPr lang="en-US" altLang="zh-CN" sz="3200" dirty="0">
                <a:highlight>
                  <a:srgbClr val="FFFF00"/>
                </a:highlight>
                <a:ea typeface="宋体" panose="02010600030101010101" pitchFamily="2" charset="-122"/>
              </a:rPr>
              <a:t>……</a:t>
            </a:r>
            <a:endParaRPr lang="zh-CN" altLang="en-US" sz="3200" dirty="0">
              <a:highlight>
                <a:srgbClr val="FFFF00"/>
              </a:highligh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灯片编号占位符 5">
            <a:extLst>
              <a:ext uri="{FF2B5EF4-FFF2-40B4-BE49-F238E27FC236}">
                <a16:creationId xmlns:a16="http://schemas.microsoft.com/office/drawing/2014/main" id="{E98587A6-9B3A-A8D5-E39C-5E652DA8C95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1861E05-CF59-4744-BC5B-D90CEA1114F1}" type="slidenum">
              <a:rPr kumimoji="0" lang="en-US" altLang="ja-JP" sz="1400" smtClean="0">
                <a:solidFill>
                  <a:srgbClr val="A50021"/>
                </a:solidFill>
              </a:rPr>
              <a:pPr>
                <a:spcBef>
                  <a:spcPct val="0"/>
                </a:spcBef>
                <a:buClrTx/>
                <a:buFontTx/>
                <a:buNone/>
              </a:pPr>
              <a:t>28</a:t>
            </a:fld>
            <a:endParaRPr kumimoji="0" lang="en-US" altLang="ja-JP" sz="1400">
              <a:solidFill>
                <a:srgbClr val="A50021"/>
              </a:solidFill>
            </a:endParaRPr>
          </a:p>
        </p:txBody>
      </p:sp>
      <p:sp>
        <p:nvSpPr>
          <p:cNvPr id="54275" name="Rectangle 4">
            <a:extLst>
              <a:ext uri="{FF2B5EF4-FFF2-40B4-BE49-F238E27FC236}">
                <a16:creationId xmlns:a16="http://schemas.microsoft.com/office/drawing/2014/main" id="{231BC6AF-770C-CF9A-69CC-550EC231BE5F}"/>
              </a:ext>
            </a:extLst>
          </p:cNvPr>
          <p:cNvSpPr>
            <a:spLocks noGrp="1" noChangeArrowheads="1"/>
          </p:cNvSpPr>
          <p:nvPr>
            <p:ph type="title"/>
          </p:nvPr>
        </p:nvSpPr>
        <p:spPr>
          <a:xfrm>
            <a:off x="685800" y="609600"/>
            <a:ext cx="7772400" cy="1143000"/>
          </a:xfrm>
          <a:noFill/>
          <a:extLst>
            <a:ext uri="{909E8E84-426E-40DD-AFC4-6F175D3DCCD1}">
              <a14:hiddenFill xmlns:a14="http://schemas.microsoft.com/office/drawing/2010/main">
                <a:solidFill>
                  <a:srgbClr val="A50021"/>
                </a:solidFill>
              </a14:hiddenFill>
            </a:ext>
          </a:extLst>
        </p:spPr>
        <p:txBody>
          <a:bodyPr anchor="ctr"/>
          <a:lstStyle/>
          <a:p>
            <a:pPr eaLnBrk="1" hangingPunct="1"/>
            <a:endParaRPr lang="en-GB" altLang="zh-CN"/>
          </a:p>
        </p:txBody>
      </p:sp>
      <p:pic>
        <p:nvPicPr>
          <p:cNvPr id="54278" name="Picture 5" descr="car14_3">
            <a:extLst>
              <a:ext uri="{FF2B5EF4-FFF2-40B4-BE49-F238E27FC236}">
                <a16:creationId xmlns:a16="http://schemas.microsoft.com/office/drawing/2014/main" id="{5029BB36-544D-4B6F-A7BF-B2B3F1FED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985963"/>
            <a:ext cx="7947025"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6">
            <a:extLst>
              <a:ext uri="{FF2B5EF4-FFF2-40B4-BE49-F238E27FC236}">
                <a16:creationId xmlns:a16="http://schemas.microsoft.com/office/drawing/2014/main" id="{8695FA53-FC6F-72D3-5899-B6A153945215}"/>
              </a:ext>
            </a:extLst>
          </p:cNvPr>
          <p:cNvSpPr txBox="1">
            <a:spLocks noChangeArrowheads="1"/>
          </p:cNvSpPr>
          <p:nvPr/>
        </p:nvSpPr>
        <p:spPr bwMode="auto">
          <a:xfrm>
            <a:off x="308760" y="317212"/>
            <a:ext cx="6994566" cy="584775"/>
          </a:xfrm>
          <a:prstGeom prst="rect">
            <a:avLst/>
          </a:prstGeom>
          <a:noFill/>
          <a:ln>
            <a:noFill/>
          </a:ln>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defRPr/>
            </a:pPr>
            <a:r>
              <a:rPr lang="zh-CN" altLang="en-US" sz="3200" dirty="0">
                <a:highlight>
                  <a:srgbClr val="FFFF00"/>
                </a:highlight>
                <a:ea typeface="宋体" panose="02010600030101010101" pitchFamily="2" charset="-122"/>
              </a:rPr>
              <a:t>若干代种群之后，产生的进化结果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F672EAC-2593-2900-B74C-2A8A1BE9BAD2}"/>
              </a:ext>
            </a:extLst>
          </p:cNvPr>
          <p:cNvSpPr>
            <a:spLocks noGrp="1" noChangeArrowheads="1"/>
          </p:cNvSpPr>
          <p:nvPr>
            <p:ph type="title"/>
          </p:nvPr>
        </p:nvSpPr>
        <p:spPr>
          <a:xfrm>
            <a:off x="328613" y="100013"/>
            <a:ext cx="7543800" cy="736600"/>
          </a:xfrm>
        </p:spPr>
        <p:txBody>
          <a:bodyPr/>
          <a:lstStyle/>
          <a:p>
            <a:pPr eaLnBrk="1" hangingPunct="1"/>
            <a:r>
              <a:rPr lang="zh-CN" altLang="en-US"/>
              <a:t>进化计算的一般步骤：</a:t>
            </a:r>
          </a:p>
        </p:txBody>
      </p:sp>
      <p:sp>
        <p:nvSpPr>
          <p:cNvPr id="27651" name="Rectangle 3">
            <a:extLst>
              <a:ext uri="{FF2B5EF4-FFF2-40B4-BE49-F238E27FC236}">
                <a16:creationId xmlns:a16="http://schemas.microsoft.com/office/drawing/2014/main" id="{D97AC1EB-194A-B8AD-EB6F-3940CBFF28B2}"/>
              </a:ext>
            </a:extLst>
          </p:cNvPr>
          <p:cNvSpPr>
            <a:spLocks noGrp="1" noChangeArrowheads="1"/>
          </p:cNvSpPr>
          <p:nvPr>
            <p:ph idx="1"/>
          </p:nvPr>
        </p:nvSpPr>
        <p:spPr>
          <a:xfrm>
            <a:off x="246063" y="887413"/>
            <a:ext cx="8767762" cy="5670550"/>
          </a:xfrm>
        </p:spPr>
        <p:txBody>
          <a:bodyPr/>
          <a:lstStyle/>
          <a:p>
            <a:pPr lvl="1" eaLnBrk="1" hangingPunct="1"/>
            <a:r>
              <a:rPr lang="zh-CN" altLang="en-US" sz="3200" dirty="0"/>
              <a:t>随机选定一组初始解</a:t>
            </a:r>
            <a:endParaRPr lang="en-US" altLang="zh-CN" sz="3200" dirty="0"/>
          </a:p>
          <a:p>
            <a:pPr lvl="1" eaLnBrk="1" hangingPunct="1"/>
            <a:r>
              <a:rPr lang="zh-CN" altLang="en-US" sz="3200" dirty="0"/>
              <a:t>评价当前解的性能</a:t>
            </a:r>
            <a:endParaRPr lang="en-US" altLang="zh-CN" sz="3200" dirty="0"/>
          </a:p>
          <a:p>
            <a:pPr lvl="1" eaLnBrk="1" hangingPunct="1"/>
            <a:r>
              <a:rPr lang="zh-CN" altLang="en-US" sz="3200" dirty="0"/>
              <a:t>若当前解满足要求或者进化过程达到一定代数，计算结束</a:t>
            </a:r>
            <a:endParaRPr lang="en-US" altLang="zh-CN" sz="3200" dirty="0"/>
          </a:p>
          <a:p>
            <a:pPr lvl="1" eaLnBrk="1" hangingPunct="1"/>
            <a:r>
              <a:rPr lang="zh-CN" altLang="en-US" sz="3200" dirty="0"/>
              <a:t>从当前解选择一定数量的解作为父代</a:t>
            </a:r>
            <a:endParaRPr lang="en-US" altLang="zh-CN" sz="3200" dirty="0"/>
          </a:p>
          <a:p>
            <a:pPr lvl="1" eaLnBrk="1" hangingPunct="1"/>
            <a:r>
              <a:rPr lang="zh-CN" altLang="en-US" sz="3200" dirty="0"/>
              <a:t>对父代进行基因操作</a:t>
            </a:r>
            <a:r>
              <a:rPr lang="en-US" altLang="zh-CN" sz="3200" dirty="0"/>
              <a:t>(</a:t>
            </a:r>
            <a:r>
              <a:rPr lang="zh-CN" altLang="en-US" sz="3200" dirty="0"/>
              <a:t>如交叉，变异等</a:t>
            </a:r>
            <a:r>
              <a:rPr lang="en-US" altLang="zh-CN" sz="3200" dirty="0"/>
              <a:t>)</a:t>
            </a:r>
            <a:r>
              <a:rPr lang="zh-CN" altLang="en-US" sz="3200" dirty="0"/>
              <a:t>，得到新解，转到第</a:t>
            </a:r>
            <a:r>
              <a:rPr lang="en-US" altLang="zh-CN" sz="3200" dirty="0"/>
              <a:t>2</a:t>
            </a:r>
            <a:r>
              <a:rPr lang="zh-CN" altLang="en-US" sz="3200" dirty="0"/>
              <a:t>步。</a:t>
            </a:r>
            <a:endParaRPr lang="en-US" altLang="zh-CN" sz="3200" dirty="0"/>
          </a:p>
          <a:p>
            <a:pPr lvl="1" eaLnBrk="1" hangingPunct="1"/>
            <a:r>
              <a:rPr lang="zh-CN" altLang="en-US" sz="3200" dirty="0"/>
              <a:t>分支：</a:t>
            </a:r>
            <a:r>
              <a:rPr lang="en-US" altLang="ja-JP" sz="3200" b="1" u="sng" dirty="0">
                <a:solidFill>
                  <a:srgbClr val="FF0000"/>
                </a:solidFill>
                <a:latin typeface="Times New Roman" panose="02020603050405020304" pitchFamily="18" charset="0"/>
              </a:rPr>
              <a:t> Genetic Algorithms</a:t>
            </a:r>
            <a:r>
              <a:rPr lang="en-US" altLang="ja-JP" sz="3200" dirty="0">
                <a:solidFill>
                  <a:srgbClr val="FF0000"/>
                </a:solidFill>
                <a:latin typeface="Times New Roman" panose="02020603050405020304" pitchFamily="18" charset="0"/>
              </a:rPr>
              <a:t> (</a:t>
            </a:r>
            <a:r>
              <a:rPr lang="en-US" altLang="ja-JP" sz="3200" b="1" dirty="0">
                <a:solidFill>
                  <a:srgbClr val="FF0000"/>
                </a:solidFill>
                <a:latin typeface="Times New Roman" panose="02020603050405020304" pitchFamily="18" charset="0"/>
              </a:rPr>
              <a:t>GA</a:t>
            </a:r>
            <a:r>
              <a:rPr lang="en-US" altLang="ja-JP" sz="3200" dirty="0">
                <a:solidFill>
                  <a:srgbClr val="FF0000"/>
                </a:solidFill>
                <a:latin typeface="Times New Roman" panose="02020603050405020304" pitchFamily="18" charset="0"/>
              </a:rPr>
              <a:t>)</a:t>
            </a:r>
            <a:r>
              <a:rPr lang="en-US" altLang="ja-JP" sz="3200" dirty="0">
                <a:latin typeface="Times New Roman" panose="02020603050405020304" pitchFamily="18" charset="0"/>
              </a:rPr>
              <a:t>, </a:t>
            </a:r>
            <a:r>
              <a:rPr lang="en-US" altLang="ja-JP" sz="3200" b="1" u="sng" dirty="0">
                <a:solidFill>
                  <a:srgbClr val="FF0000"/>
                </a:solidFill>
                <a:latin typeface="Times New Roman" panose="02020603050405020304" pitchFamily="18" charset="0"/>
              </a:rPr>
              <a:t>Evolution Strategies</a:t>
            </a:r>
            <a:r>
              <a:rPr lang="en-US" altLang="ja-JP" sz="3200" dirty="0">
                <a:solidFill>
                  <a:srgbClr val="FF0000"/>
                </a:solidFill>
                <a:latin typeface="Times New Roman" panose="02020603050405020304" pitchFamily="18" charset="0"/>
              </a:rPr>
              <a:t> (</a:t>
            </a:r>
            <a:r>
              <a:rPr lang="zh-CN" altLang="en-US" sz="3200" b="1" dirty="0">
                <a:solidFill>
                  <a:srgbClr val="FF0000"/>
                </a:solidFill>
                <a:latin typeface="Times New Roman" panose="02020603050405020304" pitchFamily="18" charset="0"/>
              </a:rPr>
              <a:t>进化策略</a:t>
            </a:r>
            <a:r>
              <a:rPr lang="en-US" altLang="ja-JP" sz="3200" dirty="0">
                <a:solidFill>
                  <a:srgbClr val="FF0000"/>
                </a:solidFill>
                <a:latin typeface="Times New Roman" panose="02020603050405020304" pitchFamily="18" charset="0"/>
              </a:rPr>
              <a:t>)</a:t>
            </a:r>
            <a:r>
              <a:rPr lang="zh-CN" altLang="en-US" sz="3200" dirty="0">
                <a:solidFill>
                  <a:srgbClr val="FF0000"/>
                </a:solidFill>
                <a:latin typeface="Times New Roman" panose="02020603050405020304" pitchFamily="18" charset="0"/>
              </a:rPr>
              <a:t>，</a:t>
            </a:r>
            <a:r>
              <a:rPr lang="en-US" altLang="ja-JP" sz="3200" b="1" u="sng" dirty="0">
                <a:solidFill>
                  <a:srgbClr val="FF0000"/>
                </a:solidFill>
                <a:latin typeface="Times New Roman" panose="02020603050405020304" pitchFamily="18" charset="0"/>
              </a:rPr>
              <a:t> Evolutionary Programming</a:t>
            </a:r>
            <a:r>
              <a:rPr lang="en-US" altLang="ja-JP" sz="3200" dirty="0">
                <a:solidFill>
                  <a:srgbClr val="FF0000"/>
                </a:solidFill>
                <a:latin typeface="Times New Roman" panose="02020603050405020304" pitchFamily="18" charset="0"/>
              </a:rPr>
              <a:t> (</a:t>
            </a:r>
            <a:r>
              <a:rPr lang="zh-CN" altLang="en-US" sz="3200" b="1" dirty="0">
                <a:solidFill>
                  <a:srgbClr val="FF0000"/>
                </a:solidFill>
                <a:latin typeface="Times New Roman" panose="02020603050405020304" pitchFamily="18" charset="0"/>
              </a:rPr>
              <a:t>进化规划</a:t>
            </a:r>
            <a:r>
              <a:rPr lang="en-US" altLang="ja-JP" sz="3200" dirty="0">
                <a:solidFill>
                  <a:srgbClr val="FF0000"/>
                </a:solidFill>
                <a:latin typeface="Times New Roman" panose="02020603050405020304" pitchFamily="18" charset="0"/>
              </a:rPr>
              <a:t>)</a:t>
            </a:r>
            <a:endParaRPr lang="zh-CN" altLang="en-US" sz="3200" dirty="0"/>
          </a:p>
        </p:txBody>
      </p:sp>
      <p:sp>
        <p:nvSpPr>
          <p:cNvPr id="4" name="文本框 3">
            <a:extLst>
              <a:ext uri="{FF2B5EF4-FFF2-40B4-BE49-F238E27FC236}">
                <a16:creationId xmlns:a16="http://schemas.microsoft.com/office/drawing/2014/main" id="{E25D7002-8681-894F-AC6A-6EA4687F8EDD}"/>
              </a:ext>
            </a:extLst>
          </p:cNvPr>
          <p:cNvSpPr txBox="1">
            <a:spLocks noChangeArrowheads="1"/>
          </p:cNvSpPr>
          <p:nvPr/>
        </p:nvSpPr>
        <p:spPr bwMode="auto">
          <a:xfrm>
            <a:off x="412750" y="5016500"/>
            <a:ext cx="79835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sz="1600" b="1">
                <a:solidFill>
                  <a:schemeClr val="tx1"/>
                </a:solidFill>
                <a:latin typeface="Arial" panose="020B0604020202020204" pitchFamily="34" charset="0"/>
                <a:ea typeface="MS PGothic" panose="020B0600070205080204" pitchFamily="34" charset="-128"/>
              </a:defRPr>
            </a:lvl1pPr>
            <a:lvl2pPr>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lvl="1" eaLnBrk="1" hangingPunct="1"/>
            <a:r>
              <a:rPr lang="zh-CN" altLang="en-US" sz="2800"/>
              <a:t>算法结束条件：若当前解满足要求或者算法迭代次数达到一定时，计算结束</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2">
            <a:extLst>
              <a:ext uri="{FF2B5EF4-FFF2-40B4-BE49-F238E27FC236}">
                <a16:creationId xmlns:a16="http://schemas.microsoft.com/office/drawing/2014/main" id="{586E0A8D-B353-229D-B949-4BF4F2CB7B4E}"/>
              </a:ext>
            </a:extLst>
          </p:cNvPr>
          <p:cNvSpPr txBox="1">
            <a:spLocks noChangeArrowheads="1"/>
          </p:cNvSpPr>
          <p:nvPr/>
        </p:nvSpPr>
        <p:spPr bwMode="auto">
          <a:xfrm>
            <a:off x="330200" y="265615"/>
            <a:ext cx="6711868" cy="64633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dirty="0">
                <a:highlight>
                  <a:srgbClr val="FFFF00"/>
                </a:highlight>
                <a:latin typeface="华文中宋" panose="02010600040101010101" pitchFamily="2" charset="-122"/>
                <a:ea typeface="华文中宋" panose="02010600040101010101" pitchFamily="2" charset="-122"/>
              </a:rPr>
              <a:t>优化问题分类</a:t>
            </a:r>
            <a:r>
              <a:rPr lang="en-US" altLang="zh-CN" sz="3600" dirty="0">
                <a:latin typeface="华文中宋" panose="02010600040101010101" pitchFamily="2" charset="-122"/>
                <a:ea typeface="华文中宋" panose="02010600040101010101" pitchFamily="2" charset="-122"/>
              </a:rPr>
              <a:t>---</a:t>
            </a:r>
            <a:r>
              <a:rPr lang="zh-CN" altLang="en-US" sz="3600" dirty="0">
                <a:latin typeface="华文中宋" panose="02010600040101010101" pitchFamily="2" charset="-122"/>
                <a:ea typeface="华文中宋" panose="02010600040101010101" pitchFamily="2" charset="-122"/>
              </a:rPr>
              <a:t>目标数量</a:t>
            </a:r>
          </a:p>
        </p:txBody>
      </p:sp>
      <p:graphicFrame>
        <p:nvGraphicFramePr>
          <p:cNvPr id="10" name="图示 9">
            <a:extLst>
              <a:ext uri="{FF2B5EF4-FFF2-40B4-BE49-F238E27FC236}">
                <a16:creationId xmlns:a16="http://schemas.microsoft.com/office/drawing/2014/main" id="{8968903F-A8E9-76C9-2531-FF4FFB9D401C}"/>
              </a:ext>
            </a:extLst>
          </p:cNvPr>
          <p:cNvGraphicFramePr/>
          <p:nvPr/>
        </p:nvGraphicFramePr>
        <p:xfrm>
          <a:off x="1105195" y="1914093"/>
          <a:ext cx="5667918" cy="3397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思想气泡: 云 1">
            <a:extLst>
              <a:ext uri="{FF2B5EF4-FFF2-40B4-BE49-F238E27FC236}">
                <a16:creationId xmlns:a16="http://schemas.microsoft.com/office/drawing/2014/main" id="{994B6CC6-E5FA-7872-F621-D05118869E93}"/>
              </a:ext>
            </a:extLst>
          </p:cNvPr>
          <p:cNvSpPr/>
          <p:nvPr/>
        </p:nvSpPr>
        <p:spPr>
          <a:xfrm>
            <a:off x="168275" y="2486025"/>
            <a:ext cx="1811338" cy="1047750"/>
          </a:xfrm>
          <a:prstGeom prst="cloudCallout">
            <a:avLst>
              <a:gd name="adj1" fmla="val 96420"/>
              <a:gd name="adj2" fmla="val -4913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dirty="0">
                <a:solidFill>
                  <a:srgbClr val="FF0000"/>
                </a:solidFill>
              </a:rPr>
              <a:t>例：路程最短</a:t>
            </a:r>
          </a:p>
        </p:txBody>
      </p:sp>
      <p:sp>
        <p:nvSpPr>
          <p:cNvPr id="4" name="思想气泡: 云 3">
            <a:extLst>
              <a:ext uri="{FF2B5EF4-FFF2-40B4-BE49-F238E27FC236}">
                <a16:creationId xmlns:a16="http://schemas.microsoft.com/office/drawing/2014/main" id="{DE5415F3-78C1-76AE-A19A-8A65227C4853}"/>
              </a:ext>
            </a:extLst>
          </p:cNvPr>
          <p:cNvSpPr/>
          <p:nvPr/>
        </p:nvSpPr>
        <p:spPr>
          <a:xfrm>
            <a:off x="6270625" y="1330325"/>
            <a:ext cx="2665413" cy="1101725"/>
          </a:xfrm>
          <a:prstGeom prst="cloudCallout">
            <a:avLst>
              <a:gd name="adj1" fmla="val -74671"/>
              <a:gd name="adj2" fmla="val 8810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0000"/>
                </a:solidFill>
              </a:rPr>
              <a:t>例：路程最短且用时最少</a:t>
            </a:r>
          </a:p>
        </p:txBody>
      </p:sp>
      <p:sp>
        <p:nvSpPr>
          <p:cNvPr id="6" name="思想气泡: 云 5">
            <a:extLst>
              <a:ext uri="{FF2B5EF4-FFF2-40B4-BE49-F238E27FC236}">
                <a16:creationId xmlns:a16="http://schemas.microsoft.com/office/drawing/2014/main" id="{71FD4113-25FD-DAB9-A636-73B6B43CB7C4}"/>
              </a:ext>
            </a:extLst>
          </p:cNvPr>
          <p:cNvSpPr/>
          <p:nvPr/>
        </p:nvSpPr>
        <p:spPr>
          <a:xfrm>
            <a:off x="34925" y="3771900"/>
            <a:ext cx="2160588" cy="1047750"/>
          </a:xfrm>
          <a:prstGeom prst="cloudCallout">
            <a:avLst>
              <a:gd name="adj1" fmla="val 57713"/>
              <a:gd name="adj2" fmla="val -793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0000"/>
                </a:solidFill>
              </a:rPr>
              <a:t>一个极值</a:t>
            </a:r>
          </a:p>
        </p:txBody>
      </p:sp>
      <p:sp>
        <p:nvSpPr>
          <p:cNvPr id="7" name="思想气泡: 云 6">
            <a:extLst>
              <a:ext uri="{FF2B5EF4-FFF2-40B4-BE49-F238E27FC236}">
                <a16:creationId xmlns:a16="http://schemas.microsoft.com/office/drawing/2014/main" id="{5C54E069-CEEF-76CA-155D-BD3BB5FD270D}"/>
              </a:ext>
            </a:extLst>
          </p:cNvPr>
          <p:cNvSpPr/>
          <p:nvPr/>
        </p:nvSpPr>
        <p:spPr>
          <a:xfrm>
            <a:off x="77788" y="4945063"/>
            <a:ext cx="1811337" cy="962025"/>
          </a:xfrm>
          <a:prstGeom prst="cloudCallout">
            <a:avLst>
              <a:gd name="adj1" fmla="val 103334"/>
              <a:gd name="adj2" fmla="val -812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0000"/>
                </a:solidFill>
              </a:rPr>
              <a:t>多个局部极值</a:t>
            </a:r>
          </a:p>
        </p:txBody>
      </p:sp>
      <p:sp>
        <p:nvSpPr>
          <p:cNvPr id="9" name="思想气泡: 云 8">
            <a:extLst>
              <a:ext uri="{FF2B5EF4-FFF2-40B4-BE49-F238E27FC236}">
                <a16:creationId xmlns:a16="http://schemas.microsoft.com/office/drawing/2014/main" id="{9FFE56D8-B54F-0443-3E63-4839BE24773A}"/>
              </a:ext>
            </a:extLst>
          </p:cNvPr>
          <p:cNvSpPr/>
          <p:nvPr/>
        </p:nvSpPr>
        <p:spPr>
          <a:xfrm>
            <a:off x="6792913" y="3094038"/>
            <a:ext cx="2490787" cy="1355725"/>
          </a:xfrm>
          <a:prstGeom prst="cloudCallout">
            <a:avLst>
              <a:gd name="adj1" fmla="val -80940"/>
              <a:gd name="adj2" fmla="val -6241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0000"/>
                </a:solidFill>
              </a:rPr>
              <a:t>多个目标之间会发生冲突</a:t>
            </a:r>
          </a:p>
        </p:txBody>
      </p:sp>
      <p:sp>
        <p:nvSpPr>
          <p:cNvPr id="11" name="思想气泡: 云 10">
            <a:extLst>
              <a:ext uri="{FF2B5EF4-FFF2-40B4-BE49-F238E27FC236}">
                <a16:creationId xmlns:a16="http://schemas.microsoft.com/office/drawing/2014/main" id="{39D00DE2-1724-11A9-A2DC-A769D9C10B47}"/>
              </a:ext>
            </a:extLst>
          </p:cNvPr>
          <p:cNvSpPr/>
          <p:nvPr/>
        </p:nvSpPr>
        <p:spPr>
          <a:xfrm>
            <a:off x="6248400" y="4837113"/>
            <a:ext cx="3105150" cy="1474787"/>
          </a:xfrm>
          <a:prstGeom prst="cloudCallout">
            <a:avLst>
              <a:gd name="adj1" fmla="val -57562"/>
              <a:gd name="adj2" fmla="val -472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0000"/>
                </a:solidFill>
              </a:rPr>
              <a:t>优化难度急剧增加，是优化领域的研究难点和热点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2" grpId="0" animBg="1"/>
      <p:bldP spid="4" grpId="0" animBg="1"/>
      <p:bldP spid="6" grpId="0" animBg="1"/>
      <p:bldP spid="7" grpId="0" animBg="1"/>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FB7127B2-AF60-4DBD-5715-B5FC663CED12}"/>
              </a:ext>
            </a:extLst>
          </p:cNvPr>
          <p:cNvSpPr>
            <a:spLocks noGrp="1" noChangeArrowheads="1"/>
          </p:cNvSpPr>
          <p:nvPr>
            <p:ph type="title"/>
          </p:nvPr>
        </p:nvSpPr>
        <p:spPr>
          <a:xfrm>
            <a:off x="65088" y="155575"/>
            <a:ext cx="9078912" cy="1566863"/>
          </a:xfrm>
          <a:noFill/>
        </p:spPr>
        <p:txBody>
          <a:bodyPr rtlCol="0">
            <a:normAutofit/>
          </a:bodyPr>
          <a:lstStyle/>
          <a:p>
            <a:pPr algn="ctr" eaLnBrk="1" fontAlgn="auto" hangingPunct="1">
              <a:spcAft>
                <a:spcPts val="0"/>
              </a:spcAft>
              <a:defRPr/>
            </a:pPr>
            <a:r>
              <a:rPr lang="zh-CN" altLang="en-US" sz="4000" dirty="0">
                <a:solidFill>
                  <a:srgbClr val="FF0000"/>
                </a:solidFill>
                <a:effectLst>
                  <a:outerShdw blurRad="38100" dist="38100" dir="2700000" algn="tl">
                    <a:srgbClr val="C0C0C0"/>
                  </a:outerShdw>
                </a:effectLst>
                <a:latin typeface="Times New Roman" panose="02020603050405020304" pitchFamily="18" charset="0"/>
              </a:rPr>
              <a:t>遗传算法</a:t>
            </a:r>
            <a:r>
              <a:rPr lang="zh-CN" altLang="en-US" sz="4000" dirty="0">
                <a:solidFill>
                  <a:srgbClr val="0D466D"/>
                </a:solidFill>
                <a:latin typeface="Verdana" panose="020B0604030504040204" pitchFamily="34" charset="0"/>
              </a:rPr>
              <a:t>（</a:t>
            </a:r>
            <a:r>
              <a:rPr lang="en-US" altLang="zh-CN" sz="4000" dirty="0">
                <a:solidFill>
                  <a:srgbClr val="0D466D"/>
                </a:solidFill>
                <a:latin typeface="Times New Roman" panose="02020603050405020304" pitchFamily="18" charset="0"/>
              </a:rPr>
              <a:t>Genetic Algorithm</a:t>
            </a:r>
            <a:r>
              <a:rPr lang="zh-CN" altLang="en-US" sz="4000" dirty="0">
                <a:solidFill>
                  <a:srgbClr val="0D466D"/>
                </a:solidFill>
                <a:latin typeface="Times New Roman" panose="02020603050405020304" pitchFamily="18" charset="0"/>
              </a:rPr>
              <a:t>，</a:t>
            </a:r>
            <a:r>
              <a:rPr lang="en-US" altLang="zh-CN" sz="4000" dirty="0">
                <a:solidFill>
                  <a:srgbClr val="0D466D"/>
                </a:solidFill>
                <a:latin typeface="Times New Roman" panose="02020603050405020304" pitchFamily="18" charset="0"/>
              </a:rPr>
              <a:t>GA</a:t>
            </a:r>
            <a:r>
              <a:rPr lang="zh-CN" altLang="en-US" sz="4000" dirty="0">
                <a:solidFill>
                  <a:srgbClr val="0D466D"/>
                </a:solidFill>
                <a:latin typeface="Verdana" panose="020B0604030504040204" pitchFamily="34" charset="0"/>
              </a:rPr>
              <a:t>）</a:t>
            </a:r>
            <a:br>
              <a:rPr lang="zh-CN" altLang="en-US" sz="4000" dirty="0">
                <a:solidFill>
                  <a:srgbClr val="0D466D"/>
                </a:solidFill>
                <a:latin typeface="Verdana" panose="020B0604030504040204" pitchFamily="34" charset="0"/>
              </a:rPr>
            </a:br>
            <a:endParaRPr lang="zh-CN" altLang="en-US" sz="4000" dirty="0">
              <a:solidFill>
                <a:srgbClr val="FF0000"/>
              </a:solidFill>
              <a:effectLst>
                <a:outerShdw blurRad="38100" dist="38100" dir="2700000" algn="tl">
                  <a:srgbClr val="C0C0C0"/>
                </a:outerShdw>
              </a:effectLst>
              <a:latin typeface="Times New Roman" panose="02020603050405020304" pitchFamily="18" charset="0"/>
            </a:endParaRPr>
          </a:p>
        </p:txBody>
      </p:sp>
      <p:grpSp>
        <p:nvGrpSpPr>
          <p:cNvPr id="92164" name="Group 4">
            <a:extLst>
              <a:ext uri="{FF2B5EF4-FFF2-40B4-BE49-F238E27FC236}">
                <a16:creationId xmlns:a16="http://schemas.microsoft.com/office/drawing/2014/main" id="{AC612B04-0B8E-F8CA-BB4F-86F3697D5A48}"/>
              </a:ext>
            </a:extLst>
          </p:cNvPr>
          <p:cNvGrpSpPr>
            <a:grpSpLocks/>
          </p:cNvGrpSpPr>
          <p:nvPr/>
        </p:nvGrpSpPr>
        <p:grpSpPr bwMode="auto">
          <a:xfrm>
            <a:off x="6186488" y="2095500"/>
            <a:ext cx="1558925" cy="1042988"/>
            <a:chOff x="1303" y="1686"/>
            <a:chExt cx="2573" cy="1669"/>
          </a:xfrm>
        </p:grpSpPr>
        <p:grpSp>
          <p:nvGrpSpPr>
            <p:cNvPr id="56374" name="Group 5">
              <a:extLst>
                <a:ext uri="{FF2B5EF4-FFF2-40B4-BE49-F238E27FC236}">
                  <a16:creationId xmlns:a16="http://schemas.microsoft.com/office/drawing/2014/main" id="{8AFCBC78-B43C-0FAC-FB32-9B13F4A9EDFD}"/>
                </a:ext>
              </a:extLst>
            </p:cNvPr>
            <p:cNvGrpSpPr>
              <a:grpSpLocks/>
            </p:cNvGrpSpPr>
            <p:nvPr/>
          </p:nvGrpSpPr>
          <p:grpSpPr bwMode="auto">
            <a:xfrm>
              <a:off x="1303" y="2760"/>
              <a:ext cx="2573" cy="595"/>
              <a:chOff x="1303" y="2760"/>
              <a:chExt cx="2573" cy="595"/>
            </a:xfrm>
          </p:grpSpPr>
          <p:sp>
            <p:nvSpPr>
              <p:cNvPr id="56440" name="Freeform 6">
                <a:extLst>
                  <a:ext uri="{FF2B5EF4-FFF2-40B4-BE49-F238E27FC236}">
                    <a16:creationId xmlns:a16="http://schemas.microsoft.com/office/drawing/2014/main" id="{3B34B050-DFEE-5B0C-FC04-F480F30F7F83}"/>
                  </a:ext>
                </a:extLst>
              </p:cNvPr>
              <p:cNvSpPr>
                <a:spLocks/>
              </p:cNvSpPr>
              <p:nvPr/>
            </p:nvSpPr>
            <p:spPr bwMode="auto">
              <a:xfrm>
                <a:off x="1303" y="2760"/>
                <a:ext cx="2573" cy="481"/>
              </a:xfrm>
              <a:custGeom>
                <a:avLst/>
                <a:gdLst>
                  <a:gd name="T0" fmla="*/ 1 w 5145"/>
                  <a:gd name="T1" fmla="*/ 0 h 963"/>
                  <a:gd name="T2" fmla="*/ 1 w 5145"/>
                  <a:gd name="T3" fmla="*/ 0 h 963"/>
                  <a:gd name="T4" fmla="*/ 1 w 5145"/>
                  <a:gd name="T5" fmla="*/ 0 h 963"/>
                  <a:gd name="T6" fmla="*/ 0 w 5145"/>
                  <a:gd name="T7" fmla="*/ 0 h 963"/>
                  <a:gd name="T8" fmla="*/ 1 w 5145"/>
                  <a:gd name="T9" fmla="*/ 0 h 9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45" h="963">
                    <a:moveTo>
                      <a:pt x="1570" y="0"/>
                    </a:moveTo>
                    <a:lnTo>
                      <a:pt x="5145" y="0"/>
                    </a:lnTo>
                    <a:lnTo>
                      <a:pt x="4182" y="963"/>
                    </a:lnTo>
                    <a:lnTo>
                      <a:pt x="0" y="963"/>
                    </a:lnTo>
                    <a:lnTo>
                      <a:pt x="1570" y="0"/>
                    </a:lnTo>
                    <a:close/>
                  </a:path>
                </a:pathLst>
              </a:custGeom>
              <a:solidFill>
                <a:srgbClr val="C06000"/>
              </a:solidFill>
              <a:ln w="7938">
                <a:solidFill>
                  <a:srgbClr val="000000"/>
                </a:solidFill>
                <a:prstDash val="solid"/>
                <a:round/>
                <a:headEnd/>
                <a:tailEnd/>
              </a:ln>
            </p:spPr>
            <p:txBody>
              <a:bodyPr/>
              <a:lstStyle/>
              <a:p>
                <a:endParaRPr lang="zh-CN" altLang="en-US"/>
              </a:p>
            </p:txBody>
          </p:sp>
          <p:sp>
            <p:nvSpPr>
              <p:cNvPr id="56441" name="Rectangle 7">
                <a:extLst>
                  <a:ext uri="{FF2B5EF4-FFF2-40B4-BE49-F238E27FC236}">
                    <a16:creationId xmlns:a16="http://schemas.microsoft.com/office/drawing/2014/main" id="{643C5543-1BAE-E050-2BDE-356235E6DCDE}"/>
                  </a:ext>
                </a:extLst>
              </p:cNvPr>
              <p:cNvSpPr>
                <a:spLocks noChangeArrowheads="1"/>
              </p:cNvSpPr>
              <p:nvPr/>
            </p:nvSpPr>
            <p:spPr bwMode="auto">
              <a:xfrm>
                <a:off x="1305" y="3243"/>
                <a:ext cx="2088" cy="110"/>
              </a:xfrm>
              <a:prstGeom prst="rect">
                <a:avLst/>
              </a:prstGeom>
              <a:solidFill>
                <a:srgbClr val="804000"/>
              </a:solidFill>
              <a:ln w="7938">
                <a:solidFill>
                  <a:srgbClr val="000000"/>
                </a:solidFill>
                <a:miter lim="800000"/>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442" name="Freeform 8">
                <a:extLst>
                  <a:ext uri="{FF2B5EF4-FFF2-40B4-BE49-F238E27FC236}">
                    <a16:creationId xmlns:a16="http://schemas.microsoft.com/office/drawing/2014/main" id="{884178D3-E616-710E-C981-BF2C0968054B}"/>
                  </a:ext>
                </a:extLst>
              </p:cNvPr>
              <p:cNvSpPr>
                <a:spLocks/>
              </p:cNvSpPr>
              <p:nvPr/>
            </p:nvSpPr>
            <p:spPr bwMode="auto">
              <a:xfrm>
                <a:off x="3394" y="2760"/>
                <a:ext cx="482" cy="595"/>
              </a:xfrm>
              <a:custGeom>
                <a:avLst/>
                <a:gdLst>
                  <a:gd name="T0" fmla="*/ 1 w 963"/>
                  <a:gd name="T1" fmla="*/ 0 h 1192"/>
                  <a:gd name="T2" fmla="*/ 0 w 963"/>
                  <a:gd name="T3" fmla="*/ 0 h 1192"/>
                  <a:gd name="T4" fmla="*/ 0 w 963"/>
                  <a:gd name="T5" fmla="*/ 0 h 1192"/>
                  <a:gd name="T6" fmla="*/ 1 w 963"/>
                  <a:gd name="T7" fmla="*/ 0 h 1192"/>
                  <a:gd name="T8" fmla="*/ 1 w 963"/>
                  <a:gd name="T9" fmla="*/ 0 h 1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3" h="1192">
                    <a:moveTo>
                      <a:pt x="963" y="0"/>
                    </a:moveTo>
                    <a:lnTo>
                      <a:pt x="0" y="963"/>
                    </a:lnTo>
                    <a:lnTo>
                      <a:pt x="0" y="1192"/>
                    </a:lnTo>
                    <a:lnTo>
                      <a:pt x="963" y="223"/>
                    </a:lnTo>
                    <a:lnTo>
                      <a:pt x="963" y="0"/>
                    </a:lnTo>
                    <a:close/>
                  </a:path>
                </a:pathLst>
              </a:custGeom>
              <a:solidFill>
                <a:srgbClr val="603000"/>
              </a:solidFill>
              <a:ln w="7938">
                <a:solidFill>
                  <a:srgbClr val="000000"/>
                </a:solidFill>
                <a:prstDash val="solid"/>
                <a:round/>
                <a:headEnd/>
                <a:tailEnd/>
              </a:ln>
            </p:spPr>
            <p:txBody>
              <a:bodyPr/>
              <a:lstStyle/>
              <a:p>
                <a:endParaRPr lang="zh-CN" altLang="en-US"/>
              </a:p>
            </p:txBody>
          </p:sp>
        </p:grpSp>
        <p:sp>
          <p:nvSpPr>
            <p:cNvPr id="56375" name="Freeform 9">
              <a:extLst>
                <a:ext uri="{FF2B5EF4-FFF2-40B4-BE49-F238E27FC236}">
                  <a16:creationId xmlns:a16="http://schemas.microsoft.com/office/drawing/2014/main" id="{1E2DFC1F-02B3-9752-6D9F-5995BFE8AA00}"/>
                </a:ext>
              </a:extLst>
            </p:cNvPr>
            <p:cNvSpPr>
              <a:spLocks/>
            </p:cNvSpPr>
            <p:nvPr/>
          </p:nvSpPr>
          <p:spPr bwMode="auto">
            <a:xfrm>
              <a:off x="2239" y="2128"/>
              <a:ext cx="20" cy="48"/>
            </a:xfrm>
            <a:custGeom>
              <a:avLst/>
              <a:gdLst>
                <a:gd name="T0" fmla="*/ 0 w 39"/>
                <a:gd name="T1" fmla="*/ 1 h 95"/>
                <a:gd name="T2" fmla="*/ 1 w 39"/>
                <a:gd name="T3" fmla="*/ 1 h 95"/>
                <a:gd name="T4" fmla="*/ 1 w 39"/>
                <a:gd name="T5" fmla="*/ 0 h 95"/>
                <a:gd name="T6" fmla="*/ 1 w 39"/>
                <a:gd name="T7" fmla="*/ 1 h 95"/>
                <a:gd name="T8" fmla="*/ 1 w 39"/>
                <a:gd name="T9" fmla="*/ 1 h 95"/>
                <a:gd name="T10" fmla="*/ 1 w 39"/>
                <a:gd name="T11" fmla="*/ 1 h 95"/>
                <a:gd name="T12" fmla="*/ 1 w 39"/>
                <a:gd name="T13" fmla="*/ 1 h 95"/>
                <a:gd name="T14" fmla="*/ 0 w 39"/>
                <a:gd name="T15" fmla="*/ 1 h 9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 h="95">
                  <a:moveTo>
                    <a:pt x="0" y="29"/>
                  </a:moveTo>
                  <a:lnTo>
                    <a:pt x="11" y="15"/>
                  </a:lnTo>
                  <a:lnTo>
                    <a:pt x="39" y="0"/>
                  </a:lnTo>
                  <a:lnTo>
                    <a:pt x="38" y="95"/>
                  </a:lnTo>
                  <a:lnTo>
                    <a:pt x="30" y="83"/>
                  </a:lnTo>
                  <a:lnTo>
                    <a:pt x="21" y="70"/>
                  </a:lnTo>
                  <a:lnTo>
                    <a:pt x="8" y="49"/>
                  </a:lnTo>
                  <a:lnTo>
                    <a:pt x="0" y="29"/>
                  </a:lnTo>
                  <a:close/>
                </a:path>
              </a:pathLst>
            </a:custGeom>
            <a:solidFill>
              <a:srgbClr val="E0E0E0"/>
            </a:solidFill>
            <a:ln w="7938">
              <a:solidFill>
                <a:srgbClr val="000000"/>
              </a:solidFill>
              <a:prstDash val="solid"/>
              <a:round/>
              <a:headEnd/>
              <a:tailEnd/>
            </a:ln>
          </p:spPr>
          <p:txBody>
            <a:bodyPr/>
            <a:lstStyle/>
            <a:p>
              <a:endParaRPr lang="zh-CN" altLang="en-US"/>
            </a:p>
          </p:txBody>
        </p:sp>
        <p:grpSp>
          <p:nvGrpSpPr>
            <p:cNvPr id="56376" name="Group 10">
              <a:extLst>
                <a:ext uri="{FF2B5EF4-FFF2-40B4-BE49-F238E27FC236}">
                  <a16:creationId xmlns:a16="http://schemas.microsoft.com/office/drawing/2014/main" id="{A3EEDF59-22F4-4304-3D44-7F8FFE2B7A28}"/>
                </a:ext>
              </a:extLst>
            </p:cNvPr>
            <p:cNvGrpSpPr>
              <a:grpSpLocks/>
            </p:cNvGrpSpPr>
            <p:nvPr/>
          </p:nvGrpSpPr>
          <p:grpSpPr bwMode="auto">
            <a:xfrm>
              <a:off x="2801" y="1975"/>
              <a:ext cx="67" cy="57"/>
              <a:chOff x="2801" y="1975"/>
              <a:chExt cx="67" cy="57"/>
            </a:xfrm>
          </p:grpSpPr>
          <p:sp>
            <p:nvSpPr>
              <p:cNvPr id="56438" name="Oval 11">
                <a:extLst>
                  <a:ext uri="{FF2B5EF4-FFF2-40B4-BE49-F238E27FC236}">
                    <a16:creationId xmlns:a16="http://schemas.microsoft.com/office/drawing/2014/main" id="{4321BF4D-3D42-601F-D29D-52570CC33287}"/>
                  </a:ext>
                </a:extLst>
              </p:cNvPr>
              <p:cNvSpPr>
                <a:spLocks noChangeArrowheads="1"/>
              </p:cNvSpPr>
              <p:nvPr/>
            </p:nvSpPr>
            <p:spPr bwMode="auto">
              <a:xfrm>
                <a:off x="2801" y="1975"/>
                <a:ext cx="67" cy="57"/>
              </a:xfrm>
              <a:prstGeom prst="ellipse">
                <a:avLst/>
              </a:prstGeom>
              <a:solidFill>
                <a:srgbClr val="FFFFFF"/>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439" name="Oval 12">
                <a:extLst>
                  <a:ext uri="{FF2B5EF4-FFF2-40B4-BE49-F238E27FC236}">
                    <a16:creationId xmlns:a16="http://schemas.microsoft.com/office/drawing/2014/main" id="{F8A422CB-12A6-3292-1D58-A90AEDF81BD6}"/>
                  </a:ext>
                </a:extLst>
              </p:cNvPr>
              <p:cNvSpPr>
                <a:spLocks noChangeArrowheads="1"/>
              </p:cNvSpPr>
              <p:nvPr/>
            </p:nvSpPr>
            <p:spPr bwMode="auto">
              <a:xfrm>
                <a:off x="2825" y="1982"/>
                <a:ext cx="34" cy="35"/>
              </a:xfrm>
              <a:prstGeom prst="ellipse">
                <a:avLst/>
              </a:prstGeom>
              <a:solidFill>
                <a:srgbClr val="618FFD"/>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grpSp>
        <p:grpSp>
          <p:nvGrpSpPr>
            <p:cNvPr id="56377" name="Group 13">
              <a:extLst>
                <a:ext uri="{FF2B5EF4-FFF2-40B4-BE49-F238E27FC236}">
                  <a16:creationId xmlns:a16="http://schemas.microsoft.com/office/drawing/2014/main" id="{FE4A34FF-243B-33D6-6BBD-1C38052AC890}"/>
                </a:ext>
              </a:extLst>
            </p:cNvPr>
            <p:cNvGrpSpPr>
              <a:grpSpLocks/>
            </p:cNvGrpSpPr>
            <p:nvPr/>
          </p:nvGrpSpPr>
          <p:grpSpPr bwMode="auto">
            <a:xfrm>
              <a:off x="2973" y="1980"/>
              <a:ext cx="67" cy="57"/>
              <a:chOff x="2973" y="1980"/>
              <a:chExt cx="67" cy="57"/>
            </a:xfrm>
          </p:grpSpPr>
          <p:sp>
            <p:nvSpPr>
              <p:cNvPr id="56436" name="Oval 14">
                <a:extLst>
                  <a:ext uri="{FF2B5EF4-FFF2-40B4-BE49-F238E27FC236}">
                    <a16:creationId xmlns:a16="http://schemas.microsoft.com/office/drawing/2014/main" id="{936897E1-FA6A-8FF2-F063-112BC81DC632}"/>
                  </a:ext>
                </a:extLst>
              </p:cNvPr>
              <p:cNvSpPr>
                <a:spLocks noChangeArrowheads="1"/>
              </p:cNvSpPr>
              <p:nvPr/>
            </p:nvSpPr>
            <p:spPr bwMode="auto">
              <a:xfrm>
                <a:off x="2973" y="1980"/>
                <a:ext cx="67" cy="57"/>
              </a:xfrm>
              <a:prstGeom prst="ellipse">
                <a:avLst/>
              </a:prstGeom>
              <a:solidFill>
                <a:srgbClr val="FFFFFF"/>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437" name="Oval 15">
                <a:extLst>
                  <a:ext uri="{FF2B5EF4-FFF2-40B4-BE49-F238E27FC236}">
                    <a16:creationId xmlns:a16="http://schemas.microsoft.com/office/drawing/2014/main" id="{913BCC14-9EA5-1E4C-01A6-0206ECA2F7DD}"/>
                  </a:ext>
                </a:extLst>
              </p:cNvPr>
              <p:cNvSpPr>
                <a:spLocks noChangeArrowheads="1"/>
              </p:cNvSpPr>
              <p:nvPr/>
            </p:nvSpPr>
            <p:spPr bwMode="auto">
              <a:xfrm>
                <a:off x="2996" y="1987"/>
                <a:ext cx="35" cy="36"/>
              </a:xfrm>
              <a:prstGeom prst="ellipse">
                <a:avLst/>
              </a:prstGeom>
              <a:solidFill>
                <a:srgbClr val="618FFD"/>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grpSp>
        <p:grpSp>
          <p:nvGrpSpPr>
            <p:cNvPr id="56378" name="Group 16">
              <a:extLst>
                <a:ext uri="{FF2B5EF4-FFF2-40B4-BE49-F238E27FC236}">
                  <a16:creationId xmlns:a16="http://schemas.microsoft.com/office/drawing/2014/main" id="{7E0E64CF-752B-5D02-CEA9-BC564C850A3F}"/>
                </a:ext>
              </a:extLst>
            </p:cNvPr>
            <p:cNvGrpSpPr>
              <a:grpSpLocks/>
            </p:cNvGrpSpPr>
            <p:nvPr/>
          </p:nvGrpSpPr>
          <p:grpSpPr bwMode="auto">
            <a:xfrm>
              <a:off x="2169" y="1686"/>
              <a:ext cx="1380" cy="1387"/>
              <a:chOff x="2169" y="1686"/>
              <a:chExt cx="1380" cy="1387"/>
            </a:xfrm>
          </p:grpSpPr>
          <p:grpSp>
            <p:nvGrpSpPr>
              <p:cNvPr id="56416" name="Group 17">
                <a:extLst>
                  <a:ext uri="{FF2B5EF4-FFF2-40B4-BE49-F238E27FC236}">
                    <a16:creationId xmlns:a16="http://schemas.microsoft.com/office/drawing/2014/main" id="{8E408DE1-8D42-1B8F-3D17-308E597C696B}"/>
                  </a:ext>
                </a:extLst>
              </p:cNvPr>
              <p:cNvGrpSpPr>
                <a:grpSpLocks/>
              </p:cNvGrpSpPr>
              <p:nvPr/>
            </p:nvGrpSpPr>
            <p:grpSpPr bwMode="auto">
              <a:xfrm>
                <a:off x="2169" y="1686"/>
                <a:ext cx="1236" cy="1387"/>
                <a:chOff x="2169" y="1686"/>
                <a:chExt cx="1236" cy="1387"/>
              </a:xfrm>
            </p:grpSpPr>
            <p:sp>
              <p:nvSpPr>
                <p:cNvPr id="56419" name="Freeform 18">
                  <a:extLst>
                    <a:ext uri="{FF2B5EF4-FFF2-40B4-BE49-F238E27FC236}">
                      <a16:creationId xmlns:a16="http://schemas.microsoft.com/office/drawing/2014/main" id="{D063ED60-31A0-3A5D-F5B1-BED338463F67}"/>
                    </a:ext>
                  </a:extLst>
                </p:cNvPr>
                <p:cNvSpPr>
                  <a:spLocks/>
                </p:cNvSpPr>
                <p:nvPr/>
              </p:nvSpPr>
              <p:spPr bwMode="auto">
                <a:xfrm>
                  <a:off x="3081" y="1941"/>
                  <a:ext cx="64" cy="155"/>
                </a:xfrm>
                <a:custGeom>
                  <a:avLst/>
                  <a:gdLst>
                    <a:gd name="T0" fmla="*/ 1 w 128"/>
                    <a:gd name="T1" fmla="*/ 0 h 311"/>
                    <a:gd name="T2" fmla="*/ 1 w 128"/>
                    <a:gd name="T3" fmla="*/ 0 h 311"/>
                    <a:gd name="T4" fmla="*/ 1 w 128"/>
                    <a:gd name="T5" fmla="*/ 0 h 311"/>
                    <a:gd name="T6" fmla="*/ 1 w 128"/>
                    <a:gd name="T7" fmla="*/ 0 h 311"/>
                    <a:gd name="T8" fmla="*/ 1 w 128"/>
                    <a:gd name="T9" fmla="*/ 0 h 311"/>
                    <a:gd name="T10" fmla="*/ 1 w 128"/>
                    <a:gd name="T11" fmla="*/ 0 h 311"/>
                    <a:gd name="T12" fmla="*/ 1 w 128"/>
                    <a:gd name="T13" fmla="*/ 0 h 311"/>
                    <a:gd name="T14" fmla="*/ 1 w 128"/>
                    <a:gd name="T15" fmla="*/ 0 h 311"/>
                    <a:gd name="T16" fmla="*/ 1 w 128"/>
                    <a:gd name="T17" fmla="*/ 0 h 311"/>
                    <a:gd name="T18" fmla="*/ 0 w 128"/>
                    <a:gd name="T19" fmla="*/ 0 h 311"/>
                    <a:gd name="T20" fmla="*/ 1 w 128"/>
                    <a:gd name="T21" fmla="*/ 0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56420" name="Freeform 19">
                  <a:extLst>
                    <a:ext uri="{FF2B5EF4-FFF2-40B4-BE49-F238E27FC236}">
                      <a16:creationId xmlns:a16="http://schemas.microsoft.com/office/drawing/2014/main" id="{430D8CD3-D908-E25D-80AA-E6B92D3419D7}"/>
                    </a:ext>
                  </a:extLst>
                </p:cNvPr>
                <p:cNvSpPr>
                  <a:spLocks/>
                </p:cNvSpPr>
                <p:nvPr/>
              </p:nvSpPr>
              <p:spPr bwMode="auto">
                <a:xfrm>
                  <a:off x="2667" y="1945"/>
                  <a:ext cx="63" cy="155"/>
                </a:xfrm>
                <a:custGeom>
                  <a:avLst/>
                  <a:gdLst>
                    <a:gd name="T0" fmla="*/ 1 w 126"/>
                    <a:gd name="T1" fmla="*/ 0 h 311"/>
                    <a:gd name="T2" fmla="*/ 1 w 126"/>
                    <a:gd name="T3" fmla="*/ 0 h 311"/>
                    <a:gd name="T4" fmla="*/ 1 w 126"/>
                    <a:gd name="T5" fmla="*/ 0 h 311"/>
                    <a:gd name="T6" fmla="*/ 1 w 126"/>
                    <a:gd name="T7" fmla="*/ 0 h 311"/>
                    <a:gd name="T8" fmla="*/ 0 w 126"/>
                    <a:gd name="T9" fmla="*/ 0 h 311"/>
                    <a:gd name="T10" fmla="*/ 1 w 126"/>
                    <a:gd name="T11" fmla="*/ 0 h 311"/>
                    <a:gd name="T12" fmla="*/ 1 w 126"/>
                    <a:gd name="T13" fmla="*/ 0 h 311"/>
                    <a:gd name="T14" fmla="*/ 1 w 126"/>
                    <a:gd name="T15" fmla="*/ 0 h 311"/>
                    <a:gd name="T16" fmla="*/ 1 w 126"/>
                    <a:gd name="T17" fmla="*/ 0 h 311"/>
                    <a:gd name="T18" fmla="*/ 1 w 126"/>
                    <a:gd name="T19" fmla="*/ 0 h 311"/>
                    <a:gd name="T20" fmla="*/ 1 w 126"/>
                    <a:gd name="T21" fmla="*/ 0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56421" name="Group 20">
                  <a:extLst>
                    <a:ext uri="{FF2B5EF4-FFF2-40B4-BE49-F238E27FC236}">
                      <a16:creationId xmlns:a16="http://schemas.microsoft.com/office/drawing/2014/main" id="{40E7D4C4-8713-2B8A-C9A0-F1D6A896F558}"/>
                    </a:ext>
                  </a:extLst>
                </p:cNvPr>
                <p:cNvGrpSpPr>
                  <a:grpSpLocks/>
                </p:cNvGrpSpPr>
                <p:nvPr/>
              </p:nvGrpSpPr>
              <p:grpSpPr bwMode="auto">
                <a:xfrm>
                  <a:off x="2169" y="2067"/>
                  <a:ext cx="1236" cy="1006"/>
                  <a:chOff x="2169" y="2067"/>
                  <a:chExt cx="1236" cy="1006"/>
                </a:xfrm>
              </p:grpSpPr>
              <p:sp>
                <p:nvSpPr>
                  <p:cNvPr id="56432" name="Freeform 21">
                    <a:extLst>
                      <a:ext uri="{FF2B5EF4-FFF2-40B4-BE49-F238E27FC236}">
                        <a16:creationId xmlns:a16="http://schemas.microsoft.com/office/drawing/2014/main" id="{EBC8ED27-8906-79E3-85F8-A91221D6E879}"/>
                      </a:ext>
                    </a:extLst>
                  </p:cNvPr>
                  <p:cNvSpPr>
                    <a:spLocks/>
                  </p:cNvSpPr>
                  <p:nvPr/>
                </p:nvSpPr>
                <p:spPr bwMode="auto">
                  <a:xfrm>
                    <a:off x="2169" y="2107"/>
                    <a:ext cx="1236" cy="655"/>
                  </a:xfrm>
                  <a:custGeom>
                    <a:avLst/>
                    <a:gdLst>
                      <a:gd name="T0" fmla="*/ 1 w 2472"/>
                      <a:gd name="T1" fmla="*/ 1 h 1310"/>
                      <a:gd name="T2" fmla="*/ 1 w 2472"/>
                      <a:gd name="T3" fmla="*/ 1 h 1310"/>
                      <a:gd name="T4" fmla="*/ 1 w 2472"/>
                      <a:gd name="T5" fmla="*/ 1 h 1310"/>
                      <a:gd name="T6" fmla="*/ 1 w 2472"/>
                      <a:gd name="T7" fmla="*/ 1 h 1310"/>
                      <a:gd name="T8" fmla="*/ 1 w 2472"/>
                      <a:gd name="T9" fmla="*/ 1 h 1310"/>
                      <a:gd name="T10" fmla="*/ 1 w 2472"/>
                      <a:gd name="T11" fmla="*/ 1 h 1310"/>
                      <a:gd name="T12" fmla="*/ 1 w 2472"/>
                      <a:gd name="T13" fmla="*/ 1 h 1310"/>
                      <a:gd name="T14" fmla="*/ 1 w 2472"/>
                      <a:gd name="T15" fmla="*/ 1 h 1310"/>
                      <a:gd name="T16" fmla="*/ 1 w 2472"/>
                      <a:gd name="T17" fmla="*/ 1 h 1310"/>
                      <a:gd name="T18" fmla="*/ 1 w 2472"/>
                      <a:gd name="T19" fmla="*/ 1 h 1310"/>
                      <a:gd name="T20" fmla="*/ 1 w 2472"/>
                      <a:gd name="T21" fmla="*/ 1 h 1310"/>
                      <a:gd name="T22" fmla="*/ 1 w 2472"/>
                      <a:gd name="T23" fmla="*/ 1 h 1310"/>
                      <a:gd name="T24" fmla="*/ 1 w 2472"/>
                      <a:gd name="T25" fmla="*/ 1 h 1310"/>
                      <a:gd name="T26" fmla="*/ 1 w 2472"/>
                      <a:gd name="T27" fmla="*/ 1 h 1310"/>
                      <a:gd name="T28" fmla="*/ 1 w 2472"/>
                      <a:gd name="T29" fmla="*/ 1 h 1310"/>
                      <a:gd name="T30" fmla="*/ 1 w 2472"/>
                      <a:gd name="T31" fmla="*/ 1 h 1310"/>
                      <a:gd name="T32" fmla="*/ 0 w 2472"/>
                      <a:gd name="T33" fmla="*/ 1 h 1310"/>
                      <a:gd name="T34" fmla="*/ 0 w 2472"/>
                      <a:gd name="T35" fmla="*/ 1 h 1310"/>
                      <a:gd name="T36" fmla="*/ 1 w 2472"/>
                      <a:gd name="T37" fmla="*/ 1 h 1310"/>
                      <a:gd name="T38" fmla="*/ 1 w 2472"/>
                      <a:gd name="T39" fmla="*/ 1 h 1310"/>
                      <a:gd name="T40" fmla="*/ 1 w 2472"/>
                      <a:gd name="T41" fmla="*/ 1 h 1310"/>
                      <a:gd name="T42" fmla="*/ 1 w 2472"/>
                      <a:gd name="T43" fmla="*/ 1 h 1310"/>
                      <a:gd name="T44" fmla="*/ 1 w 2472"/>
                      <a:gd name="T45" fmla="*/ 1 h 1310"/>
                      <a:gd name="T46" fmla="*/ 1 w 2472"/>
                      <a:gd name="T47" fmla="*/ 1 h 1310"/>
                      <a:gd name="T48" fmla="*/ 1 w 2472"/>
                      <a:gd name="T49" fmla="*/ 1 h 1310"/>
                      <a:gd name="T50" fmla="*/ 1 w 2472"/>
                      <a:gd name="T51" fmla="*/ 1 h 1310"/>
                      <a:gd name="T52" fmla="*/ 1 w 2472"/>
                      <a:gd name="T53" fmla="*/ 1 h 1310"/>
                      <a:gd name="T54" fmla="*/ 1 w 2472"/>
                      <a:gd name="T55" fmla="*/ 1 h 1310"/>
                      <a:gd name="T56" fmla="*/ 1 w 2472"/>
                      <a:gd name="T57" fmla="*/ 1 h 1310"/>
                      <a:gd name="T58" fmla="*/ 1 w 2472"/>
                      <a:gd name="T59" fmla="*/ 1 h 1310"/>
                      <a:gd name="T60" fmla="*/ 1 w 2472"/>
                      <a:gd name="T61" fmla="*/ 1 h 1310"/>
                      <a:gd name="T62" fmla="*/ 1 w 2472"/>
                      <a:gd name="T63" fmla="*/ 1 h 1310"/>
                      <a:gd name="T64" fmla="*/ 1 w 2472"/>
                      <a:gd name="T65" fmla="*/ 1 h 1310"/>
                      <a:gd name="T66" fmla="*/ 1 w 2472"/>
                      <a:gd name="T67" fmla="*/ 1 h 1310"/>
                      <a:gd name="T68" fmla="*/ 1 w 2472"/>
                      <a:gd name="T69" fmla="*/ 1 h 1310"/>
                      <a:gd name="T70" fmla="*/ 1 w 2472"/>
                      <a:gd name="T71" fmla="*/ 1 h 1310"/>
                      <a:gd name="T72" fmla="*/ 1 w 2472"/>
                      <a:gd name="T73" fmla="*/ 1 h 1310"/>
                      <a:gd name="T74" fmla="*/ 1 w 2472"/>
                      <a:gd name="T75" fmla="*/ 1 h 1310"/>
                      <a:gd name="T76" fmla="*/ 1 w 2472"/>
                      <a:gd name="T77" fmla="*/ 1 h 1310"/>
                      <a:gd name="T78" fmla="*/ 1 w 2472"/>
                      <a:gd name="T79" fmla="*/ 1 h 1310"/>
                      <a:gd name="T80" fmla="*/ 1 w 2472"/>
                      <a:gd name="T81" fmla="*/ 1 h 1310"/>
                      <a:gd name="T82" fmla="*/ 1 w 2472"/>
                      <a:gd name="T83" fmla="*/ 1 h 1310"/>
                      <a:gd name="T84" fmla="*/ 1 w 2472"/>
                      <a:gd name="T85" fmla="*/ 0 h 1310"/>
                      <a:gd name="T86" fmla="*/ 1 w 2472"/>
                      <a:gd name="T87" fmla="*/ 0 h 1310"/>
                      <a:gd name="T88" fmla="*/ 1 w 2472"/>
                      <a:gd name="T89" fmla="*/ 1 h 1310"/>
                      <a:gd name="T90" fmla="*/ 1 w 2472"/>
                      <a:gd name="T91" fmla="*/ 1 h 1310"/>
                      <a:gd name="T92" fmla="*/ 1 w 2472"/>
                      <a:gd name="T93" fmla="*/ 1 h 1310"/>
                      <a:gd name="T94" fmla="*/ 1 w 2472"/>
                      <a:gd name="T95" fmla="*/ 1 h 1310"/>
                      <a:gd name="T96" fmla="*/ 1 w 2472"/>
                      <a:gd name="T97" fmla="*/ 1 h 1310"/>
                      <a:gd name="T98" fmla="*/ 1 w 2472"/>
                      <a:gd name="T99" fmla="*/ 1 h 1310"/>
                      <a:gd name="T100" fmla="*/ 1 w 2472"/>
                      <a:gd name="T101" fmla="*/ 1 h 1310"/>
                      <a:gd name="T102" fmla="*/ 1 w 2472"/>
                      <a:gd name="T103" fmla="*/ 1 h 1310"/>
                      <a:gd name="T104" fmla="*/ 1 w 2472"/>
                      <a:gd name="T105" fmla="*/ 1 h 13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72" h="1310">
                        <a:moveTo>
                          <a:pt x="555" y="1310"/>
                        </a:moveTo>
                        <a:lnTo>
                          <a:pt x="553" y="1263"/>
                        </a:lnTo>
                        <a:lnTo>
                          <a:pt x="555" y="1180"/>
                        </a:lnTo>
                        <a:lnTo>
                          <a:pt x="565" y="1093"/>
                        </a:lnTo>
                        <a:lnTo>
                          <a:pt x="510" y="1128"/>
                        </a:lnTo>
                        <a:lnTo>
                          <a:pt x="461" y="1159"/>
                        </a:lnTo>
                        <a:lnTo>
                          <a:pt x="359" y="1194"/>
                        </a:lnTo>
                        <a:lnTo>
                          <a:pt x="267" y="1206"/>
                        </a:lnTo>
                        <a:lnTo>
                          <a:pt x="206" y="1203"/>
                        </a:lnTo>
                        <a:lnTo>
                          <a:pt x="164" y="1183"/>
                        </a:lnTo>
                        <a:lnTo>
                          <a:pt x="117" y="1124"/>
                        </a:lnTo>
                        <a:lnTo>
                          <a:pt x="65" y="1032"/>
                        </a:lnTo>
                        <a:lnTo>
                          <a:pt x="39" y="955"/>
                        </a:lnTo>
                        <a:lnTo>
                          <a:pt x="24" y="890"/>
                        </a:lnTo>
                        <a:lnTo>
                          <a:pt x="11" y="828"/>
                        </a:lnTo>
                        <a:lnTo>
                          <a:pt x="5" y="773"/>
                        </a:lnTo>
                        <a:lnTo>
                          <a:pt x="0" y="705"/>
                        </a:lnTo>
                        <a:lnTo>
                          <a:pt x="0" y="622"/>
                        </a:lnTo>
                        <a:lnTo>
                          <a:pt x="2" y="546"/>
                        </a:lnTo>
                        <a:lnTo>
                          <a:pt x="14" y="475"/>
                        </a:lnTo>
                        <a:lnTo>
                          <a:pt x="25" y="403"/>
                        </a:lnTo>
                        <a:lnTo>
                          <a:pt x="39" y="336"/>
                        </a:lnTo>
                        <a:lnTo>
                          <a:pt x="57" y="271"/>
                        </a:lnTo>
                        <a:lnTo>
                          <a:pt x="82" y="183"/>
                        </a:lnTo>
                        <a:lnTo>
                          <a:pt x="112" y="133"/>
                        </a:lnTo>
                        <a:lnTo>
                          <a:pt x="142" y="79"/>
                        </a:lnTo>
                        <a:lnTo>
                          <a:pt x="164" y="114"/>
                        </a:lnTo>
                        <a:lnTo>
                          <a:pt x="189" y="152"/>
                        </a:lnTo>
                        <a:lnTo>
                          <a:pt x="234" y="202"/>
                        </a:lnTo>
                        <a:lnTo>
                          <a:pt x="272" y="225"/>
                        </a:lnTo>
                        <a:lnTo>
                          <a:pt x="315" y="237"/>
                        </a:lnTo>
                        <a:lnTo>
                          <a:pt x="393" y="218"/>
                        </a:lnTo>
                        <a:lnTo>
                          <a:pt x="478" y="176"/>
                        </a:lnTo>
                        <a:lnTo>
                          <a:pt x="484" y="275"/>
                        </a:lnTo>
                        <a:lnTo>
                          <a:pt x="518" y="505"/>
                        </a:lnTo>
                        <a:lnTo>
                          <a:pt x="507" y="621"/>
                        </a:lnTo>
                        <a:lnTo>
                          <a:pt x="588" y="460"/>
                        </a:lnTo>
                        <a:lnTo>
                          <a:pt x="657" y="345"/>
                        </a:lnTo>
                        <a:lnTo>
                          <a:pt x="726" y="265"/>
                        </a:lnTo>
                        <a:lnTo>
                          <a:pt x="818" y="173"/>
                        </a:lnTo>
                        <a:lnTo>
                          <a:pt x="899" y="102"/>
                        </a:lnTo>
                        <a:lnTo>
                          <a:pt x="1060" y="34"/>
                        </a:lnTo>
                        <a:lnTo>
                          <a:pt x="1244" y="0"/>
                        </a:lnTo>
                        <a:lnTo>
                          <a:pt x="1461" y="0"/>
                        </a:lnTo>
                        <a:lnTo>
                          <a:pt x="1830" y="57"/>
                        </a:lnTo>
                        <a:lnTo>
                          <a:pt x="2071" y="161"/>
                        </a:lnTo>
                        <a:lnTo>
                          <a:pt x="2219" y="287"/>
                        </a:lnTo>
                        <a:lnTo>
                          <a:pt x="2323" y="439"/>
                        </a:lnTo>
                        <a:lnTo>
                          <a:pt x="2415" y="587"/>
                        </a:lnTo>
                        <a:lnTo>
                          <a:pt x="2461" y="737"/>
                        </a:lnTo>
                        <a:lnTo>
                          <a:pt x="2472" y="1059"/>
                        </a:lnTo>
                        <a:lnTo>
                          <a:pt x="2461" y="1310"/>
                        </a:lnTo>
                        <a:lnTo>
                          <a:pt x="555" y="1310"/>
                        </a:lnTo>
                        <a:close/>
                      </a:path>
                    </a:pathLst>
                  </a:custGeom>
                  <a:solidFill>
                    <a:srgbClr val="C0C0FF"/>
                  </a:solidFill>
                  <a:ln w="7938">
                    <a:solidFill>
                      <a:srgbClr val="000000"/>
                    </a:solidFill>
                    <a:prstDash val="solid"/>
                    <a:round/>
                    <a:headEnd/>
                    <a:tailEnd/>
                  </a:ln>
                </p:spPr>
                <p:txBody>
                  <a:bodyPr/>
                  <a:lstStyle/>
                  <a:p>
                    <a:endParaRPr lang="zh-CN" altLang="en-US"/>
                  </a:p>
                </p:txBody>
              </p:sp>
              <p:grpSp>
                <p:nvGrpSpPr>
                  <p:cNvPr id="56433" name="Group 22">
                    <a:extLst>
                      <a:ext uri="{FF2B5EF4-FFF2-40B4-BE49-F238E27FC236}">
                        <a16:creationId xmlns:a16="http://schemas.microsoft.com/office/drawing/2014/main" id="{437E26E1-650A-3AFF-6832-0A019A1733BB}"/>
                      </a:ext>
                    </a:extLst>
                  </p:cNvPr>
                  <p:cNvGrpSpPr>
                    <a:grpSpLocks/>
                  </p:cNvGrpSpPr>
                  <p:nvPr/>
                </p:nvGrpSpPr>
                <p:grpSpPr bwMode="auto">
                  <a:xfrm>
                    <a:off x="2681" y="2067"/>
                    <a:ext cx="449" cy="1006"/>
                    <a:chOff x="2681" y="2067"/>
                    <a:chExt cx="449" cy="1006"/>
                  </a:xfrm>
                </p:grpSpPr>
                <p:sp>
                  <p:nvSpPr>
                    <p:cNvPr id="56434" name="Freeform 23">
                      <a:extLst>
                        <a:ext uri="{FF2B5EF4-FFF2-40B4-BE49-F238E27FC236}">
                          <a16:creationId xmlns:a16="http://schemas.microsoft.com/office/drawing/2014/main" id="{5EA8E327-379D-43DF-2929-AFEF9742D5B4}"/>
                        </a:ext>
                      </a:extLst>
                    </p:cNvPr>
                    <p:cNvSpPr>
                      <a:spLocks/>
                    </p:cNvSpPr>
                    <p:nvPr/>
                  </p:nvSpPr>
                  <p:spPr bwMode="auto">
                    <a:xfrm>
                      <a:off x="2681" y="2067"/>
                      <a:ext cx="449" cy="404"/>
                    </a:xfrm>
                    <a:custGeom>
                      <a:avLst/>
                      <a:gdLst>
                        <a:gd name="T0" fmla="*/ 1 w 896"/>
                        <a:gd name="T1" fmla="*/ 1 h 808"/>
                        <a:gd name="T2" fmla="*/ 0 w 896"/>
                        <a:gd name="T3" fmla="*/ 1 h 808"/>
                        <a:gd name="T4" fmla="*/ 1 w 896"/>
                        <a:gd name="T5" fmla="*/ 1 h 808"/>
                        <a:gd name="T6" fmla="*/ 1 w 896"/>
                        <a:gd name="T7" fmla="*/ 1 h 808"/>
                        <a:gd name="T8" fmla="*/ 1 w 896"/>
                        <a:gd name="T9" fmla="*/ 1 h 808"/>
                        <a:gd name="T10" fmla="*/ 1 w 896"/>
                        <a:gd name="T11" fmla="*/ 1 h 808"/>
                        <a:gd name="T12" fmla="*/ 1 w 896"/>
                        <a:gd name="T13" fmla="*/ 1 h 808"/>
                        <a:gd name="T14" fmla="*/ 1 w 896"/>
                        <a:gd name="T15" fmla="*/ 1 h 808"/>
                        <a:gd name="T16" fmla="*/ 1 w 896"/>
                        <a:gd name="T17" fmla="*/ 1 h 808"/>
                        <a:gd name="T18" fmla="*/ 1 w 896"/>
                        <a:gd name="T19" fmla="*/ 1 h 808"/>
                        <a:gd name="T20" fmla="*/ 1 w 896"/>
                        <a:gd name="T21" fmla="*/ 1 h 808"/>
                        <a:gd name="T22" fmla="*/ 1 w 896"/>
                        <a:gd name="T23" fmla="*/ 1 h 808"/>
                        <a:gd name="T24" fmla="*/ 1 w 896"/>
                        <a:gd name="T25" fmla="*/ 1 h 808"/>
                        <a:gd name="T26" fmla="*/ 1 w 896"/>
                        <a:gd name="T27" fmla="*/ 1 h 808"/>
                        <a:gd name="T28" fmla="*/ 1 w 896"/>
                        <a:gd name="T29" fmla="*/ 1 h 808"/>
                        <a:gd name="T30" fmla="*/ 1 w 896"/>
                        <a:gd name="T31" fmla="*/ 1 h 808"/>
                        <a:gd name="T32" fmla="*/ 1 w 896"/>
                        <a:gd name="T33" fmla="*/ 1 h 808"/>
                        <a:gd name="T34" fmla="*/ 1 w 896"/>
                        <a:gd name="T35" fmla="*/ 1 h 808"/>
                        <a:gd name="T36" fmla="*/ 1 w 896"/>
                        <a:gd name="T37" fmla="*/ 1 h 808"/>
                        <a:gd name="T38" fmla="*/ 1 w 896"/>
                        <a:gd name="T39" fmla="*/ 1 h 808"/>
                        <a:gd name="T40" fmla="*/ 1 w 896"/>
                        <a:gd name="T41" fmla="*/ 0 h 808"/>
                        <a:gd name="T42" fmla="*/ 1 w 896"/>
                        <a:gd name="T43" fmla="*/ 1 h 808"/>
                        <a:gd name="T44" fmla="*/ 1 w 896"/>
                        <a:gd name="T45" fmla="*/ 1 h 808"/>
                        <a:gd name="T46" fmla="*/ 1 w 896"/>
                        <a:gd name="T47" fmla="*/ 1 h 8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solidFill>
                    <a:ln w="7938">
                      <a:solidFill>
                        <a:srgbClr val="000000"/>
                      </a:solidFill>
                      <a:prstDash val="solid"/>
                      <a:round/>
                      <a:headEnd/>
                      <a:tailEnd/>
                    </a:ln>
                  </p:spPr>
                  <p:txBody>
                    <a:bodyPr/>
                    <a:lstStyle/>
                    <a:p>
                      <a:endParaRPr lang="zh-CN" altLang="en-US"/>
                    </a:p>
                  </p:txBody>
                </p:sp>
                <p:sp>
                  <p:nvSpPr>
                    <p:cNvPr id="56435" name="Freeform 24">
                      <a:extLst>
                        <a:ext uri="{FF2B5EF4-FFF2-40B4-BE49-F238E27FC236}">
                          <a16:creationId xmlns:a16="http://schemas.microsoft.com/office/drawing/2014/main" id="{7A1856D4-F850-EAB7-7BC4-F415E6BAEEAB}"/>
                        </a:ext>
                      </a:extLst>
                    </p:cNvPr>
                    <p:cNvSpPr>
                      <a:spLocks/>
                    </p:cNvSpPr>
                    <p:nvPr/>
                  </p:nvSpPr>
                  <p:spPr bwMode="auto">
                    <a:xfrm>
                      <a:off x="2750" y="2360"/>
                      <a:ext cx="276" cy="713"/>
                    </a:xfrm>
                    <a:custGeom>
                      <a:avLst/>
                      <a:gdLst>
                        <a:gd name="T0" fmla="*/ 0 w 553"/>
                        <a:gd name="T1" fmla="*/ 0 h 1424"/>
                        <a:gd name="T2" fmla="*/ 0 w 553"/>
                        <a:gd name="T3" fmla="*/ 1 h 1424"/>
                        <a:gd name="T4" fmla="*/ 0 w 553"/>
                        <a:gd name="T5" fmla="*/ 1 h 1424"/>
                        <a:gd name="T6" fmla="*/ 0 w 553"/>
                        <a:gd name="T7" fmla="*/ 1 h 1424"/>
                        <a:gd name="T8" fmla="*/ 0 w 553"/>
                        <a:gd name="T9" fmla="*/ 1 h 1424"/>
                        <a:gd name="T10" fmla="*/ 0 w 553"/>
                        <a:gd name="T11" fmla="*/ 1 h 1424"/>
                        <a:gd name="T12" fmla="*/ 0 w 553"/>
                        <a:gd name="T13" fmla="*/ 1 h 1424"/>
                        <a:gd name="T14" fmla="*/ 0 w 553"/>
                        <a:gd name="T15" fmla="*/ 1 h 1424"/>
                        <a:gd name="T16" fmla="*/ 0 w 553"/>
                        <a:gd name="T17" fmla="*/ 1 h 1424"/>
                        <a:gd name="T18" fmla="*/ 0 w 553"/>
                        <a:gd name="T19" fmla="*/ 1 h 1424"/>
                        <a:gd name="T20" fmla="*/ 0 w 553"/>
                        <a:gd name="T21" fmla="*/ 1 h 1424"/>
                        <a:gd name="T22" fmla="*/ 0 w 553"/>
                        <a:gd name="T23" fmla="*/ 1 h 1424"/>
                        <a:gd name="T24" fmla="*/ 0 w 553"/>
                        <a:gd name="T25" fmla="*/ 1 h 1424"/>
                        <a:gd name="T26" fmla="*/ 0 w 553"/>
                        <a:gd name="T27" fmla="*/ 1 h 1424"/>
                        <a:gd name="T28" fmla="*/ 0 w 553"/>
                        <a:gd name="T29" fmla="*/ 1 h 1424"/>
                        <a:gd name="T30" fmla="*/ 0 w 553"/>
                        <a:gd name="T31" fmla="*/ 0 h 14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solidFill>
                    <a:ln w="7938">
                      <a:solidFill>
                        <a:srgbClr val="000000"/>
                      </a:solidFill>
                      <a:prstDash val="solid"/>
                      <a:round/>
                      <a:headEnd/>
                      <a:tailEnd/>
                    </a:ln>
                  </p:spPr>
                  <p:txBody>
                    <a:bodyPr/>
                    <a:lstStyle/>
                    <a:p>
                      <a:endParaRPr lang="zh-CN" altLang="en-US"/>
                    </a:p>
                  </p:txBody>
                </p:sp>
              </p:grpSp>
            </p:grpSp>
            <p:sp>
              <p:nvSpPr>
                <p:cNvPr id="56422" name="Freeform 25">
                  <a:extLst>
                    <a:ext uri="{FF2B5EF4-FFF2-40B4-BE49-F238E27FC236}">
                      <a16:creationId xmlns:a16="http://schemas.microsoft.com/office/drawing/2014/main" id="{F40FBEEB-0884-BA68-748D-12F9E8BFE05B}"/>
                    </a:ext>
                  </a:extLst>
                </p:cNvPr>
                <p:cNvSpPr>
                  <a:spLocks/>
                </p:cNvSpPr>
                <p:nvPr/>
              </p:nvSpPr>
              <p:spPr bwMode="auto">
                <a:xfrm>
                  <a:off x="2939" y="2008"/>
                  <a:ext cx="347" cy="436"/>
                </a:xfrm>
                <a:custGeom>
                  <a:avLst/>
                  <a:gdLst>
                    <a:gd name="T0" fmla="*/ 1 w 693"/>
                    <a:gd name="T1" fmla="*/ 0 h 873"/>
                    <a:gd name="T2" fmla="*/ 1 w 693"/>
                    <a:gd name="T3" fmla="*/ 0 h 873"/>
                    <a:gd name="T4" fmla="*/ 1 w 693"/>
                    <a:gd name="T5" fmla="*/ 0 h 873"/>
                    <a:gd name="T6" fmla="*/ 1 w 693"/>
                    <a:gd name="T7" fmla="*/ 0 h 873"/>
                    <a:gd name="T8" fmla="*/ 1 w 693"/>
                    <a:gd name="T9" fmla="*/ 0 h 873"/>
                    <a:gd name="T10" fmla="*/ 1 w 693"/>
                    <a:gd name="T11" fmla="*/ 0 h 873"/>
                    <a:gd name="T12" fmla="*/ 1 w 693"/>
                    <a:gd name="T13" fmla="*/ 0 h 873"/>
                    <a:gd name="T14" fmla="*/ 1 w 693"/>
                    <a:gd name="T15" fmla="*/ 0 h 873"/>
                    <a:gd name="T16" fmla="*/ 1 w 693"/>
                    <a:gd name="T17" fmla="*/ 0 h 873"/>
                    <a:gd name="T18" fmla="*/ 1 w 693"/>
                    <a:gd name="T19" fmla="*/ 0 h 873"/>
                    <a:gd name="T20" fmla="*/ 1 w 693"/>
                    <a:gd name="T21" fmla="*/ 0 h 873"/>
                    <a:gd name="T22" fmla="*/ 1 w 693"/>
                    <a:gd name="T23" fmla="*/ 0 h 873"/>
                    <a:gd name="T24" fmla="*/ 1 w 693"/>
                    <a:gd name="T25" fmla="*/ 0 h 873"/>
                    <a:gd name="T26" fmla="*/ 1 w 693"/>
                    <a:gd name="T27" fmla="*/ 0 h 873"/>
                    <a:gd name="T28" fmla="*/ 1 w 693"/>
                    <a:gd name="T29" fmla="*/ 0 h 873"/>
                    <a:gd name="T30" fmla="*/ 1 w 693"/>
                    <a:gd name="T31" fmla="*/ 0 h 873"/>
                    <a:gd name="T32" fmla="*/ 1 w 693"/>
                    <a:gd name="T33" fmla="*/ 0 h 873"/>
                    <a:gd name="T34" fmla="*/ 1 w 693"/>
                    <a:gd name="T35" fmla="*/ 0 h 873"/>
                    <a:gd name="T36" fmla="*/ 1 w 693"/>
                    <a:gd name="T37" fmla="*/ 0 h 873"/>
                    <a:gd name="T38" fmla="*/ 1 w 693"/>
                    <a:gd name="T39" fmla="*/ 0 h 873"/>
                    <a:gd name="T40" fmla="*/ 1 w 693"/>
                    <a:gd name="T41" fmla="*/ 0 h 873"/>
                    <a:gd name="T42" fmla="*/ 1 w 693"/>
                    <a:gd name="T43" fmla="*/ 0 h 873"/>
                    <a:gd name="T44" fmla="*/ 0 w 693"/>
                    <a:gd name="T45" fmla="*/ 0 h 873"/>
                    <a:gd name="T46" fmla="*/ 0 w 693"/>
                    <a:gd name="T47" fmla="*/ 0 h 873"/>
                    <a:gd name="T48" fmla="*/ 1 w 693"/>
                    <a:gd name="T49" fmla="*/ 0 h 873"/>
                    <a:gd name="T50" fmla="*/ 1 w 693"/>
                    <a:gd name="T51" fmla="*/ 0 h 873"/>
                    <a:gd name="T52" fmla="*/ 1 w 693"/>
                    <a:gd name="T53" fmla="*/ 0 h 873"/>
                    <a:gd name="T54" fmla="*/ 1 w 693"/>
                    <a:gd name="T55" fmla="*/ 0 h 873"/>
                    <a:gd name="T56" fmla="*/ 1 w 693"/>
                    <a:gd name="T57" fmla="*/ 0 h 873"/>
                    <a:gd name="T58" fmla="*/ 1 w 693"/>
                    <a:gd name="T59" fmla="*/ 0 h 873"/>
                    <a:gd name="T60" fmla="*/ 1 w 693"/>
                    <a:gd name="T61" fmla="*/ 0 h 873"/>
                    <a:gd name="T62" fmla="*/ 1 w 693"/>
                    <a:gd name="T63" fmla="*/ 0 h 873"/>
                    <a:gd name="T64" fmla="*/ 1 w 693"/>
                    <a:gd name="T65" fmla="*/ 0 h 873"/>
                    <a:gd name="T66" fmla="*/ 1 w 693"/>
                    <a:gd name="T67" fmla="*/ 0 h 873"/>
                    <a:gd name="T68" fmla="*/ 1 w 693"/>
                    <a:gd name="T69" fmla="*/ 0 h 873"/>
                    <a:gd name="T70" fmla="*/ 1 w 693"/>
                    <a:gd name="T71" fmla="*/ 0 h 873"/>
                    <a:gd name="T72" fmla="*/ 1 w 693"/>
                    <a:gd name="T73" fmla="*/ 0 h 87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56423" name="Freeform 26">
                  <a:extLst>
                    <a:ext uri="{FF2B5EF4-FFF2-40B4-BE49-F238E27FC236}">
                      <a16:creationId xmlns:a16="http://schemas.microsoft.com/office/drawing/2014/main" id="{031DA08E-FC8A-D236-45CA-891B83E6A576}"/>
                    </a:ext>
                  </a:extLst>
                </p:cNvPr>
                <p:cNvSpPr>
                  <a:spLocks/>
                </p:cNvSpPr>
                <p:nvPr/>
              </p:nvSpPr>
              <p:spPr bwMode="auto">
                <a:xfrm>
                  <a:off x="2681" y="1740"/>
                  <a:ext cx="438" cy="621"/>
                </a:xfrm>
                <a:custGeom>
                  <a:avLst/>
                  <a:gdLst>
                    <a:gd name="T0" fmla="*/ 1 w 874"/>
                    <a:gd name="T1" fmla="*/ 0 h 1244"/>
                    <a:gd name="T2" fmla="*/ 1 w 874"/>
                    <a:gd name="T3" fmla="*/ 0 h 1244"/>
                    <a:gd name="T4" fmla="*/ 1 w 874"/>
                    <a:gd name="T5" fmla="*/ 0 h 1244"/>
                    <a:gd name="T6" fmla="*/ 1 w 874"/>
                    <a:gd name="T7" fmla="*/ 0 h 1244"/>
                    <a:gd name="T8" fmla="*/ 1 w 874"/>
                    <a:gd name="T9" fmla="*/ 0 h 1244"/>
                    <a:gd name="T10" fmla="*/ 1 w 874"/>
                    <a:gd name="T11" fmla="*/ 0 h 1244"/>
                    <a:gd name="T12" fmla="*/ 1 w 874"/>
                    <a:gd name="T13" fmla="*/ 0 h 1244"/>
                    <a:gd name="T14" fmla="*/ 1 w 874"/>
                    <a:gd name="T15" fmla="*/ 0 h 1244"/>
                    <a:gd name="T16" fmla="*/ 1 w 874"/>
                    <a:gd name="T17" fmla="*/ 0 h 1244"/>
                    <a:gd name="T18" fmla="*/ 1 w 874"/>
                    <a:gd name="T19" fmla="*/ 0 h 1244"/>
                    <a:gd name="T20" fmla="*/ 1 w 874"/>
                    <a:gd name="T21" fmla="*/ 0 h 1244"/>
                    <a:gd name="T22" fmla="*/ 1 w 874"/>
                    <a:gd name="T23" fmla="*/ 0 h 1244"/>
                    <a:gd name="T24" fmla="*/ 0 w 874"/>
                    <a:gd name="T25" fmla="*/ 0 h 1244"/>
                    <a:gd name="T26" fmla="*/ 0 w 874"/>
                    <a:gd name="T27" fmla="*/ 0 h 1244"/>
                    <a:gd name="T28" fmla="*/ 1 w 874"/>
                    <a:gd name="T29" fmla="*/ 0 h 1244"/>
                    <a:gd name="T30" fmla="*/ 1 w 874"/>
                    <a:gd name="T31" fmla="*/ 0 h 1244"/>
                    <a:gd name="T32" fmla="*/ 1 w 874"/>
                    <a:gd name="T33" fmla="*/ 0 h 1244"/>
                    <a:gd name="T34" fmla="*/ 1 w 874"/>
                    <a:gd name="T35" fmla="*/ 0 h 1244"/>
                    <a:gd name="T36" fmla="*/ 1 w 874"/>
                    <a:gd name="T37" fmla="*/ 0 h 1244"/>
                    <a:gd name="T38" fmla="*/ 1 w 874"/>
                    <a:gd name="T39" fmla="*/ 0 h 1244"/>
                    <a:gd name="T40" fmla="*/ 1 w 874"/>
                    <a:gd name="T41" fmla="*/ 0 h 1244"/>
                    <a:gd name="T42" fmla="*/ 1 w 874"/>
                    <a:gd name="T43" fmla="*/ 0 h 1244"/>
                    <a:gd name="T44" fmla="*/ 1 w 874"/>
                    <a:gd name="T45" fmla="*/ 0 h 1244"/>
                    <a:gd name="T46" fmla="*/ 1 w 874"/>
                    <a:gd name="T47" fmla="*/ 0 h 1244"/>
                    <a:gd name="T48" fmla="*/ 1 w 874"/>
                    <a:gd name="T49" fmla="*/ 0 h 1244"/>
                    <a:gd name="T50" fmla="*/ 1 w 874"/>
                    <a:gd name="T51" fmla="*/ 0 h 1244"/>
                    <a:gd name="T52" fmla="*/ 1 w 874"/>
                    <a:gd name="T53" fmla="*/ 0 h 1244"/>
                    <a:gd name="T54" fmla="*/ 1 w 874"/>
                    <a:gd name="T55" fmla="*/ 0 h 1244"/>
                    <a:gd name="T56" fmla="*/ 1 w 874"/>
                    <a:gd name="T57" fmla="*/ 0 h 1244"/>
                    <a:gd name="T58" fmla="*/ 1 w 874"/>
                    <a:gd name="T59" fmla="*/ 0 h 1244"/>
                    <a:gd name="T60" fmla="*/ 1 w 874"/>
                    <a:gd name="T61" fmla="*/ 0 h 1244"/>
                    <a:gd name="T62" fmla="*/ 1 w 874"/>
                    <a:gd name="T63" fmla="*/ 0 h 1244"/>
                    <a:gd name="T64" fmla="*/ 1 w 874"/>
                    <a:gd name="T65" fmla="*/ 0 h 1244"/>
                    <a:gd name="T66" fmla="*/ 1 w 874"/>
                    <a:gd name="T67" fmla="*/ 0 h 1244"/>
                    <a:gd name="T68" fmla="*/ 1 w 874"/>
                    <a:gd name="T69" fmla="*/ 0 h 1244"/>
                    <a:gd name="T70" fmla="*/ 1 w 874"/>
                    <a:gd name="T71" fmla="*/ 0 h 1244"/>
                    <a:gd name="T72" fmla="*/ 1 w 874"/>
                    <a:gd name="T73" fmla="*/ 0 h 1244"/>
                    <a:gd name="T74" fmla="*/ 1 w 874"/>
                    <a:gd name="T75" fmla="*/ 0 h 1244"/>
                    <a:gd name="T76" fmla="*/ 1 w 874"/>
                    <a:gd name="T77" fmla="*/ 0 h 1244"/>
                    <a:gd name="T78" fmla="*/ 1 w 874"/>
                    <a:gd name="T79" fmla="*/ 0 h 1244"/>
                    <a:gd name="T80" fmla="*/ 1 w 874"/>
                    <a:gd name="T81" fmla="*/ 0 h 1244"/>
                    <a:gd name="T82" fmla="*/ 1 w 874"/>
                    <a:gd name="T83" fmla="*/ 0 h 1244"/>
                    <a:gd name="T84" fmla="*/ 1 w 874"/>
                    <a:gd name="T85" fmla="*/ 0 h 1244"/>
                    <a:gd name="T86" fmla="*/ 1 w 874"/>
                    <a:gd name="T87" fmla="*/ 0 h 1244"/>
                    <a:gd name="T88" fmla="*/ 1 w 874"/>
                    <a:gd name="T89" fmla="*/ 0 h 1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solidFill>
                <a:ln w="7938">
                  <a:solidFill>
                    <a:srgbClr val="000000"/>
                  </a:solidFill>
                  <a:prstDash val="solid"/>
                  <a:round/>
                  <a:headEnd/>
                  <a:tailEnd/>
                </a:ln>
              </p:spPr>
              <p:txBody>
                <a:bodyPr/>
                <a:lstStyle/>
                <a:p>
                  <a:endParaRPr lang="zh-CN" altLang="en-US"/>
                </a:p>
              </p:txBody>
            </p:sp>
            <p:grpSp>
              <p:nvGrpSpPr>
                <p:cNvPr id="56424" name="Group 27">
                  <a:extLst>
                    <a:ext uri="{FF2B5EF4-FFF2-40B4-BE49-F238E27FC236}">
                      <a16:creationId xmlns:a16="http://schemas.microsoft.com/office/drawing/2014/main" id="{3053A0F2-2A39-67C5-9550-3E822C7E858F}"/>
                    </a:ext>
                  </a:extLst>
                </p:cNvPr>
                <p:cNvGrpSpPr>
                  <a:grpSpLocks/>
                </p:cNvGrpSpPr>
                <p:nvPr/>
              </p:nvGrpSpPr>
              <p:grpSpPr bwMode="auto">
                <a:xfrm>
                  <a:off x="2802" y="2002"/>
                  <a:ext cx="216" cy="233"/>
                  <a:chOff x="2802" y="2002"/>
                  <a:chExt cx="216" cy="233"/>
                </a:xfrm>
              </p:grpSpPr>
              <p:sp>
                <p:nvSpPr>
                  <p:cNvPr id="56429" name="Freeform 28">
                    <a:extLst>
                      <a:ext uri="{FF2B5EF4-FFF2-40B4-BE49-F238E27FC236}">
                        <a16:creationId xmlns:a16="http://schemas.microsoft.com/office/drawing/2014/main" id="{11DB81C0-EE18-EEE9-7AE2-2DDE7047BEEB}"/>
                      </a:ext>
                    </a:extLst>
                  </p:cNvPr>
                  <p:cNvSpPr>
                    <a:spLocks/>
                  </p:cNvSpPr>
                  <p:nvPr/>
                </p:nvSpPr>
                <p:spPr bwMode="auto">
                  <a:xfrm>
                    <a:off x="2802" y="2206"/>
                    <a:ext cx="216" cy="9"/>
                  </a:xfrm>
                  <a:custGeom>
                    <a:avLst/>
                    <a:gdLst>
                      <a:gd name="T0" fmla="*/ 0 w 431"/>
                      <a:gd name="T1" fmla="*/ 0 h 19"/>
                      <a:gd name="T2" fmla="*/ 1 w 431"/>
                      <a:gd name="T3" fmla="*/ 0 h 19"/>
                      <a:gd name="T4" fmla="*/ 1 w 431"/>
                      <a:gd name="T5" fmla="*/ 0 h 19"/>
                      <a:gd name="T6" fmla="*/ 1 w 431"/>
                      <a:gd name="T7" fmla="*/ 0 h 19"/>
                      <a:gd name="T8" fmla="*/ 1 w 431"/>
                      <a:gd name="T9" fmla="*/ 0 h 19"/>
                      <a:gd name="T10" fmla="*/ 1 w 431"/>
                      <a:gd name="T11" fmla="*/ 0 h 19"/>
                      <a:gd name="T12" fmla="*/ 1 w 431"/>
                      <a:gd name="T13" fmla="*/ 0 h 19"/>
                      <a:gd name="T14" fmla="*/ 1 w 431"/>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1" h="19">
                        <a:moveTo>
                          <a:pt x="0" y="4"/>
                        </a:moveTo>
                        <a:lnTo>
                          <a:pt x="39" y="0"/>
                        </a:lnTo>
                        <a:lnTo>
                          <a:pt x="98" y="0"/>
                        </a:lnTo>
                        <a:lnTo>
                          <a:pt x="151" y="0"/>
                        </a:lnTo>
                        <a:lnTo>
                          <a:pt x="217" y="11"/>
                        </a:lnTo>
                        <a:lnTo>
                          <a:pt x="292" y="11"/>
                        </a:lnTo>
                        <a:lnTo>
                          <a:pt x="365" y="11"/>
                        </a:lnTo>
                        <a:lnTo>
                          <a:pt x="431" y="19"/>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30" name="Freeform 29">
                    <a:extLst>
                      <a:ext uri="{FF2B5EF4-FFF2-40B4-BE49-F238E27FC236}">
                        <a16:creationId xmlns:a16="http://schemas.microsoft.com/office/drawing/2014/main" id="{3B8CAB78-ACB8-D040-B310-A504646BB147}"/>
                      </a:ext>
                    </a:extLst>
                  </p:cNvPr>
                  <p:cNvSpPr>
                    <a:spLocks/>
                  </p:cNvSpPr>
                  <p:nvPr/>
                </p:nvSpPr>
                <p:spPr bwMode="auto">
                  <a:xfrm>
                    <a:off x="2877" y="2232"/>
                    <a:ext cx="46" cy="3"/>
                  </a:xfrm>
                  <a:custGeom>
                    <a:avLst/>
                    <a:gdLst>
                      <a:gd name="T0" fmla="*/ 0 w 92"/>
                      <a:gd name="T1" fmla="*/ 1 h 5"/>
                      <a:gd name="T2" fmla="*/ 1 w 92"/>
                      <a:gd name="T3" fmla="*/ 0 h 5"/>
                      <a:gd name="T4" fmla="*/ 1 w 92"/>
                      <a:gd name="T5" fmla="*/ 1 h 5"/>
                      <a:gd name="T6" fmla="*/ 0 60000 65536"/>
                      <a:gd name="T7" fmla="*/ 0 60000 65536"/>
                      <a:gd name="T8" fmla="*/ 0 60000 65536"/>
                    </a:gdLst>
                    <a:ahLst/>
                    <a:cxnLst>
                      <a:cxn ang="T6">
                        <a:pos x="T0" y="T1"/>
                      </a:cxn>
                      <a:cxn ang="T7">
                        <a:pos x="T2" y="T3"/>
                      </a:cxn>
                      <a:cxn ang="T8">
                        <a:pos x="T4" y="T5"/>
                      </a:cxn>
                    </a:cxnLst>
                    <a:rect l="0" t="0" r="r" b="b"/>
                    <a:pathLst>
                      <a:path w="92" h="5">
                        <a:moveTo>
                          <a:pt x="0" y="5"/>
                        </a:moveTo>
                        <a:lnTo>
                          <a:pt x="67" y="0"/>
                        </a:lnTo>
                        <a:lnTo>
                          <a:pt x="92" y="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31" name="Freeform 30">
                    <a:extLst>
                      <a:ext uri="{FF2B5EF4-FFF2-40B4-BE49-F238E27FC236}">
                        <a16:creationId xmlns:a16="http://schemas.microsoft.com/office/drawing/2014/main" id="{3B87C658-1D73-0A66-0FFA-EC69AAFF72F6}"/>
                      </a:ext>
                    </a:extLst>
                  </p:cNvPr>
                  <p:cNvSpPr>
                    <a:spLocks/>
                  </p:cNvSpPr>
                  <p:nvPr/>
                </p:nvSpPr>
                <p:spPr bwMode="auto">
                  <a:xfrm>
                    <a:off x="2859" y="2002"/>
                    <a:ext cx="101" cy="155"/>
                  </a:xfrm>
                  <a:custGeom>
                    <a:avLst/>
                    <a:gdLst>
                      <a:gd name="T0" fmla="*/ 1 w 202"/>
                      <a:gd name="T1" fmla="*/ 0 h 309"/>
                      <a:gd name="T2" fmla="*/ 1 w 202"/>
                      <a:gd name="T3" fmla="*/ 1 h 309"/>
                      <a:gd name="T4" fmla="*/ 1 w 202"/>
                      <a:gd name="T5" fmla="*/ 1 h 309"/>
                      <a:gd name="T6" fmla="*/ 1 w 202"/>
                      <a:gd name="T7" fmla="*/ 1 h 309"/>
                      <a:gd name="T8" fmla="*/ 1 w 202"/>
                      <a:gd name="T9" fmla="*/ 1 h 309"/>
                      <a:gd name="T10" fmla="*/ 1 w 202"/>
                      <a:gd name="T11" fmla="*/ 1 h 309"/>
                      <a:gd name="T12" fmla="*/ 1 w 202"/>
                      <a:gd name="T13" fmla="*/ 1 h 309"/>
                      <a:gd name="T14" fmla="*/ 1 w 202"/>
                      <a:gd name="T15" fmla="*/ 1 h 309"/>
                      <a:gd name="T16" fmla="*/ 1 w 202"/>
                      <a:gd name="T17" fmla="*/ 1 h 309"/>
                      <a:gd name="T18" fmla="*/ 1 w 202"/>
                      <a:gd name="T19" fmla="*/ 1 h 309"/>
                      <a:gd name="T20" fmla="*/ 1 w 202"/>
                      <a:gd name="T21" fmla="*/ 1 h 309"/>
                      <a:gd name="T22" fmla="*/ 1 w 202"/>
                      <a:gd name="T23" fmla="*/ 1 h 309"/>
                      <a:gd name="T24" fmla="*/ 0 w 202"/>
                      <a:gd name="T25" fmla="*/ 1 h 3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6425" name="Group 31">
                  <a:extLst>
                    <a:ext uri="{FF2B5EF4-FFF2-40B4-BE49-F238E27FC236}">
                      <a16:creationId xmlns:a16="http://schemas.microsoft.com/office/drawing/2014/main" id="{A3616FCC-93FA-68C4-A949-129FD8FB0766}"/>
                    </a:ext>
                  </a:extLst>
                </p:cNvPr>
                <p:cNvGrpSpPr>
                  <a:grpSpLocks/>
                </p:cNvGrpSpPr>
                <p:nvPr/>
              </p:nvGrpSpPr>
              <p:grpSpPr bwMode="auto">
                <a:xfrm>
                  <a:off x="2780" y="1904"/>
                  <a:ext cx="287" cy="26"/>
                  <a:chOff x="2780" y="1904"/>
                  <a:chExt cx="287" cy="26"/>
                </a:xfrm>
              </p:grpSpPr>
              <p:sp>
                <p:nvSpPr>
                  <p:cNvPr id="56427" name="Freeform 32">
                    <a:extLst>
                      <a:ext uri="{FF2B5EF4-FFF2-40B4-BE49-F238E27FC236}">
                        <a16:creationId xmlns:a16="http://schemas.microsoft.com/office/drawing/2014/main" id="{6154AFAD-C258-C4B5-733C-AD0E2571B3AF}"/>
                      </a:ext>
                    </a:extLst>
                  </p:cNvPr>
                  <p:cNvSpPr>
                    <a:spLocks/>
                  </p:cNvSpPr>
                  <p:nvPr/>
                </p:nvSpPr>
                <p:spPr bwMode="auto">
                  <a:xfrm>
                    <a:off x="2780" y="1904"/>
                    <a:ext cx="116" cy="24"/>
                  </a:xfrm>
                  <a:custGeom>
                    <a:avLst/>
                    <a:gdLst>
                      <a:gd name="T0" fmla="*/ 0 w 232"/>
                      <a:gd name="T1" fmla="*/ 0 h 49"/>
                      <a:gd name="T2" fmla="*/ 1 w 232"/>
                      <a:gd name="T3" fmla="*/ 0 h 49"/>
                      <a:gd name="T4" fmla="*/ 1 w 232"/>
                      <a:gd name="T5" fmla="*/ 0 h 49"/>
                      <a:gd name="T6" fmla="*/ 1 w 232"/>
                      <a:gd name="T7" fmla="*/ 0 h 49"/>
                      <a:gd name="T8" fmla="*/ 1 w 232"/>
                      <a:gd name="T9" fmla="*/ 0 h 49"/>
                      <a:gd name="T10" fmla="*/ 1 w 232"/>
                      <a:gd name="T11" fmla="*/ 0 h 49"/>
                      <a:gd name="T12" fmla="*/ 1 w 232"/>
                      <a:gd name="T13" fmla="*/ 0 h 49"/>
                      <a:gd name="T14" fmla="*/ 1 w 232"/>
                      <a:gd name="T15" fmla="*/ 0 h 49"/>
                      <a:gd name="T16" fmla="*/ 1 w 232"/>
                      <a:gd name="T17" fmla="*/ 0 h 49"/>
                      <a:gd name="T18" fmla="*/ 1 w 232"/>
                      <a:gd name="T19" fmla="*/ 0 h 49"/>
                      <a:gd name="T20" fmla="*/ 1 w 232"/>
                      <a:gd name="T21" fmla="*/ 0 h 49"/>
                      <a:gd name="T22" fmla="*/ 1 w 232"/>
                      <a:gd name="T23" fmla="*/ 0 h 49"/>
                      <a:gd name="T24" fmla="*/ 1 w 232"/>
                      <a:gd name="T25" fmla="*/ 0 h 49"/>
                      <a:gd name="T26" fmla="*/ 1 w 232"/>
                      <a:gd name="T27" fmla="*/ 0 h 49"/>
                      <a:gd name="T28" fmla="*/ 1 w 232"/>
                      <a:gd name="T29" fmla="*/ 0 h 49"/>
                      <a:gd name="T30" fmla="*/ 1 w 232"/>
                      <a:gd name="T31" fmla="*/ 0 h 49"/>
                      <a:gd name="T32" fmla="*/ 0 w 232"/>
                      <a:gd name="T33" fmla="*/ 0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solidFill>
                  <a:ln w="7938">
                    <a:solidFill>
                      <a:srgbClr val="000000"/>
                    </a:solidFill>
                    <a:prstDash val="solid"/>
                    <a:round/>
                    <a:headEnd/>
                    <a:tailEnd/>
                  </a:ln>
                </p:spPr>
                <p:txBody>
                  <a:bodyPr/>
                  <a:lstStyle/>
                  <a:p>
                    <a:endParaRPr lang="zh-CN" altLang="en-US"/>
                  </a:p>
                </p:txBody>
              </p:sp>
              <p:sp>
                <p:nvSpPr>
                  <p:cNvPr id="56428" name="Freeform 33">
                    <a:extLst>
                      <a:ext uri="{FF2B5EF4-FFF2-40B4-BE49-F238E27FC236}">
                        <a16:creationId xmlns:a16="http://schemas.microsoft.com/office/drawing/2014/main" id="{8226411F-8E1C-AED5-2A2F-8E8A98EFBC26}"/>
                      </a:ext>
                    </a:extLst>
                  </p:cNvPr>
                  <p:cNvSpPr>
                    <a:spLocks/>
                  </p:cNvSpPr>
                  <p:nvPr/>
                </p:nvSpPr>
                <p:spPr bwMode="auto">
                  <a:xfrm>
                    <a:off x="2954" y="1906"/>
                    <a:ext cx="113" cy="24"/>
                  </a:xfrm>
                  <a:custGeom>
                    <a:avLst/>
                    <a:gdLst>
                      <a:gd name="T0" fmla="*/ 1 w 226"/>
                      <a:gd name="T1" fmla="*/ 1 h 48"/>
                      <a:gd name="T2" fmla="*/ 1 w 226"/>
                      <a:gd name="T3" fmla="*/ 1 h 48"/>
                      <a:gd name="T4" fmla="*/ 1 w 226"/>
                      <a:gd name="T5" fmla="*/ 1 h 48"/>
                      <a:gd name="T6" fmla="*/ 1 w 226"/>
                      <a:gd name="T7" fmla="*/ 1 h 48"/>
                      <a:gd name="T8" fmla="*/ 1 w 226"/>
                      <a:gd name="T9" fmla="*/ 1 h 48"/>
                      <a:gd name="T10" fmla="*/ 1 w 226"/>
                      <a:gd name="T11" fmla="*/ 0 h 48"/>
                      <a:gd name="T12" fmla="*/ 1 w 226"/>
                      <a:gd name="T13" fmla="*/ 1 h 48"/>
                      <a:gd name="T14" fmla="*/ 0 w 226"/>
                      <a:gd name="T15" fmla="*/ 1 h 48"/>
                      <a:gd name="T16" fmla="*/ 1 w 226"/>
                      <a:gd name="T17" fmla="*/ 1 h 48"/>
                      <a:gd name="T18" fmla="*/ 1 w 226"/>
                      <a:gd name="T19" fmla="*/ 1 h 48"/>
                      <a:gd name="T20" fmla="*/ 1 w 226"/>
                      <a:gd name="T21" fmla="*/ 1 h 48"/>
                      <a:gd name="T22" fmla="*/ 1 w 226"/>
                      <a:gd name="T23" fmla="*/ 1 h 48"/>
                      <a:gd name="T24" fmla="*/ 1 w 226"/>
                      <a:gd name="T25" fmla="*/ 1 h 48"/>
                      <a:gd name="T26" fmla="*/ 1 w 226"/>
                      <a:gd name="T27" fmla="*/ 1 h 48"/>
                      <a:gd name="T28" fmla="*/ 1 w 226"/>
                      <a:gd name="T29" fmla="*/ 1 h 48"/>
                      <a:gd name="T30" fmla="*/ 1 w 226"/>
                      <a:gd name="T31" fmla="*/ 1 h 48"/>
                      <a:gd name="T32" fmla="*/ 1 w 226"/>
                      <a:gd name="T33" fmla="*/ 1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56426" name="Freeform 34">
                  <a:extLst>
                    <a:ext uri="{FF2B5EF4-FFF2-40B4-BE49-F238E27FC236}">
                      <a16:creationId xmlns:a16="http://schemas.microsoft.com/office/drawing/2014/main" id="{EE669BD5-A298-8684-11E0-73D111B2783B}"/>
                    </a:ext>
                  </a:extLst>
                </p:cNvPr>
                <p:cNvSpPr>
                  <a:spLocks/>
                </p:cNvSpPr>
                <p:nvPr/>
              </p:nvSpPr>
              <p:spPr bwMode="auto">
                <a:xfrm>
                  <a:off x="2693" y="1686"/>
                  <a:ext cx="451" cy="294"/>
                </a:xfrm>
                <a:custGeom>
                  <a:avLst/>
                  <a:gdLst>
                    <a:gd name="T0" fmla="*/ 0 w 903"/>
                    <a:gd name="T1" fmla="*/ 1 h 586"/>
                    <a:gd name="T2" fmla="*/ 0 w 903"/>
                    <a:gd name="T3" fmla="*/ 1 h 586"/>
                    <a:gd name="T4" fmla="*/ 0 w 903"/>
                    <a:gd name="T5" fmla="*/ 1 h 586"/>
                    <a:gd name="T6" fmla="*/ 0 w 903"/>
                    <a:gd name="T7" fmla="*/ 1 h 586"/>
                    <a:gd name="T8" fmla="*/ 0 w 903"/>
                    <a:gd name="T9" fmla="*/ 1 h 586"/>
                    <a:gd name="T10" fmla="*/ 0 w 903"/>
                    <a:gd name="T11" fmla="*/ 1 h 586"/>
                    <a:gd name="T12" fmla="*/ 0 w 903"/>
                    <a:gd name="T13" fmla="*/ 1 h 586"/>
                    <a:gd name="T14" fmla="*/ 0 w 903"/>
                    <a:gd name="T15" fmla="*/ 1 h 586"/>
                    <a:gd name="T16" fmla="*/ 0 w 903"/>
                    <a:gd name="T17" fmla="*/ 1 h 586"/>
                    <a:gd name="T18" fmla="*/ 0 w 903"/>
                    <a:gd name="T19" fmla="*/ 1 h 586"/>
                    <a:gd name="T20" fmla="*/ 0 w 903"/>
                    <a:gd name="T21" fmla="*/ 1 h 586"/>
                    <a:gd name="T22" fmla="*/ 0 w 903"/>
                    <a:gd name="T23" fmla="*/ 1 h 586"/>
                    <a:gd name="T24" fmla="*/ 0 w 903"/>
                    <a:gd name="T25" fmla="*/ 1 h 586"/>
                    <a:gd name="T26" fmla="*/ 0 w 903"/>
                    <a:gd name="T27" fmla="*/ 1 h 586"/>
                    <a:gd name="T28" fmla="*/ 0 w 903"/>
                    <a:gd name="T29" fmla="*/ 1 h 586"/>
                    <a:gd name="T30" fmla="*/ 0 w 903"/>
                    <a:gd name="T31" fmla="*/ 1 h 586"/>
                    <a:gd name="T32" fmla="*/ 0 w 903"/>
                    <a:gd name="T33" fmla="*/ 1 h 586"/>
                    <a:gd name="T34" fmla="*/ 0 w 903"/>
                    <a:gd name="T35" fmla="*/ 1 h 586"/>
                    <a:gd name="T36" fmla="*/ 0 w 903"/>
                    <a:gd name="T37" fmla="*/ 1 h 586"/>
                    <a:gd name="T38" fmla="*/ 0 w 903"/>
                    <a:gd name="T39" fmla="*/ 1 h 586"/>
                    <a:gd name="T40" fmla="*/ 0 w 903"/>
                    <a:gd name="T41" fmla="*/ 1 h 586"/>
                    <a:gd name="T42" fmla="*/ 0 w 903"/>
                    <a:gd name="T43" fmla="*/ 1 h 586"/>
                    <a:gd name="T44" fmla="*/ 0 w 903"/>
                    <a:gd name="T45" fmla="*/ 1 h 586"/>
                    <a:gd name="T46" fmla="*/ 0 w 903"/>
                    <a:gd name="T47" fmla="*/ 1 h 586"/>
                    <a:gd name="T48" fmla="*/ 0 w 903"/>
                    <a:gd name="T49" fmla="*/ 1 h 586"/>
                    <a:gd name="T50" fmla="*/ 0 w 903"/>
                    <a:gd name="T51" fmla="*/ 1 h 586"/>
                    <a:gd name="T52" fmla="*/ 0 w 903"/>
                    <a:gd name="T53" fmla="*/ 1 h 586"/>
                    <a:gd name="T54" fmla="*/ 0 w 903"/>
                    <a:gd name="T55" fmla="*/ 1 h 586"/>
                    <a:gd name="T56" fmla="*/ 0 w 903"/>
                    <a:gd name="T57" fmla="*/ 1 h 586"/>
                    <a:gd name="T58" fmla="*/ 0 w 903"/>
                    <a:gd name="T59" fmla="*/ 1 h 586"/>
                    <a:gd name="T60" fmla="*/ 0 w 903"/>
                    <a:gd name="T61" fmla="*/ 1 h 586"/>
                    <a:gd name="T62" fmla="*/ 0 w 903"/>
                    <a:gd name="T63" fmla="*/ 1 h 586"/>
                    <a:gd name="T64" fmla="*/ 0 w 903"/>
                    <a:gd name="T65" fmla="*/ 1 h 586"/>
                    <a:gd name="T66" fmla="*/ 0 w 903"/>
                    <a:gd name="T67" fmla="*/ 0 h 586"/>
                    <a:gd name="T68" fmla="*/ 0 w 903"/>
                    <a:gd name="T69" fmla="*/ 1 h 586"/>
                    <a:gd name="T70" fmla="*/ 0 w 903"/>
                    <a:gd name="T71" fmla="*/ 1 h 586"/>
                    <a:gd name="T72" fmla="*/ 0 w 903"/>
                    <a:gd name="T73" fmla="*/ 1 h 586"/>
                    <a:gd name="T74" fmla="*/ 0 w 903"/>
                    <a:gd name="T75" fmla="*/ 1 h 586"/>
                    <a:gd name="T76" fmla="*/ 0 w 903"/>
                    <a:gd name="T77" fmla="*/ 1 h 586"/>
                    <a:gd name="T78" fmla="*/ 0 w 903"/>
                    <a:gd name="T79" fmla="*/ 1 h 586"/>
                    <a:gd name="T80" fmla="*/ 0 w 903"/>
                    <a:gd name="T81" fmla="*/ 1 h 586"/>
                    <a:gd name="T82" fmla="*/ 0 w 903"/>
                    <a:gd name="T83" fmla="*/ 1 h 586"/>
                    <a:gd name="T84" fmla="*/ 0 w 903"/>
                    <a:gd name="T85" fmla="*/ 1 h 586"/>
                    <a:gd name="T86" fmla="*/ 0 w 903"/>
                    <a:gd name="T87" fmla="*/ 1 h 5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solidFill>
                <a:ln w="7938">
                  <a:solidFill>
                    <a:srgbClr val="000000"/>
                  </a:solidFill>
                  <a:prstDash val="solid"/>
                  <a:round/>
                  <a:headEnd/>
                  <a:tailEnd/>
                </a:ln>
              </p:spPr>
              <p:txBody>
                <a:bodyPr/>
                <a:lstStyle/>
                <a:p>
                  <a:endParaRPr lang="zh-CN" altLang="en-US"/>
                </a:p>
              </p:txBody>
            </p:sp>
          </p:grpSp>
          <p:sp>
            <p:nvSpPr>
              <p:cNvPr id="56417" name="Freeform 35">
                <a:extLst>
                  <a:ext uri="{FF2B5EF4-FFF2-40B4-BE49-F238E27FC236}">
                    <a16:creationId xmlns:a16="http://schemas.microsoft.com/office/drawing/2014/main" id="{1963B983-7311-C3ED-3C30-A243946D0508}"/>
                  </a:ext>
                </a:extLst>
              </p:cNvPr>
              <p:cNvSpPr>
                <a:spLocks/>
              </p:cNvSpPr>
              <p:nvPr/>
            </p:nvSpPr>
            <p:spPr bwMode="auto">
              <a:xfrm>
                <a:off x="3072" y="2309"/>
                <a:ext cx="477" cy="509"/>
              </a:xfrm>
              <a:custGeom>
                <a:avLst/>
                <a:gdLst>
                  <a:gd name="T0" fmla="*/ 1 w 954"/>
                  <a:gd name="T1" fmla="*/ 1 h 1017"/>
                  <a:gd name="T2" fmla="*/ 1 w 954"/>
                  <a:gd name="T3" fmla="*/ 1 h 1017"/>
                  <a:gd name="T4" fmla="*/ 1 w 954"/>
                  <a:gd name="T5" fmla="*/ 1 h 1017"/>
                  <a:gd name="T6" fmla="*/ 1 w 954"/>
                  <a:gd name="T7" fmla="*/ 0 h 1017"/>
                  <a:gd name="T8" fmla="*/ 1 w 954"/>
                  <a:gd name="T9" fmla="*/ 1 h 1017"/>
                  <a:gd name="T10" fmla="*/ 1 w 954"/>
                  <a:gd name="T11" fmla="*/ 1 h 1017"/>
                  <a:gd name="T12" fmla="*/ 1 w 954"/>
                  <a:gd name="T13" fmla="*/ 1 h 1017"/>
                  <a:gd name="T14" fmla="*/ 1 w 954"/>
                  <a:gd name="T15" fmla="*/ 1 h 1017"/>
                  <a:gd name="T16" fmla="*/ 1 w 954"/>
                  <a:gd name="T17" fmla="*/ 1 h 1017"/>
                  <a:gd name="T18" fmla="*/ 1 w 954"/>
                  <a:gd name="T19" fmla="*/ 1 h 1017"/>
                  <a:gd name="T20" fmla="*/ 1 w 954"/>
                  <a:gd name="T21" fmla="*/ 1 h 1017"/>
                  <a:gd name="T22" fmla="*/ 1 w 954"/>
                  <a:gd name="T23" fmla="*/ 1 h 1017"/>
                  <a:gd name="T24" fmla="*/ 1 w 954"/>
                  <a:gd name="T25" fmla="*/ 1 h 1017"/>
                  <a:gd name="T26" fmla="*/ 1 w 954"/>
                  <a:gd name="T27" fmla="*/ 1 h 1017"/>
                  <a:gd name="T28" fmla="*/ 1 w 954"/>
                  <a:gd name="T29" fmla="*/ 1 h 1017"/>
                  <a:gd name="T30" fmla="*/ 1 w 954"/>
                  <a:gd name="T31" fmla="*/ 1 h 1017"/>
                  <a:gd name="T32" fmla="*/ 1 w 954"/>
                  <a:gd name="T33" fmla="*/ 1 h 1017"/>
                  <a:gd name="T34" fmla="*/ 1 w 954"/>
                  <a:gd name="T35" fmla="*/ 1 h 1017"/>
                  <a:gd name="T36" fmla="*/ 1 w 954"/>
                  <a:gd name="T37" fmla="*/ 1 h 1017"/>
                  <a:gd name="T38" fmla="*/ 1 w 954"/>
                  <a:gd name="T39" fmla="*/ 1 h 1017"/>
                  <a:gd name="T40" fmla="*/ 1 w 954"/>
                  <a:gd name="T41" fmla="*/ 1 h 1017"/>
                  <a:gd name="T42" fmla="*/ 1 w 954"/>
                  <a:gd name="T43" fmla="*/ 1 h 1017"/>
                  <a:gd name="T44" fmla="*/ 1 w 954"/>
                  <a:gd name="T45" fmla="*/ 1 h 1017"/>
                  <a:gd name="T46" fmla="*/ 1 w 954"/>
                  <a:gd name="T47" fmla="*/ 1 h 1017"/>
                  <a:gd name="T48" fmla="*/ 1 w 954"/>
                  <a:gd name="T49" fmla="*/ 1 h 1017"/>
                  <a:gd name="T50" fmla="*/ 1 w 954"/>
                  <a:gd name="T51" fmla="*/ 1 h 1017"/>
                  <a:gd name="T52" fmla="*/ 1 w 954"/>
                  <a:gd name="T53" fmla="*/ 1 h 1017"/>
                  <a:gd name="T54" fmla="*/ 1 w 954"/>
                  <a:gd name="T55" fmla="*/ 1 h 1017"/>
                  <a:gd name="T56" fmla="*/ 1 w 954"/>
                  <a:gd name="T57" fmla="*/ 1 h 1017"/>
                  <a:gd name="T58" fmla="*/ 1 w 954"/>
                  <a:gd name="T59" fmla="*/ 1 h 1017"/>
                  <a:gd name="T60" fmla="*/ 1 w 954"/>
                  <a:gd name="T61" fmla="*/ 1 h 1017"/>
                  <a:gd name="T62" fmla="*/ 1 w 954"/>
                  <a:gd name="T63" fmla="*/ 1 h 1017"/>
                  <a:gd name="T64" fmla="*/ 0 w 954"/>
                  <a:gd name="T65" fmla="*/ 1 h 1017"/>
                  <a:gd name="T66" fmla="*/ 1 w 954"/>
                  <a:gd name="T67" fmla="*/ 1 h 10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C0C0FF"/>
              </a:solidFill>
              <a:ln w="7938">
                <a:solidFill>
                  <a:srgbClr val="000000"/>
                </a:solidFill>
                <a:prstDash val="solid"/>
                <a:round/>
                <a:headEnd/>
                <a:tailEnd/>
              </a:ln>
            </p:spPr>
            <p:txBody>
              <a:bodyPr/>
              <a:lstStyle/>
              <a:p>
                <a:endParaRPr lang="zh-CN" altLang="en-US"/>
              </a:p>
            </p:txBody>
          </p:sp>
          <p:sp>
            <p:nvSpPr>
              <p:cNvPr id="56418" name="Freeform 36">
                <a:extLst>
                  <a:ext uri="{FF2B5EF4-FFF2-40B4-BE49-F238E27FC236}">
                    <a16:creationId xmlns:a16="http://schemas.microsoft.com/office/drawing/2014/main" id="{FF46E170-BB12-3BAB-2D15-179421047672}"/>
                  </a:ext>
                </a:extLst>
              </p:cNvPr>
              <p:cNvSpPr>
                <a:spLocks/>
              </p:cNvSpPr>
              <p:nvPr/>
            </p:nvSpPr>
            <p:spPr bwMode="auto">
              <a:xfrm>
                <a:off x="3065" y="2297"/>
                <a:ext cx="291" cy="243"/>
              </a:xfrm>
              <a:custGeom>
                <a:avLst/>
                <a:gdLst>
                  <a:gd name="T0" fmla="*/ 0 w 581"/>
                  <a:gd name="T1" fmla="*/ 1 h 486"/>
                  <a:gd name="T2" fmla="*/ 1 w 581"/>
                  <a:gd name="T3" fmla="*/ 1 h 486"/>
                  <a:gd name="T4" fmla="*/ 1 w 581"/>
                  <a:gd name="T5" fmla="*/ 1 h 486"/>
                  <a:gd name="T6" fmla="*/ 1 w 581"/>
                  <a:gd name="T7" fmla="*/ 1 h 486"/>
                  <a:gd name="T8" fmla="*/ 1 w 581"/>
                  <a:gd name="T9" fmla="*/ 1 h 486"/>
                  <a:gd name="T10" fmla="*/ 1 w 581"/>
                  <a:gd name="T11" fmla="*/ 1 h 486"/>
                  <a:gd name="T12" fmla="*/ 1 w 581"/>
                  <a:gd name="T13" fmla="*/ 1 h 486"/>
                  <a:gd name="T14" fmla="*/ 1 w 581"/>
                  <a:gd name="T15" fmla="*/ 0 h 486"/>
                  <a:gd name="T16" fmla="*/ 1 w 581"/>
                  <a:gd name="T17" fmla="*/ 1 h 486"/>
                  <a:gd name="T18" fmla="*/ 1 w 581"/>
                  <a:gd name="T19" fmla="*/ 1 h 486"/>
                  <a:gd name="T20" fmla="*/ 1 w 581"/>
                  <a:gd name="T21" fmla="*/ 1 h 486"/>
                  <a:gd name="T22" fmla="*/ 1 w 581"/>
                  <a:gd name="T23" fmla="*/ 1 h 486"/>
                  <a:gd name="T24" fmla="*/ 1 w 581"/>
                  <a:gd name="T25" fmla="*/ 1 h 486"/>
                  <a:gd name="T26" fmla="*/ 1 w 581"/>
                  <a:gd name="T27" fmla="*/ 1 h 486"/>
                  <a:gd name="T28" fmla="*/ 1 w 581"/>
                  <a:gd name="T29" fmla="*/ 1 h 486"/>
                  <a:gd name="T30" fmla="*/ 1 w 581"/>
                  <a:gd name="T31" fmla="*/ 1 h 486"/>
                  <a:gd name="T32" fmla="*/ 1 w 581"/>
                  <a:gd name="T33" fmla="*/ 1 h 486"/>
                  <a:gd name="T34" fmla="*/ 1 w 581"/>
                  <a:gd name="T35" fmla="*/ 1 h 486"/>
                  <a:gd name="T36" fmla="*/ 1 w 581"/>
                  <a:gd name="T37" fmla="*/ 1 h 486"/>
                  <a:gd name="T38" fmla="*/ 0 w 581"/>
                  <a:gd name="T39" fmla="*/ 1 h 4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solidFill>
              <a:ln w="7938">
                <a:solidFill>
                  <a:srgbClr val="000000"/>
                </a:solidFill>
                <a:prstDash val="solid"/>
                <a:round/>
                <a:headEnd/>
                <a:tailEnd/>
              </a:ln>
            </p:spPr>
            <p:txBody>
              <a:bodyPr/>
              <a:lstStyle/>
              <a:p>
                <a:endParaRPr lang="zh-CN" altLang="en-US"/>
              </a:p>
            </p:txBody>
          </p:sp>
        </p:grpSp>
        <p:grpSp>
          <p:nvGrpSpPr>
            <p:cNvPr id="56379" name="Group 37">
              <a:extLst>
                <a:ext uri="{FF2B5EF4-FFF2-40B4-BE49-F238E27FC236}">
                  <a16:creationId xmlns:a16="http://schemas.microsoft.com/office/drawing/2014/main" id="{062562C0-210A-30D7-531A-9B133E7B81E4}"/>
                </a:ext>
              </a:extLst>
            </p:cNvPr>
            <p:cNvGrpSpPr>
              <a:grpSpLocks/>
            </p:cNvGrpSpPr>
            <p:nvPr/>
          </p:nvGrpSpPr>
          <p:grpSpPr bwMode="auto">
            <a:xfrm>
              <a:off x="2692" y="1940"/>
              <a:ext cx="431" cy="125"/>
              <a:chOff x="2692" y="1940"/>
              <a:chExt cx="431" cy="125"/>
            </a:xfrm>
          </p:grpSpPr>
          <p:grpSp>
            <p:nvGrpSpPr>
              <p:cNvPr id="56404" name="Group 38">
                <a:extLst>
                  <a:ext uri="{FF2B5EF4-FFF2-40B4-BE49-F238E27FC236}">
                    <a16:creationId xmlns:a16="http://schemas.microsoft.com/office/drawing/2014/main" id="{14D029D9-587F-957E-F5DF-D3D2F8DF85AA}"/>
                  </a:ext>
                </a:extLst>
              </p:cNvPr>
              <p:cNvGrpSpPr>
                <a:grpSpLocks/>
              </p:cNvGrpSpPr>
              <p:nvPr/>
            </p:nvGrpSpPr>
            <p:grpSpPr bwMode="auto">
              <a:xfrm>
                <a:off x="2692" y="1940"/>
                <a:ext cx="431" cy="125"/>
                <a:chOff x="2692" y="1940"/>
                <a:chExt cx="431" cy="125"/>
              </a:xfrm>
            </p:grpSpPr>
            <p:sp>
              <p:nvSpPr>
                <p:cNvPr id="56411" name="Freeform 39">
                  <a:extLst>
                    <a:ext uri="{FF2B5EF4-FFF2-40B4-BE49-F238E27FC236}">
                      <a16:creationId xmlns:a16="http://schemas.microsoft.com/office/drawing/2014/main" id="{B743BC31-729D-BFD4-7735-D1CEBE9B2E75}"/>
                    </a:ext>
                  </a:extLst>
                </p:cNvPr>
                <p:cNvSpPr>
                  <a:spLocks/>
                </p:cNvSpPr>
                <p:nvPr/>
              </p:nvSpPr>
              <p:spPr bwMode="auto">
                <a:xfrm>
                  <a:off x="2756" y="1940"/>
                  <a:ext cx="155" cy="124"/>
                </a:xfrm>
                <a:custGeom>
                  <a:avLst/>
                  <a:gdLst>
                    <a:gd name="T0" fmla="*/ 1 w 309"/>
                    <a:gd name="T1" fmla="*/ 1 h 246"/>
                    <a:gd name="T2" fmla="*/ 1 w 309"/>
                    <a:gd name="T3" fmla="*/ 0 h 246"/>
                    <a:gd name="T4" fmla="*/ 1 w 309"/>
                    <a:gd name="T5" fmla="*/ 0 h 246"/>
                    <a:gd name="T6" fmla="*/ 1 w 309"/>
                    <a:gd name="T7" fmla="*/ 1 h 246"/>
                    <a:gd name="T8" fmla="*/ 1 w 309"/>
                    <a:gd name="T9" fmla="*/ 1 h 246"/>
                    <a:gd name="T10" fmla="*/ 1 w 309"/>
                    <a:gd name="T11" fmla="*/ 1 h 246"/>
                    <a:gd name="T12" fmla="*/ 1 w 309"/>
                    <a:gd name="T13" fmla="*/ 1 h 246"/>
                    <a:gd name="T14" fmla="*/ 1 w 309"/>
                    <a:gd name="T15" fmla="*/ 1 h 246"/>
                    <a:gd name="T16" fmla="*/ 1 w 309"/>
                    <a:gd name="T17" fmla="*/ 1 h 246"/>
                    <a:gd name="T18" fmla="*/ 1 w 309"/>
                    <a:gd name="T19" fmla="*/ 1 h 246"/>
                    <a:gd name="T20" fmla="*/ 1 w 309"/>
                    <a:gd name="T21" fmla="*/ 1 h 246"/>
                    <a:gd name="T22" fmla="*/ 1 w 309"/>
                    <a:gd name="T23" fmla="*/ 1 h 246"/>
                    <a:gd name="T24" fmla="*/ 1 w 309"/>
                    <a:gd name="T25" fmla="*/ 1 h 246"/>
                    <a:gd name="T26" fmla="*/ 1 w 309"/>
                    <a:gd name="T27" fmla="*/ 1 h 246"/>
                    <a:gd name="T28" fmla="*/ 1 w 309"/>
                    <a:gd name="T29" fmla="*/ 1 h 246"/>
                    <a:gd name="T30" fmla="*/ 1 w 309"/>
                    <a:gd name="T31" fmla="*/ 1 h 246"/>
                    <a:gd name="T32" fmla="*/ 1 w 309"/>
                    <a:gd name="T33" fmla="*/ 1 h 246"/>
                    <a:gd name="T34" fmla="*/ 1 w 309"/>
                    <a:gd name="T35" fmla="*/ 1 h 246"/>
                    <a:gd name="T36" fmla="*/ 1 w 309"/>
                    <a:gd name="T37" fmla="*/ 1 h 246"/>
                    <a:gd name="T38" fmla="*/ 1 w 309"/>
                    <a:gd name="T39" fmla="*/ 1 h 246"/>
                    <a:gd name="T40" fmla="*/ 1 w 309"/>
                    <a:gd name="T41" fmla="*/ 1 h 246"/>
                    <a:gd name="T42" fmla="*/ 0 w 309"/>
                    <a:gd name="T43" fmla="*/ 1 h 246"/>
                    <a:gd name="T44" fmla="*/ 0 w 309"/>
                    <a:gd name="T45" fmla="*/ 1 h 246"/>
                    <a:gd name="T46" fmla="*/ 0 w 309"/>
                    <a:gd name="T47" fmla="*/ 1 h 246"/>
                    <a:gd name="T48" fmla="*/ 1 w 309"/>
                    <a:gd name="T49" fmla="*/ 1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6412" name="Freeform 40">
                  <a:extLst>
                    <a:ext uri="{FF2B5EF4-FFF2-40B4-BE49-F238E27FC236}">
                      <a16:creationId xmlns:a16="http://schemas.microsoft.com/office/drawing/2014/main" id="{C0280B8B-4BF4-A4F4-742C-A4C9614BD7FC}"/>
                    </a:ext>
                  </a:extLst>
                </p:cNvPr>
                <p:cNvSpPr>
                  <a:spLocks/>
                </p:cNvSpPr>
                <p:nvPr/>
              </p:nvSpPr>
              <p:spPr bwMode="auto">
                <a:xfrm>
                  <a:off x="2932" y="1943"/>
                  <a:ext cx="154" cy="122"/>
                </a:xfrm>
                <a:custGeom>
                  <a:avLst/>
                  <a:gdLst>
                    <a:gd name="T0" fmla="*/ 1 w 308"/>
                    <a:gd name="T1" fmla="*/ 0 h 245"/>
                    <a:gd name="T2" fmla="*/ 1 w 308"/>
                    <a:gd name="T3" fmla="*/ 0 h 245"/>
                    <a:gd name="T4" fmla="*/ 1 w 308"/>
                    <a:gd name="T5" fmla="*/ 0 h 245"/>
                    <a:gd name="T6" fmla="*/ 1 w 308"/>
                    <a:gd name="T7" fmla="*/ 0 h 245"/>
                    <a:gd name="T8" fmla="*/ 1 w 308"/>
                    <a:gd name="T9" fmla="*/ 0 h 245"/>
                    <a:gd name="T10" fmla="*/ 1 w 308"/>
                    <a:gd name="T11" fmla="*/ 0 h 245"/>
                    <a:gd name="T12" fmla="*/ 0 w 308"/>
                    <a:gd name="T13" fmla="*/ 0 h 245"/>
                    <a:gd name="T14" fmla="*/ 0 w 308"/>
                    <a:gd name="T15" fmla="*/ 0 h 245"/>
                    <a:gd name="T16" fmla="*/ 1 w 308"/>
                    <a:gd name="T17" fmla="*/ 0 h 245"/>
                    <a:gd name="T18" fmla="*/ 1 w 308"/>
                    <a:gd name="T19" fmla="*/ 0 h 245"/>
                    <a:gd name="T20" fmla="*/ 1 w 308"/>
                    <a:gd name="T21" fmla="*/ 0 h 245"/>
                    <a:gd name="T22" fmla="*/ 1 w 308"/>
                    <a:gd name="T23" fmla="*/ 0 h 245"/>
                    <a:gd name="T24" fmla="*/ 1 w 308"/>
                    <a:gd name="T25" fmla="*/ 0 h 245"/>
                    <a:gd name="T26" fmla="*/ 1 w 308"/>
                    <a:gd name="T27" fmla="*/ 0 h 245"/>
                    <a:gd name="T28" fmla="*/ 1 w 308"/>
                    <a:gd name="T29" fmla="*/ 0 h 245"/>
                    <a:gd name="T30" fmla="*/ 1 w 308"/>
                    <a:gd name="T31" fmla="*/ 0 h 245"/>
                    <a:gd name="T32" fmla="*/ 1 w 308"/>
                    <a:gd name="T33" fmla="*/ 0 h 245"/>
                    <a:gd name="T34" fmla="*/ 1 w 308"/>
                    <a:gd name="T35" fmla="*/ 0 h 245"/>
                    <a:gd name="T36" fmla="*/ 1 w 308"/>
                    <a:gd name="T37" fmla="*/ 0 h 245"/>
                    <a:gd name="T38" fmla="*/ 1 w 308"/>
                    <a:gd name="T39" fmla="*/ 0 h 245"/>
                    <a:gd name="T40" fmla="*/ 1 w 308"/>
                    <a:gd name="T41" fmla="*/ 0 h 245"/>
                    <a:gd name="T42" fmla="*/ 1 w 308"/>
                    <a:gd name="T43" fmla="*/ 0 h 245"/>
                    <a:gd name="T44" fmla="*/ 1 w 308"/>
                    <a:gd name="T45" fmla="*/ 0 h 245"/>
                    <a:gd name="T46" fmla="*/ 1 w 308"/>
                    <a:gd name="T47" fmla="*/ 0 h 245"/>
                    <a:gd name="T48" fmla="*/ 1 w 308"/>
                    <a:gd name="T49" fmla="*/ 0 h 2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solidFill>
                <a:ln w="7938">
                  <a:solidFill>
                    <a:srgbClr val="000000"/>
                  </a:solidFill>
                  <a:prstDash val="solid"/>
                  <a:round/>
                  <a:headEnd/>
                  <a:tailEnd/>
                </a:ln>
              </p:spPr>
              <p:txBody>
                <a:bodyPr/>
                <a:lstStyle/>
                <a:p>
                  <a:endParaRPr lang="zh-CN" altLang="en-US"/>
                </a:p>
              </p:txBody>
            </p:sp>
            <p:sp>
              <p:nvSpPr>
                <p:cNvPr id="56413" name="Freeform 41">
                  <a:extLst>
                    <a:ext uri="{FF2B5EF4-FFF2-40B4-BE49-F238E27FC236}">
                      <a16:creationId xmlns:a16="http://schemas.microsoft.com/office/drawing/2014/main" id="{B9ADF52A-168B-8861-9FDB-9A97C1E2AFDB}"/>
                    </a:ext>
                  </a:extLst>
                </p:cNvPr>
                <p:cNvSpPr>
                  <a:spLocks/>
                </p:cNvSpPr>
                <p:nvPr/>
              </p:nvSpPr>
              <p:spPr bwMode="auto">
                <a:xfrm>
                  <a:off x="2911" y="1958"/>
                  <a:ext cx="22" cy="16"/>
                </a:xfrm>
                <a:custGeom>
                  <a:avLst/>
                  <a:gdLst>
                    <a:gd name="T0" fmla="*/ 0 w 45"/>
                    <a:gd name="T1" fmla="*/ 0 h 33"/>
                    <a:gd name="T2" fmla="*/ 0 w 45"/>
                    <a:gd name="T3" fmla="*/ 0 h 33"/>
                    <a:gd name="T4" fmla="*/ 0 w 45"/>
                    <a:gd name="T5" fmla="*/ 0 h 33"/>
                    <a:gd name="T6" fmla="*/ 0 w 45"/>
                    <a:gd name="T7" fmla="*/ 0 h 33"/>
                    <a:gd name="T8" fmla="*/ 0 w 45"/>
                    <a:gd name="T9" fmla="*/ 0 h 33"/>
                    <a:gd name="T10" fmla="*/ 0 w 45"/>
                    <a:gd name="T11" fmla="*/ 0 h 33"/>
                    <a:gd name="T12" fmla="*/ 0 w 45"/>
                    <a:gd name="T13" fmla="*/ 0 h 33"/>
                    <a:gd name="T14" fmla="*/ 0 w 45"/>
                    <a:gd name="T15" fmla="*/ 0 h 33"/>
                    <a:gd name="T16" fmla="*/ 0 w 45"/>
                    <a:gd name="T17" fmla="*/ 0 h 33"/>
                    <a:gd name="T18" fmla="*/ 0 w 45"/>
                    <a:gd name="T19" fmla="*/ 0 h 33"/>
                    <a:gd name="T20" fmla="*/ 0 w 45"/>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6414" name="Freeform 42">
                  <a:extLst>
                    <a:ext uri="{FF2B5EF4-FFF2-40B4-BE49-F238E27FC236}">
                      <a16:creationId xmlns:a16="http://schemas.microsoft.com/office/drawing/2014/main" id="{BCC888AC-FA3C-B8BF-71BA-2A8B764112C7}"/>
                    </a:ext>
                  </a:extLst>
                </p:cNvPr>
                <p:cNvSpPr>
                  <a:spLocks/>
                </p:cNvSpPr>
                <p:nvPr/>
              </p:nvSpPr>
              <p:spPr bwMode="auto">
                <a:xfrm>
                  <a:off x="2692" y="1951"/>
                  <a:ext cx="65" cy="26"/>
                </a:xfrm>
                <a:custGeom>
                  <a:avLst/>
                  <a:gdLst>
                    <a:gd name="T0" fmla="*/ 1 w 128"/>
                    <a:gd name="T1" fmla="*/ 1 h 52"/>
                    <a:gd name="T2" fmla="*/ 1 w 128"/>
                    <a:gd name="T3" fmla="*/ 1 h 52"/>
                    <a:gd name="T4" fmla="*/ 1 w 128"/>
                    <a:gd name="T5" fmla="*/ 1 h 52"/>
                    <a:gd name="T6" fmla="*/ 0 w 128"/>
                    <a:gd name="T7" fmla="*/ 0 h 52"/>
                    <a:gd name="T8" fmla="*/ 1 w 128"/>
                    <a:gd name="T9" fmla="*/ 1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52">
                      <a:moveTo>
                        <a:pt x="128" y="17"/>
                      </a:moveTo>
                      <a:lnTo>
                        <a:pt x="128" y="52"/>
                      </a:lnTo>
                      <a:lnTo>
                        <a:pt x="14" y="20"/>
                      </a:lnTo>
                      <a:lnTo>
                        <a:pt x="0" y="0"/>
                      </a:lnTo>
                      <a:lnTo>
                        <a:pt x="128" y="17"/>
                      </a:lnTo>
                      <a:close/>
                    </a:path>
                  </a:pathLst>
                </a:custGeom>
                <a:solidFill>
                  <a:srgbClr val="C0C0C0"/>
                </a:solidFill>
                <a:ln w="7938">
                  <a:solidFill>
                    <a:srgbClr val="000000"/>
                  </a:solidFill>
                  <a:prstDash val="solid"/>
                  <a:round/>
                  <a:headEnd/>
                  <a:tailEnd/>
                </a:ln>
              </p:spPr>
              <p:txBody>
                <a:bodyPr/>
                <a:lstStyle/>
                <a:p>
                  <a:endParaRPr lang="zh-CN" altLang="en-US"/>
                </a:p>
              </p:txBody>
            </p:sp>
            <p:sp>
              <p:nvSpPr>
                <p:cNvPr id="56415" name="Freeform 43">
                  <a:extLst>
                    <a:ext uri="{FF2B5EF4-FFF2-40B4-BE49-F238E27FC236}">
                      <a16:creationId xmlns:a16="http://schemas.microsoft.com/office/drawing/2014/main" id="{88CE4F52-81EC-1554-9E32-B589E245D4D7}"/>
                    </a:ext>
                  </a:extLst>
                </p:cNvPr>
                <p:cNvSpPr>
                  <a:spLocks/>
                </p:cNvSpPr>
                <p:nvPr/>
              </p:nvSpPr>
              <p:spPr bwMode="auto">
                <a:xfrm>
                  <a:off x="3085" y="1950"/>
                  <a:ext cx="38" cy="27"/>
                </a:xfrm>
                <a:custGeom>
                  <a:avLst/>
                  <a:gdLst>
                    <a:gd name="T0" fmla="*/ 0 w 74"/>
                    <a:gd name="T1" fmla="*/ 1 h 54"/>
                    <a:gd name="T2" fmla="*/ 0 w 74"/>
                    <a:gd name="T3" fmla="*/ 1 h 54"/>
                    <a:gd name="T4" fmla="*/ 1 w 74"/>
                    <a:gd name="T5" fmla="*/ 1 h 54"/>
                    <a:gd name="T6" fmla="*/ 1 w 74"/>
                    <a:gd name="T7" fmla="*/ 0 h 54"/>
                    <a:gd name="T8" fmla="*/ 0 w 74"/>
                    <a:gd name="T9" fmla="*/ 1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4">
                      <a:moveTo>
                        <a:pt x="0" y="29"/>
                      </a:moveTo>
                      <a:lnTo>
                        <a:pt x="0" y="54"/>
                      </a:lnTo>
                      <a:lnTo>
                        <a:pt x="70" y="22"/>
                      </a:lnTo>
                      <a:lnTo>
                        <a:pt x="74" y="0"/>
                      </a:lnTo>
                      <a:lnTo>
                        <a:pt x="0" y="29"/>
                      </a:lnTo>
                      <a:close/>
                    </a:path>
                  </a:pathLst>
                </a:custGeom>
                <a:solidFill>
                  <a:srgbClr val="C0C0C0"/>
                </a:solidFill>
                <a:ln w="7938">
                  <a:solidFill>
                    <a:srgbClr val="000000"/>
                  </a:solidFill>
                  <a:prstDash val="solid"/>
                  <a:round/>
                  <a:headEnd/>
                  <a:tailEnd/>
                </a:ln>
              </p:spPr>
              <p:txBody>
                <a:bodyPr/>
                <a:lstStyle/>
                <a:p>
                  <a:endParaRPr lang="zh-CN" altLang="en-US"/>
                </a:p>
              </p:txBody>
            </p:sp>
          </p:grpSp>
          <p:grpSp>
            <p:nvGrpSpPr>
              <p:cNvPr id="56405" name="Group 44">
                <a:extLst>
                  <a:ext uri="{FF2B5EF4-FFF2-40B4-BE49-F238E27FC236}">
                    <a16:creationId xmlns:a16="http://schemas.microsoft.com/office/drawing/2014/main" id="{B3F840C0-DDFB-688D-9ED7-67CBAE44A6AD}"/>
                  </a:ext>
                </a:extLst>
              </p:cNvPr>
              <p:cNvGrpSpPr>
                <a:grpSpLocks/>
              </p:cNvGrpSpPr>
              <p:nvPr/>
            </p:nvGrpSpPr>
            <p:grpSpPr bwMode="auto">
              <a:xfrm>
                <a:off x="2803" y="1970"/>
                <a:ext cx="67" cy="57"/>
                <a:chOff x="2803" y="1970"/>
                <a:chExt cx="67" cy="57"/>
              </a:xfrm>
            </p:grpSpPr>
            <p:sp>
              <p:nvSpPr>
                <p:cNvPr id="56409" name="Oval 45">
                  <a:extLst>
                    <a:ext uri="{FF2B5EF4-FFF2-40B4-BE49-F238E27FC236}">
                      <a16:creationId xmlns:a16="http://schemas.microsoft.com/office/drawing/2014/main" id="{3BA995EE-8DC4-2854-EA9D-2F3B33CF28CC}"/>
                    </a:ext>
                  </a:extLst>
                </p:cNvPr>
                <p:cNvSpPr>
                  <a:spLocks noChangeArrowheads="1"/>
                </p:cNvSpPr>
                <p:nvPr/>
              </p:nvSpPr>
              <p:spPr bwMode="auto">
                <a:xfrm>
                  <a:off x="2803" y="1970"/>
                  <a:ext cx="67" cy="57"/>
                </a:xfrm>
                <a:prstGeom prst="ellipse">
                  <a:avLst/>
                </a:prstGeom>
                <a:solidFill>
                  <a:srgbClr val="C0FFFF"/>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410" name="Oval 46">
                  <a:extLst>
                    <a:ext uri="{FF2B5EF4-FFF2-40B4-BE49-F238E27FC236}">
                      <a16:creationId xmlns:a16="http://schemas.microsoft.com/office/drawing/2014/main" id="{D20DAB0A-3962-26E0-9B4D-17C392B50CDD}"/>
                    </a:ext>
                  </a:extLst>
                </p:cNvPr>
                <p:cNvSpPr>
                  <a:spLocks noChangeArrowheads="1"/>
                </p:cNvSpPr>
                <p:nvPr/>
              </p:nvSpPr>
              <p:spPr bwMode="auto">
                <a:xfrm>
                  <a:off x="2826" y="1976"/>
                  <a:ext cx="35" cy="36"/>
                </a:xfrm>
                <a:prstGeom prst="ellipse">
                  <a:avLst/>
                </a:prstGeom>
                <a:solidFill>
                  <a:srgbClr val="618FFD"/>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grpSp>
          <p:grpSp>
            <p:nvGrpSpPr>
              <p:cNvPr id="56406" name="Group 47">
                <a:extLst>
                  <a:ext uri="{FF2B5EF4-FFF2-40B4-BE49-F238E27FC236}">
                    <a16:creationId xmlns:a16="http://schemas.microsoft.com/office/drawing/2014/main" id="{EEA525B9-C943-8135-E5B4-6BDA49D5188D}"/>
                  </a:ext>
                </a:extLst>
              </p:cNvPr>
              <p:cNvGrpSpPr>
                <a:grpSpLocks/>
              </p:cNvGrpSpPr>
              <p:nvPr/>
            </p:nvGrpSpPr>
            <p:grpSpPr bwMode="auto">
              <a:xfrm>
                <a:off x="2975" y="1975"/>
                <a:ext cx="67" cy="57"/>
                <a:chOff x="2975" y="1975"/>
                <a:chExt cx="67" cy="57"/>
              </a:xfrm>
            </p:grpSpPr>
            <p:sp>
              <p:nvSpPr>
                <p:cNvPr id="56407" name="Oval 48">
                  <a:extLst>
                    <a:ext uri="{FF2B5EF4-FFF2-40B4-BE49-F238E27FC236}">
                      <a16:creationId xmlns:a16="http://schemas.microsoft.com/office/drawing/2014/main" id="{1D658DC5-1E80-0C75-7D1B-C1C3A46C48FF}"/>
                    </a:ext>
                  </a:extLst>
                </p:cNvPr>
                <p:cNvSpPr>
                  <a:spLocks noChangeArrowheads="1"/>
                </p:cNvSpPr>
                <p:nvPr/>
              </p:nvSpPr>
              <p:spPr bwMode="auto">
                <a:xfrm>
                  <a:off x="2975" y="1975"/>
                  <a:ext cx="67" cy="57"/>
                </a:xfrm>
                <a:prstGeom prst="ellipse">
                  <a:avLst/>
                </a:prstGeom>
                <a:solidFill>
                  <a:srgbClr val="C0FFFF"/>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408" name="Oval 49">
                  <a:extLst>
                    <a:ext uri="{FF2B5EF4-FFF2-40B4-BE49-F238E27FC236}">
                      <a16:creationId xmlns:a16="http://schemas.microsoft.com/office/drawing/2014/main" id="{15CD4DCD-3C80-D732-3B60-379125F52E3E}"/>
                    </a:ext>
                  </a:extLst>
                </p:cNvPr>
                <p:cNvSpPr>
                  <a:spLocks noChangeArrowheads="1"/>
                </p:cNvSpPr>
                <p:nvPr/>
              </p:nvSpPr>
              <p:spPr bwMode="auto">
                <a:xfrm>
                  <a:off x="2998" y="1982"/>
                  <a:ext cx="35" cy="35"/>
                </a:xfrm>
                <a:prstGeom prst="ellipse">
                  <a:avLst/>
                </a:prstGeom>
                <a:solidFill>
                  <a:srgbClr val="618FFD"/>
                </a:solidFill>
                <a:ln w="7938">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grpSp>
        </p:grpSp>
        <p:sp>
          <p:nvSpPr>
            <p:cNvPr id="56380" name="Freeform 50">
              <a:extLst>
                <a:ext uri="{FF2B5EF4-FFF2-40B4-BE49-F238E27FC236}">
                  <a16:creationId xmlns:a16="http://schemas.microsoft.com/office/drawing/2014/main" id="{13DF5EAE-C774-3AF6-4CF7-DD1633A3CCFB}"/>
                </a:ext>
              </a:extLst>
            </p:cNvPr>
            <p:cNvSpPr>
              <a:spLocks/>
            </p:cNvSpPr>
            <p:nvPr/>
          </p:nvSpPr>
          <p:spPr bwMode="auto">
            <a:xfrm>
              <a:off x="2208" y="2064"/>
              <a:ext cx="192" cy="192"/>
            </a:xfrm>
            <a:custGeom>
              <a:avLst/>
              <a:gdLst>
                <a:gd name="T0" fmla="*/ 0 w 487"/>
                <a:gd name="T1" fmla="*/ 0 h 424"/>
                <a:gd name="T2" fmla="*/ 0 w 487"/>
                <a:gd name="T3" fmla="*/ 0 h 424"/>
                <a:gd name="T4" fmla="*/ 0 w 487"/>
                <a:gd name="T5" fmla="*/ 0 h 424"/>
                <a:gd name="T6" fmla="*/ 0 w 487"/>
                <a:gd name="T7" fmla="*/ 0 h 424"/>
                <a:gd name="T8" fmla="*/ 0 w 487"/>
                <a:gd name="T9" fmla="*/ 0 h 424"/>
                <a:gd name="T10" fmla="*/ 0 w 487"/>
                <a:gd name="T11" fmla="*/ 0 h 424"/>
                <a:gd name="T12" fmla="*/ 0 w 487"/>
                <a:gd name="T13" fmla="*/ 0 h 424"/>
                <a:gd name="T14" fmla="*/ 0 w 487"/>
                <a:gd name="T15" fmla="*/ 0 h 424"/>
                <a:gd name="T16" fmla="*/ 0 w 487"/>
                <a:gd name="T17" fmla="*/ 0 h 424"/>
                <a:gd name="T18" fmla="*/ 0 w 487"/>
                <a:gd name="T19" fmla="*/ 0 h 424"/>
                <a:gd name="T20" fmla="*/ 0 w 487"/>
                <a:gd name="T21" fmla="*/ 0 h 424"/>
                <a:gd name="T22" fmla="*/ 0 w 487"/>
                <a:gd name="T23" fmla="*/ 0 h 424"/>
                <a:gd name="T24" fmla="*/ 0 w 487"/>
                <a:gd name="T25" fmla="*/ 0 h 424"/>
                <a:gd name="T26" fmla="*/ 0 w 487"/>
                <a:gd name="T27" fmla="*/ 0 h 424"/>
                <a:gd name="T28" fmla="*/ 0 w 487"/>
                <a:gd name="T29" fmla="*/ 0 h 424"/>
                <a:gd name="T30" fmla="*/ 0 w 487"/>
                <a:gd name="T31" fmla="*/ 0 h 424"/>
                <a:gd name="T32" fmla="*/ 0 w 487"/>
                <a:gd name="T33" fmla="*/ 0 h 424"/>
                <a:gd name="T34" fmla="*/ 0 w 487"/>
                <a:gd name="T35" fmla="*/ 0 h 424"/>
                <a:gd name="T36" fmla="*/ 0 w 487"/>
                <a:gd name="T37" fmla="*/ 0 h 424"/>
                <a:gd name="T38" fmla="*/ 0 w 487"/>
                <a:gd name="T39" fmla="*/ 0 h 424"/>
                <a:gd name="T40" fmla="*/ 0 w 487"/>
                <a:gd name="T41" fmla="*/ 0 h 424"/>
                <a:gd name="T42" fmla="*/ 0 w 487"/>
                <a:gd name="T43" fmla="*/ 0 h 424"/>
                <a:gd name="T44" fmla="*/ 0 w 487"/>
                <a:gd name="T45" fmla="*/ 0 h 424"/>
                <a:gd name="T46" fmla="*/ 0 w 487"/>
                <a:gd name="T47" fmla="*/ 0 h 424"/>
                <a:gd name="T48" fmla="*/ 0 w 487"/>
                <a:gd name="T49" fmla="*/ 0 h 424"/>
                <a:gd name="T50" fmla="*/ 0 w 487"/>
                <a:gd name="T51" fmla="*/ 0 h 424"/>
                <a:gd name="T52" fmla="*/ 0 w 487"/>
                <a:gd name="T53" fmla="*/ 0 h 4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87" h="424">
                  <a:moveTo>
                    <a:pt x="94" y="0"/>
                  </a:moveTo>
                  <a:lnTo>
                    <a:pt x="115" y="35"/>
                  </a:lnTo>
                  <a:lnTo>
                    <a:pt x="125" y="50"/>
                  </a:lnTo>
                  <a:lnTo>
                    <a:pt x="143" y="84"/>
                  </a:lnTo>
                  <a:lnTo>
                    <a:pt x="156" y="107"/>
                  </a:lnTo>
                  <a:lnTo>
                    <a:pt x="174" y="122"/>
                  </a:lnTo>
                  <a:lnTo>
                    <a:pt x="201" y="143"/>
                  </a:lnTo>
                  <a:lnTo>
                    <a:pt x="246" y="166"/>
                  </a:lnTo>
                  <a:lnTo>
                    <a:pt x="288" y="166"/>
                  </a:lnTo>
                  <a:lnTo>
                    <a:pt x="327" y="161"/>
                  </a:lnTo>
                  <a:lnTo>
                    <a:pt x="375" y="143"/>
                  </a:lnTo>
                  <a:lnTo>
                    <a:pt x="440" y="114"/>
                  </a:lnTo>
                  <a:lnTo>
                    <a:pt x="446" y="138"/>
                  </a:lnTo>
                  <a:lnTo>
                    <a:pt x="476" y="304"/>
                  </a:lnTo>
                  <a:lnTo>
                    <a:pt x="487" y="389"/>
                  </a:lnTo>
                  <a:lnTo>
                    <a:pt x="417" y="412"/>
                  </a:lnTo>
                  <a:lnTo>
                    <a:pt x="327" y="418"/>
                  </a:lnTo>
                  <a:lnTo>
                    <a:pt x="275" y="424"/>
                  </a:lnTo>
                  <a:lnTo>
                    <a:pt x="184" y="400"/>
                  </a:lnTo>
                  <a:lnTo>
                    <a:pt x="120" y="365"/>
                  </a:lnTo>
                  <a:lnTo>
                    <a:pt x="71" y="320"/>
                  </a:lnTo>
                  <a:lnTo>
                    <a:pt x="29" y="275"/>
                  </a:lnTo>
                  <a:lnTo>
                    <a:pt x="0" y="224"/>
                  </a:lnTo>
                  <a:lnTo>
                    <a:pt x="11" y="175"/>
                  </a:lnTo>
                  <a:lnTo>
                    <a:pt x="35" y="108"/>
                  </a:lnTo>
                  <a:lnTo>
                    <a:pt x="59" y="66"/>
                  </a:lnTo>
                  <a:lnTo>
                    <a:pt x="94" y="0"/>
                  </a:lnTo>
                  <a:close/>
                </a:path>
              </a:pathLst>
            </a:custGeom>
            <a:solidFill>
              <a:srgbClr val="FFFFFF"/>
            </a:solidFill>
            <a:ln w="7938">
              <a:solidFill>
                <a:srgbClr val="000000"/>
              </a:solidFill>
              <a:prstDash val="solid"/>
              <a:round/>
              <a:headEnd/>
              <a:tailEnd/>
            </a:ln>
          </p:spPr>
          <p:txBody>
            <a:bodyPr/>
            <a:lstStyle/>
            <a:p>
              <a:endParaRPr lang="zh-CN" altLang="en-US"/>
            </a:p>
          </p:txBody>
        </p:sp>
        <p:grpSp>
          <p:nvGrpSpPr>
            <p:cNvPr id="56381" name="Group 51">
              <a:extLst>
                <a:ext uri="{FF2B5EF4-FFF2-40B4-BE49-F238E27FC236}">
                  <a16:creationId xmlns:a16="http://schemas.microsoft.com/office/drawing/2014/main" id="{14E62FDF-C641-1FD5-C4A2-4A84845CBC1E}"/>
                </a:ext>
              </a:extLst>
            </p:cNvPr>
            <p:cNvGrpSpPr>
              <a:grpSpLocks/>
            </p:cNvGrpSpPr>
            <p:nvPr/>
          </p:nvGrpSpPr>
          <p:grpSpPr bwMode="auto">
            <a:xfrm rot="16200000" flipV="1">
              <a:off x="2006" y="1788"/>
              <a:ext cx="442" cy="322"/>
              <a:chOff x="4363" y="2585"/>
              <a:chExt cx="1104" cy="808"/>
            </a:xfrm>
          </p:grpSpPr>
          <p:sp>
            <p:nvSpPr>
              <p:cNvPr id="56382" name="Freeform 52">
                <a:extLst>
                  <a:ext uri="{FF2B5EF4-FFF2-40B4-BE49-F238E27FC236}">
                    <a16:creationId xmlns:a16="http://schemas.microsoft.com/office/drawing/2014/main" id="{9A01A3E7-92DF-6958-3B5D-5BBA5038878B}"/>
                  </a:ext>
                </a:extLst>
              </p:cNvPr>
              <p:cNvSpPr>
                <a:spLocks/>
              </p:cNvSpPr>
              <p:nvPr/>
            </p:nvSpPr>
            <p:spPr bwMode="auto">
              <a:xfrm>
                <a:off x="4363" y="2585"/>
                <a:ext cx="1104" cy="808"/>
              </a:xfrm>
              <a:custGeom>
                <a:avLst/>
                <a:gdLst>
                  <a:gd name="T0" fmla="*/ 0 w 3311"/>
                  <a:gd name="T1" fmla="*/ 0 h 2423"/>
                  <a:gd name="T2" fmla="*/ 0 w 3311"/>
                  <a:gd name="T3" fmla="*/ 0 h 2423"/>
                  <a:gd name="T4" fmla="*/ 0 w 3311"/>
                  <a:gd name="T5" fmla="*/ 0 h 2423"/>
                  <a:gd name="T6" fmla="*/ 0 w 3311"/>
                  <a:gd name="T7" fmla="*/ 0 h 2423"/>
                  <a:gd name="T8" fmla="*/ 0 w 3311"/>
                  <a:gd name="T9" fmla="*/ 0 h 2423"/>
                  <a:gd name="T10" fmla="*/ 0 w 3311"/>
                  <a:gd name="T11" fmla="*/ 0 h 2423"/>
                  <a:gd name="T12" fmla="*/ 0 w 3311"/>
                  <a:gd name="T13" fmla="*/ 0 h 2423"/>
                  <a:gd name="T14" fmla="*/ 0 w 3311"/>
                  <a:gd name="T15" fmla="*/ 0 h 2423"/>
                  <a:gd name="T16" fmla="*/ 0 w 3311"/>
                  <a:gd name="T17" fmla="*/ 0 h 2423"/>
                  <a:gd name="T18" fmla="*/ 0 w 3311"/>
                  <a:gd name="T19" fmla="*/ 0 h 2423"/>
                  <a:gd name="T20" fmla="*/ 0 w 3311"/>
                  <a:gd name="T21" fmla="*/ 0 h 2423"/>
                  <a:gd name="T22" fmla="*/ 0 w 3311"/>
                  <a:gd name="T23" fmla="*/ 0 h 2423"/>
                  <a:gd name="T24" fmla="*/ 0 w 3311"/>
                  <a:gd name="T25" fmla="*/ 0 h 2423"/>
                  <a:gd name="T26" fmla="*/ 0 w 3311"/>
                  <a:gd name="T27" fmla="*/ 0 h 2423"/>
                  <a:gd name="T28" fmla="*/ 0 w 3311"/>
                  <a:gd name="T29" fmla="*/ 0 h 2423"/>
                  <a:gd name="T30" fmla="*/ 0 w 3311"/>
                  <a:gd name="T31" fmla="*/ 0 h 2423"/>
                  <a:gd name="T32" fmla="*/ 0 w 3311"/>
                  <a:gd name="T33" fmla="*/ 0 h 2423"/>
                  <a:gd name="T34" fmla="*/ 0 w 3311"/>
                  <a:gd name="T35" fmla="*/ 0 h 2423"/>
                  <a:gd name="T36" fmla="*/ 0 w 3311"/>
                  <a:gd name="T37" fmla="*/ 0 h 2423"/>
                  <a:gd name="T38" fmla="*/ 0 w 3311"/>
                  <a:gd name="T39" fmla="*/ 0 h 2423"/>
                  <a:gd name="T40" fmla="*/ 0 w 3311"/>
                  <a:gd name="T41" fmla="*/ 0 h 2423"/>
                  <a:gd name="T42" fmla="*/ 0 w 3311"/>
                  <a:gd name="T43" fmla="*/ 0 h 2423"/>
                  <a:gd name="T44" fmla="*/ 0 w 3311"/>
                  <a:gd name="T45" fmla="*/ 0 h 2423"/>
                  <a:gd name="T46" fmla="*/ 0 w 3311"/>
                  <a:gd name="T47" fmla="*/ 0 h 2423"/>
                  <a:gd name="T48" fmla="*/ 0 w 3311"/>
                  <a:gd name="T49" fmla="*/ 0 h 2423"/>
                  <a:gd name="T50" fmla="*/ 0 w 3311"/>
                  <a:gd name="T51" fmla="*/ 0 h 2423"/>
                  <a:gd name="T52" fmla="*/ 0 w 3311"/>
                  <a:gd name="T53" fmla="*/ 0 h 2423"/>
                  <a:gd name="T54" fmla="*/ 0 w 3311"/>
                  <a:gd name="T55" fmla="*/ 0 h 2423"/>
                  <a:gd name="T56" fmla="*/ 0 w 3311"/>
                  <a:gd name="T57" fmla="*/ 0 h 2423"/>
                  <a:gd name="T58" fmla="*/ 0 w 3311"/>
                  <a:gd name="T59" fmla="*/ 0 h 2423"/>
                  <a:gd name="T60" fmla="*/ 0 w 3311"/>
                  <a:gd name="T61" fmla="*/ 0 h 2423"/>
                  <a:gd name="T62" fmla="*/ 0 w 3311"/>
                  <a:gd name="T63" fmla="*/ 0 h 2423"/>
                  <a:gd name="T64" fmla="*/ 0 w 3311"/>
                  <a:gd name="T65" fmla="*/ 0 h 2423"/>
                  <a:gd name="T66" fmla="*/ 0 w 3311"/>
                  <a:gd name="T67" fmla="*/ 0 h 2423"/>
                  <a:gd name="T68" fmla="*/ 0 w 3311"/>
                  <a:gd name="T69" fmla="*/ 0 h 2423"/>
                  <a:gd name="T70" fmla="*/ 0 w 3311"/>
                  <a:gd name="T71" fmla="*/ 0 h 2423"/>
                  <a:gd name="T72" fmla="*/ 0 w 3311"/>
                  <a:gd name="T73" fmla="*/ 0 h 2423"/>
                  <a:gd name="T74" fmla="*/ 0 w 3311"/>
                  <a:gd name="T75" fmla="*/ 0 h 2423"/>
                  <a:gd name="T76" fmla="*/ 0 w 3311"/>
                  <a:gd name="T77" fmla="*/ 0 h 2423"/>
                  <a:gd name="T78" fmla="*/ 0 w 3311"/>
                  <a:gd name="T79" fmla="*/ 0 h 2423"/>
                  <a:gd name="T80" fmla="*/ 0 w 3311"/>
                  <a:gd name="T81" fmla="*/ 0 h 2423"/>
                  <a:gd name="T82" fmla="*/ 0 w 3311"/>
                  <a:gd name="T83" fmla="*/ 0 h 2423"/>
                  <a:gd name="T84" fmla="*/ 0 w 3311"/>
                  <a:gd name="T85" fmla="*/ 0 h 2423"/>
                  <a:gd name="T86" fmla="*/ 0 w 3311"/>
                  <a:gd name="T87" fmla="*/ 0 h 24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1" h="2423">
                    <a:moveTo>
                      <a:pt x="538" y="113"/>
                    </a:moveTo>
                    <a:lnTo>
                      <a:pt x="729" y="97"/>
                    </a:lnTo>
                    <a:lnTo>
                      <a:pt x="1027" y="48"/>
                    </a:lnTo>
                    <a:lnTo>
                      <a:pt x="1249" y="0"/>
                    </a:lnTo>
                    <a:lnTo>
                      <a:pt x="1563" y="32"/>
                    </a:lnTo>
                    <a:lnTo>
                      <a:pt x="1674" y="79"/>
                    </a:lnTo>
                    <a:lnTo>
                      <a:pt x="1926" y="175"/>
                    </a:lnTo>
                    <a:lnTo>
                      <a:pt x="2115" y="271"/>
                    </a:lnTo>
                    <a:lnTo>
                      <a:pt x="2376" y="379"/>
                    </a:lnTo>
                    <a:lnTo>
                      <a:pt x="2512" y="443"/>
                    </a:lnTo>
                    <a:lnTo>
                      <a:pt x="2708" y="513"/>
                    </a:lnTo>
                    <a:lnTo>
                      <a:pt x="2874" y="584"/>
                    </a:lnTo>
                    <a:lnTo>
                      <a:pt x="2927" y="616"/>
                    </a:lnTo>
                    <a:lnTo>
                      <a:pt x="2967" y="663"/>
                    </a:lnTo>
                    <a:lnTo>
                      <a:pt x="2993" y="753"/>
                    </a:lnTo>
                    <a:lnTo>
                      <a:pt x="2971" y="829"/>
                    </a:lnTo>
                    <a:lnTo>
                      <a:pt x="2929" y="873"/>
                    </a:lnTo>
                    <a:lnTo>
                      <a:pt x="2874" y="909"/>
                    </a:lnTo>
                    <a:lnTo>
                      <a:pt x="2795" y="935"/>
                    </a:lnTo>
                    <a:lnTo>
                      <a:pt x="2708" y="938"/>
                    </a:lnTo>
                    <a:lnTo>
                      <a:pt x="2643" y="937"/>
                    </a:lnTo>
                    <a:lnTo>
                      <a:pt x="2574" y="931"/>
                    </a:lnTo>
                    <a:lnTo>
                      <a:pt x="2498" y="920"/>
                    </a:lnTo>
                    <a:lnTo>
                      <a:pt x="2424" y="900"/>
                    </a:lnTo>
                    <a:lnTo>
                      <a:pt x="2258" y="837"/>
                    </a:lnTo>
                    <a:lnTo>
                      <a:pt x="2477" y="981"/>
                    </a:lnTo>
                    <a:lnTo>
                      <a:pt x="2512" y="1013"/>
                    </a:lnTo>
                    <a:lnTo>
                      <a:pt x="2526" y="1048"/>
                    </a:lnTo>
                    <a:lnTo>
                      <a:pt x="2645" y="1115"/>
                    </a:lnTo>
                    <a:lnTo>
                      <a:pt x="2756" y="1194"/>
                    </a:lnTo>
                    <a:lnTo>
                      <a:pt x="2824" y="1275"/>
                    </a:lnTo>
                    <a:lnTo>
                      <a:pt x="2874" y="1309"/>
                    </a:lnTo>
                    <a:lnTo>
                      <a:pt x="2929" y="1351"/>
                    </a:lnTo>
                    <a:lnTo>
                      <a:pt x="2983" y="1420"/>
                    </a:lnTo>
                    <a:lnTo>
                      <a:pt x="3024" y="1475"/>
                    </a:lnTo>
                    <a:lnTo>
                      <a:pt x="3158" y="1570"/>
                    </a:lnTo>
                    <a:lnTo>
                      <a:pt x="3202" y="1613"/>
                    </a:lnTo>
                    <a:lnTo>
                      <a:pt x="3249" y="1676"/>
                    </a:lnTo>
                    <a:lnTo>
                      <a:pt x="3273" y="1722"/>
                    </a:lnTo>
                    <a:lnTo>
                      <a:pt x="3299" y="1776"/>
                    </a:lnTo>
                    <a:lnTo>
                      <a:pt x="3311" y="1829"/>
                    </a:lnTo>
                    <a:lnTo>
                      <a:pt x="3308" y="1879"/>
                    </a:lnTo>
                    <a:lnTo>
                      <a:pt x="3287" y="1928"/>
                    </a:lnTo>
                    <a:lnTo>
                      <a:pt x="3239" y="1969"/>
                    </a:lnTo>
                    <a:lnTo>
                      <a:pt x="3196" y="1988"/>
                    </a:lnTo>
                    <a:lnTo>
                      <a:pt x="3228" y="2050"/>
                    </a:lnTo>
                    <a:lnTo>
                      <a:pt x="3239" y="2087"/>
                    </a:lnTo>
                    <a:lnTo>
                      <a:pt x="3237" y="2131"/>
                    </a:lnTo>
                    <a:lnTo>
                      <a:pt x="3227" y="2179"/>
                    </a:lnTo>
                    <a:lnTo>
                      <a:pt x="3218" y="2200"/>
                    </a:lnTo>
                    <a:lnTo>
                      <a:pt x="3201" y="2226"/>
                    </a:lnTo>
                    <a:lnTo>
                      <a:pt x="3184" y="2244"/>
                    </a:lnTo>
                    <a:lnTo>
                      <a:pt x="3159" y="2262"/>
                    </a:lnTo>
                    <a:lnTo>
                      <a:pt x="3117" y="2272"/>
                    </a:lnTo>
                    <a:lnTo>
                      <a:pt x="3068" y="2281"/>
                    </a:lnTo>
                    <a:lnTo>
                      <a:pt x="3002" y="2267"/>
                    </a:lnTo>
                    <a:lnTo>
                      <a:pt x="2934" y="2245"/>
                    </a:lnTo>
                    <a:lnTo>
                      <a:pt x="2939" y="2291"/>
                    </a:lnTo>
                    <a:lnTo>
                      <a:pt x="2934" y="2342"/>
                    </a:lnTo>
                    <a:lnTo>
                      <a:pt x="2923" y="2369"/>
                    </a:lnTo>
                    <a:lnTo>
                      <a:pt x="2908" y="2394"/>
                    </a:lnTo>
                    <a:lnTo>
                      <a:pt x="2890" y="2410"/>
                    </a:lnTo>
                    <a:lnTo>
                      <a:pt x="2867" y="2420"/>
                    </a:lnTo>
                    <a:lnTo>
                      <a:pt x="2842" y="2422"/>
                    </a:lnTo>
                    <a:lnTo>
                      <a:pt x="2808" y="2423"/>
                    </a:lnTo>
                    <a:lnTo>
                      <a:pt x="2768" y="2420"/>
                    </a:lnTo>
                    <a:lnTo>
                      <a:pt x="2734" y="2410"/>
                    </a:lnTo>
                    <a:lnTo>
                      <a:pt x="2629" y="2373"/>
                    </a:lnTo>
                    <a:lnTo>
                      <a:pt x="2537" y="2325"/>
                    </a:lnTo>
                    <a:lnTo>
                      <a:pt x="2337" y="2223"/>
                    </a:lnTo>
                    <a:lnTo>
                      <a:pt x="2229" y="2147"/>
                    </a:lnTo>
                    <a:lnTo>
                      <a:pt x="2176" y="2173"/>
                    </a:lnTo>
                    <a:lnTo>
                      <a:pt x="2115" y="2173"/>
                    </a:lnTo>
                    <a:lnTo>
                      <a:pt x="2012" y="2147"/>
                    </a:lnTo>
                    <a:lnTo>
                      <a:pt x="1832" y="2084"/>
                    </a:lnTo>
                    <a:lnTo>
                      <a:pt x="1642" y="2004"/>
                    </a:lnTo>
                    <a:lnTo>
                      <a:pt x="1454" y="1910"/>
                    </a:lnTo>
                    <a:lnTo>
                      <a:pt x="1364" y="1853"/>
                    </a:lnTo>
                    <a:lnTo>
                      <a:pt x="1263" y="1800"/>
                    </a:lnTo>
                    <a:lnTo>
                      <a:pt x="1158" y="1766"/>
                    </a:lnTo>
                    <a:lnTo>
                      <a:pt x="1073" y="1729"/>
                    </a:lnTo>
                    <a:lnTo>
                      <a:pt x="995" y="1687"/>
                    </a:lnTo>
                    <a:lnTo>
                      <a:pt x="941" y="1654"/>
                    </a:lnTo>
                    <a:lnTo>
                      <a:pt x="821" y="1562"/>
                    </a:lnTo>
                    <a:lnTo>
                      <a:pt x="585" y="1341"/>
                    </a:lnTo>
                    <a:lnTo>
                      <a:pt x="270" y="1059"/>
                    </a:lnTo>
                    <a:lnTo>
                      <a:pt x="0" y="696"/>
                    </a:lnTo>
                    <a:lnTo>
                      <a:pt x="208" y="206"/>
                    </a:lnTo>
                    <a:lnTo>
                      <a:pt x="538" y="113"/>
                    </a:lnTo>
                    <a:close/>
                  </a:path>
                </a:pathLst>
              </a:custGeom>
              <a:solidFill>
                <a:srgbClr val="FFDBB7"/>
              </a:solidFill>
              <a:ln w="6350">
                <a:solidFill>
                  <a:srgbClr val="000000"/>
                </a:solidFill>
                <a:prstDash val="solid"/>
                <a:round/>
                <a:headEnd/>
                <a:tailEnd/>
              </a:ln>
            </p:spPr>
            <p:txBody>
              <a:bodyPr/>
              <a:lstStyle/>
              <a:p>
                <a:endParaRPr lang="zh-CN" altLang="en-US"/>
              </a:p>
            </p:txBody>
          </p:sp>
          <p:sp>
            <p:nvSpPr>
              <p:cNvPr id="56383" name="Freeform 53">
                <a:extLst>
                  <a:ext uri="{FF2B5EF4-FFF2-40B4-BE49-F238E27FC236}">
                    <a16:creationId xmlns:a16="http://schemas.microsoft.com/office/drawing/2014/main" id="{C3775117-0541-237E-7423-AC5C420CB056}"/>
                  </a:ext>
                </a:extLst>
              </p:cNvPr>
              <p:cNvSpPr>
                <a:spLocks/>
              </p:cNvSpPr>
              <p:nvPr/>
            </p:nvSpPr>
            <p:spPr bwMode="auto">
              <a:xfrm>
                <a:off x="4784" y="3075"/>
                <a:ext cx="336" cy="224"/>
              </a:xfrm>
              <a:custGeom>
                <a:avLst/>
                <a:gdLst>
                  <a:gd name="T0" fmla="*/ 0 w 1008"/>
                  <a:gd name="T1" fmla="*/ 0 h 673"/>
                  <a:gd name="T2" fmla="*/ 0 w 1008"/>
                  <a:gd name="T3" fmla="*/ 0 h 673"/>
                  <a:gd name="T4" fmla="*/ 0 w 1008"/>
                  <a:gd name="T5" fmla="*/ 0 h 673"/>
                  <a:gd name="T6" fmla="*/ 0 w 1008"/>
                  <a:gd name="T7" fmla="*/ 0 h 673"/>
                  <a:gd name="T8" fmla="*/ 0 w 1008"/>
                  <a:gd name="T9" fmla="*/ 0 h 673"/>
                  <a:gd name="T10" fmla="*/ 0 w 1008"/>
                  <a:gd name="T11" fmla="*/ 0 h 673"/>
                  <a:gd name="T12" fmla="*/ 0 w 1008"/>
                  <a:gd name="T13" fmla="*/ 0 h 673"/>
                  <a:gd name="T14" fmla="*/ 0 w 1008"/>
                  <a:gd name="T15" fmla="*/ 0 h 673"/>
                  <a:gd name="T16" fmla="*/ 0 w 1008"/>
                  <a:gd name="T17" fmla="*/ 0 h 673"/>
                  <a:gd name="T18" fmla="*/ 0 w 1008"/>
                  <a:gd name="T19" fmla="*/ 0 h 673"/>
                  <a:gd name="T20" fmla="*/ 0 w 1008"/>
                  <a:gd name="T21" fmla="*/ 0 h 673"/>
                  <a:gd name="T22" fmla="*/ 0 w 1008"/>
                  <a:gd name="T23" fmla="*/ 0 h 673"/>
                  <a:gd name="T24" fmla="*/ 0 w 1008"/>
                  <a:gd name="T25" fmla="*/ 0 h 673"/>
                  <a:gd name="T26" fmla="*/ 0 w 1008"/>
                  <a:gd name="T27" fmla="*/ 0 h 673"/>
                  <a:gd name="T28" fmla="*/ 0 w 1008"/>
                  <a:gd name="T29" fmla="*/ 0 h 673"/>
                  <a:gd name="T30" fmla="*/ 0 w 1008"/>
                  <a:gd name="T31" fmla="*/ 0 h 673"/>
                  <a:gd name="T32" fmla="*/ 0 w 1008"/>
                  <a:gd name="T33" fmla="*/ 0 h 673"/>
                  <a:gd name="T34" fmla="*/ 0 w 1008"/>
                  <a:gd name="T35" fmla="*/ 0 h 673"/>
                  <a:gd name="T36" fmla="*/ 0 w 1008"/>
                  <a:gd name="T37" fmla="*/ 0 h 673"/>
                  <a:gd name="T38" fmla="*/ 0 w 1008"/>
                  <a:gd name="T39" fmla="*/ 0 h 6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8" h="673">
                    <a:moveTo>
                      <a:pt x="961" y="673"/>
                    </a:moveTo>
                    <a:lnTo>
                      <a:pt x="995" y="624"/>
                    </a:lnTo>
                    <a:lnTo>
                      <a:pt x="1008" y="572"/>
                    </a:lnTo>
                    <a:lnTo>
                      <a:pt x="1004" y="530"/>
                    </a:lnTo>
                    <a:lnTo>
                      <a:pt x="970" y="469"/>
                    </a:lnTo>
                    <a:lnTo>
                      <a:pt x="916" y="420"/>
                    </a:lnTo>
                    <a:lnTo>
                      <a:pt x="847" y="372"/>
                    </a:lnTo>
                    <a:lnTo>
                      <a:pt x="763" y="332"/>
                    </a:lnTo>
                    <a:lnTo>
                      <a:pt x="679" y="310"/>
                    </a:lnTo>
                    <a:lnTo>
                      <a:pt x="599" y="291"/>
                    </a:lnTo>
                    <a:lnTo>
                      <a:pt x="557" y="248"/>
                    </a:lnTo>
                    <a:lnTo>
                      <a:pt x="513" y="208"/>
                    </a:lnTo>
                    <a:lnTo>
                      <a:pt x="454" y="161"/>
                    </a:lnTo>
                    <a:lnTo>
                      <a:pt x="405" y="129"/>
                    </a:lnTo>
                    <a:lnTo>
                      <a:pt x="332" y="92"/>
                    </a:lnTo>
                    <a:lnTo>
                      <a:pt x="292" y="75"/>
                    </a:lnTo>
                    <a:lnTo>
                      <a:pt x="220" y="33"/>
                    </a:lnTo>
                    <a:lnTo>
                      <a:pt x="142" y="10"/>
                    </a:lnTo>
                    <a:lnTo>
                      <a:pt x="53" y="0"/>
                    </a:lnTo>
                    <a:lnTo>
                      <a:pt x="0" y="1"/>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4" name="Freeform 54">
                <a:extLst>
                  <a:ext uri="{FF2B5EF4-FFF2-40B4-BE49-F238E27FC236}">
                    <a16:creationId xmlns:a16="http://schemas.microsoft.com/office/drawing/2014/main" id="{74E184ED-93DB-75B9-2A31-01921ED6D4EC}"/>
                  </a:ext>
                </a:extLst>
              </p:cNvPr>
              <p:cNvSpPr>
                <a:spLocks/>
              </p:cNvSpPr>
              <p:nvPr/>
            </p:nvSpPr>
            <p:spPr bwMode="auto">
              <a:xfrm>
                <a:off x="4981" y="3054"/>
                <a:ext cx="359" cy="279"/>
              </a:xfrm>
              <a:custGeom>
                <a:avLst/>
                <a:gdLst>
                  <a:gd name="T0" fmla="*/ 0 w 1077"/>
                  <a:gd name="T1" fmla="*/ 0 h 838"/>
                  <a:gd name="T2" fmla="*/ 0 w 1077"/>
                  <a:gd name="T3" fmla="*/ 0 h 838"/>
                  <a:gd name="T4" fmla="*/ 0 w 1077"/>
                  <a:gd name="T5" fmla="*/ 0 h 838"/>
                  <a:gd name="T6" fmla="*/ 0 w 1077"/>
                  <a:gd name="T7" fmla="*/ 0 h 838"/>
                  <a:gd name="T8" fmla="*/ 0 w 1077"/>
                  <a:gd name="T9" fmla="*/ 0 h 838"/>
                  <a:gd name="T10" fmla="*/ 0 w 1077"/>
                  <a:gd name="T11" fmla="*/ 0 h 838"/>
                  <a:gd name="T12" fmla="*/ 0 w 1077"/>
                  <a:gd name="T13" fmla="*/ 0 h 838"/>
                  <a:gd name="T14" fmla="*/ 0 w 1077"/>
                  <a:gd name="T15" fmla="*/ 0 h 838"/>
                  <a:gd name="T16" fmla="*/ 0 w 1077"/>
                  <a:gd name="T17" fmla="*/ 0 h 838"/>
                  <a:gd name="T18" fmla="*/ 0 w 1077"/>
                  <a:gd name="T19" fmla="*/ 0 h 838"/>
                  <a:gd name="T20" fmla="*/ 0 w 1077"/>
                  <a:gd name="T21" fmla="*/ 0 h 838"/>
                  <a:gd name="T22" fmla="*/ 0 w 1077"/>
                  <a:gd name="T23" fmla="*/ 0 h 838"/>
                  <a:gd name="T24" fmla="*/ 0 w 1077"/>
                  <a:gd name="T25" fmla="*/ 0 h 838"/>
                  <a:gd name="T26" fmla="*/ 0 w 1077"/>
                  <a:gd name="T27" fmla="*/ 0 h 838"/>
                  <a:gd name="T28" fmla="*/ 0 w 1077"/>
                  <a:gd name="T29" fmla="*/ 0 h 838"/>
                  <a:gd name="T30" fmla="*/ 0 w 1077"/>
                  <a:gd name="T31" fmla="*/ 0 h 838"/>
                  <a:gd name="T32" fmla="*/ 0 w 1077"/>
                  <a:gd name="T33" fmla="*/ 0 h 8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7" h="838">
                    <a:moveTo>
                      <a:pt x="1077" y="838"/>
                    </a:moveTo>
                    <a:lnTo>
                      <a:pt x="1069" y="806"/>
                    </a:lnTo>
                    <a:lnTo>
                      <a:pt x="1057" y="769"/>
                    </a:lnTo>
                    <a:lnTo>
                      <a:pt x="1036" y="732"/>
                    </a:lnTo>
                    <a:lnTo>
                      <a:pt x="1016" y="704"/>
                    </a:lnTo>
                    <a:lnTo>
                      <a:pt x="989" y="676"/>
                    </a:lnTo>
                    <a:lnTo>
                      <a:pt x="908" y="609"/>
                    </a:lnTo>
                    <a:lnTo>
                      <a:pt x="814" y="548"/>
                    </a:lnTo>
                    <a:lnTo>
                      <a:pt x="736" y="514"/>
                    </a:lnTo>
                    <a:lnTo>
                      <a:pt x="635" y="485"/>
                    </a:lnTo>
                    <a:lnTo>
                      <a:pt x="547" y="413"/>
                    </a:lnTo>
                    <a:lnTo>
                      <a:pt x="469" y="339"/>
                    </a:lnTo>
                    <a:lnTo>
                      <a:pt x="386" y="275"/>
                    </a:lnTo>
                    <a:lnTo>
                      <a:pt x="286" y="213"/>
                    </a:lnTo>
                    <a:lnTo>
                      <a:pt x="198" y="159"/>
                    </a:lnTo>
                    <a:lnTo>
                      <a:pt x="120" y="72"/>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5" name="Freeform 55">
                <a:extLst>
                  <a:ext uri="{FF2B5EF4-FFF2-40B4-BE49-F238E27FC236}">
                    <a16:creationId xmlns:a16="http://schemas.microsoft.com/office/drawing/2014/main" id="{F3C8415E-220E-6F6C-677D-A495AFBB72E4}"/>
                  </a:ext>
                </a:extLst>
              </p:cNvPr>
              <p:cNvSpPr>
                <a:spLocks/>
              </p:cNvSpPr>
              <p:nvPr/>
            </p:nvSpPr>
            <p:spPr bwMode="auto">
              <a:xfrm>
                <a:off x="5074" y="2973"/>
                <a:ext cx="356" cy="276"/>
              </a:xfrm>
              <a:custGeom>
                <a:avLst/>
                <a:gdLst>
                  <a:gd name="T0" fmla="*/ 0 w 1069"/>
                  <a:gd name="T1" fmla="*/ 0 h 828"/>
                  <a:gd name="T2" fmla="*/ 0 w 1069"/>
                  <a:gd name="T3" fmla="*/ 0 h 828"/>
                  <a:gd name="T4" fmla="*/ 0 w 1069"/>
                  <a:gd name="T5" fmla="*/ 0 h 828"/>
                  <a:gd name="T6" fmla="*/ 0 w 1069"/>
                  <a:gd name="T7" fmla="*/ 0 h 828"/>
                  <a:gd name="T8" fmla="*/ 0 w 1069"/>
                  <a:gd name="T9" fmla="*/ 0 h 828"/>
                  <a:gd name="T10" fmla="*/ 0 w 1069"/>
                  <a:gd name="T11" fmla="*/ 0 h 828"/>
                  <a:gd name="T12" fmla="*/ 0 w 1069"/>
                  <a:gd name="T13" fmla="*/ 0 h 828"/>
                  <a:gd name="T14" fmla="*/ 0 w 1069"/>
                  <a:gd name="T15" fmla="*/ 0 h 828"/>
                  <a:gd name="T16" fmla="*/ 0 w 1069"/>
                  <a:gd name="T17" fmla="*/ 0 h 828"/>
                  <a:gd name="T18" fmla="*/ 0 w 1069"/>
                  <a:gd name="T19" fmla="*/ 0 h 828"/>
                  <a:gd name="T20" fmla="*/ 0 w 1069"/>
                  <a:gd name="T21" fmla="*/ 0 h 828"/>
                  <a:gd name="T22" fmla="*/ 0 w 1069"/>
                  <a:gd name="T23" fmla="*/ 0 h 828"/>
                  <a:gd name="T24" fmla="*/ 0 w 1069"/>
                  <a:gd name="T25" fmla="*/ 0 h 828"/>
                  <a:gd name="T26" fmla="*/ 0 w 1069"/>
                  <a:gd name="T27" fmla="*/ 0 h 8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69" h="828">
                    <a:moveTo>
                      <a:pt x="1069" y="828"/>
                    </a:moveTo>
                    <a:lnTo>
                      <a:pt x="1026" y="771"/>
                    </a:lnTo>
                    <a:lnTo>
                      <a:pt x="989" y="728"/>
                    </a:lnTo>
                    <a:lnTo>
                      <a:pt x="947" y="694"/>
                    </a:lnTo>
                    <a:lnTo>
                      <a:pt x="797" y="593"/>
                    </a:lnTo>
                    <a:lnTo>
                      <a:pt x="698" y="540"/>
                    </a:lnTo>
                    <a:lnTo>
                      <a:pt x="624" y="463"/>
                    </a:lnTo>
                    <a:lnTo>
                      <a:pt x="539" y="393"/>
                    </a:lnTo>
                    <a:lnTo>
                      <a:pt x="458" y="332"/>
                    </a:lnTo>
                    <a:lnTo>
                      <a:pt x="372" y="278"/>
                    </a:lnTo>
                    <a:lnTo>
                      <a:pt x="322" y="243"/>
                    </a:lnTo>
                    <a:lnTo>
                      <a:pt x="222" y="188"/>
                    </a:lnTo>
                    <a:lnTo>
                      <a:pt x="126" y="80"/>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6" name="Freeform 56">
                <a:extLst>
                  <a:ext uri="{FF2B5EF4-FFF2-40B4-BE49-F238E27FC236}">
                    <a16:creationId xmlns:a16="http://schemas.microsoft.com/office/drawing/2014/main" id="{F3F79796-2DA5-5596-61FD-9EBDCFBA7DEB}"/>
                  </a:ext>
                </a:extLst>
              </p:cNvPr>
              <p:cNvSpPr>
                <a:spLocks/>
              </p:cNvSpPr>
              <p:nvPr/>
            </p:nvSpPr>
            <p:spPr bwMode="auto">
              <a:xfrm>
                <a:off x="5130" y="2749"/>
                <a:ext cx="12" cy="104"/>
              </a:xfrm>
              <a:custGeom>
                <a:avLst/>
                <a:gdLst>
                  <a:gd name="T0" fmla="*/ 0 w 36"/>
                  <a:gd name="T1" fmla="*/ 0 h 313"/>
                  <a:gd name="T2" fmla="*/ 0 w 36"/>
                  <a:gd name="T3" fmla="*/ 0 h 313"/>
                  <a:gd name="T4" fmla="*/ 0 w 36"/>
                  <a:gd name="T5" fmla="*/ 0 h 313"/>
                  <a:gd name="T6" fmla="*/ 0 w 36"/>
                  <a:gd name="T7" fmla="*/ 0 h 313"/>
                  <a:gd name="T8" fmla="*/ 0 w 36"/>
                  <a:gd name="T9" fmla="*/ 0 h 3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13">
                    <a:moveTo>
                      <a:pt x="20" y="313"/>
                    </a:moveTo>
                    <a:lnTo>
                      <a:pt x="4" y="216"/>
                    </a:lnTo>
                    <a:lnTo>
                      <a:pt x="0" y="152"/>
                    </a:lnTo>
                    <a:lnTo>
                      <a:pt x="16" y="66"/>
                    </a:lnTo>
                    <a:lnTo>
                      <a:pt x="3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7" name="Freeform 57">
                <a:extLst>
                  <a:ext uri="{FF2B5EF4-FFF2-40B4-BE49-F238E27FC236}">
                    <a16:creationId xmlns:a16="http://schemas.microsoft.com/office/drawing/2014/main" id="{5F2C6E18-1BB7-99F8-8E8F-C23D8D822A84}"/>
                  </a:ext>
                </a:extLst>
              </p:cNvPr>
              <p:cNvSpPr>
                <a:spLocks/>
              </p:cNvSpPr>
              <p:nvPr/>
            </p:nvSpPr>
            <p:spPr bwMode="auto">
              <a:xfrm>
                <a:off x="5146" y="2938"/>
                <a:ext cx="59" cy="59"/>
              </a:xfrm>
              <a:custGeom>
                <a:avLst/>
                <a:gdLst>
                  <a:gd name="T0" fmla="*/ 0 w 177"/>
                  <a:gd name="T1" fmla="*/ 0 h 175"/>
                  <a:gd name="T2" fmla="*/ 0 w 177"/>
                  <a:gd name="T3" fmla="*/ 0 h 175"/>
                  <a:gd name="T4" fmla="*/ 0 w 177"/>
                  <a:gd name="T5" fmla="*/ 0 h 175"/>
                  <a:gd name="T6" fmla="*/ 0 w 177"/>
                  <a:gd name="T7" fmla="*/ 0 h 175"/>
                  <a:gd name="T8" fmla="*/ 0 w 177"/>
                  <a:gd name="T9" fmla="*/ 0 h 175"/>
                  <a:gd name="T10" fmla="*/ 0 w 177"/>
                  <a:gd name="T11" fmla="*/ 0 h 17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7" h="175">
                    <a:moveTo>
                      <a:pt x="177" y="0"/>
                    </a:moveTo>
                    <a:lnTo>
                      <a:pt x="133" y="9"/>
                    </a:lnTo>
                    <a:lnTo>
                      <a:pt x="84" y="34"/>
                    </a:lnTo>
                    <a:lnTo>
                      <a:pt x="43" y="72"/>
                    </a:lnTo>
                    <a:lnTo>
                      <a:pt x="21" y="107"/>
                    </a:lnTo>
                    <a:lnTo>
                      <a:pt x="0" y="175"/>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8" name="Freeform 58">
                <a:extLst>
                  <a:ext uri="{FF2B5EF4-FFF2-40B4-BE49-F238E27FC236}">
                    <a16:creationId xmlns:a16="http://schemas.microsoft.com/office/drawing/2014/main" id="{43A893E2-8B58-08B5-AE93-7FA2024AFD02}"/>
                  </a:ext>
                </a:extLst>
              </p:cNvPr>
              <p:cNvSpPr>
                <a:spLocks/>
              </p:cNvSpPr>
              <p:nvPr/>
            </p:nvSpPr>
            <p:spPr bwMode="auto">
              <a:xfrm>
                <a:off x="5048" y="3028"/>
                <a:ext cx="94" cy="41"/>
              </a:xfrm>
              <a:custGeom>
                <a:avLst/>
                <a:gdLst>
                  <a:gd name="T0" fmla="*/ 0 w 281"/>
                  <a:gd name="T1" fmla="*/ 0 h 123"/>
                  <a:gd name="T2" fmla="*/ 0 w 281"/>
                  <a:gd name="T3" fmla="*/ 0 h 123"/>
                  <a:gd name="T4" fmla="*/ 0 w 281"/>
                  <a:gd name="T5" fmla="*/ 0 h 123"/>
                  <a:gd name="T6" fmla="*/ 0 w 281"/>
                  <a:gd name="T7" fmla="*/ 0 h 123"/>
                  <a:gd name="T8" fmla="*/ 0 w 281"/>
                  <a:gd name="T9" fmla="*/ 0 h 123"/>
                  <a:gd name="T10" fmla="*/ 0 w 281"/>
                  <a:gd name="T11" fmla="*/ 0 h 1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123">
                    <a:moveTo>
                      <a:pt x="281" y="3"/>
                    </a:moveTo>
                    <a:lnTo>
                      <a:pt x="229" y="0"/>
                    </a:lnTo>
                    <a:lnTo>
                      <a:pt x="159" y="12"/>
                    </a:lnTo>
                    <a:lnTo>
                      <a:pt x="88" y="34"/>
                    </a:lnTo>
                    <a:lnTo>
                      <a:pt x="50" y="60"/>
                    </a:lnTo>
                    <a:lnTo>
                      <a:pt x="0" y="123"/>
                    </a:lnTo>
                  </a:path>
                </a:pathLst>
              </a:custGeom>
              <a:solidFill>
                <a:srgbClr val="FFDBB7"/>
              </a:solidFill>
              <a:ln w="6350">
                <a:solidFill>
                  <a:srgbClr val="000000"/>
                </a:solidFill>
                <a:prstDash val="solid"/>
                <a:round/>
                <a:headEnd/>
                <a:tailEnd/>
              </a:ln>
            </p:spPr>
            <p:txBody>
              <a:bodyPr/>
              <a:lstStyle/>
              <a:p>
                <a:endParaRPr lang="zh-CN" altLang="en-US"/>
              </a:p>
            </p:txBody>
          </p:sp>
          <p:sp>
            <p:nvSpPr>
              <p:cNvPr id="56389" name="Freeform 59">
                <a:extLst>
                  <a:ext uri="{FF2B5EF4-FFF2-40B4-BE49-F238E27FC236}">
                    <a16:creationId xmlns:a16="http://schemas.microsoft.com/office/drawing/2014/main" id="{8CEBFE4C-6736-C8B3-C63A-0E16112C0E2E}"/>
                  </a:ext>
                </a:extLst>
              </p:cNvPr>
              <p:cNvSpPr>
                <a:spLocks/>
              </p:cNvSpPr>
              <p:nvPr/>
            </p:nvSpPr>
            <p:spPr bwMode="auto">
              <a:xfrm>
                <a:off x="4920" y="3088"/>
                <a:ext cx="106" cy="22"/>
              </a:xfrm>
              <a:custGeom>
                <a:avLst/>
                <a:gdLst>
                  <a:gd name="T0" fmla="*/ 0 w 319"/>
                  <a:gd name="T1" fmla="*/ 0 h 68"/>
                  <a:gd name="T2" fmla="*/ 0 w 319"/>
                  <a:gd name="T3" fmla="*/ 0 h 68"/>
                  <a:gd name="T4" fmla="*/ 0 w 319"/>
                  <a:gd name="T5" fmla="*/ 0 h 68"/>
                  <a:gd name="T6" fmla="*/ 0 w 319"/>
                  <a:gd name="T7" fmla="*/ 0 h 68"/>
                  <a:gd name="T8" fmla="*/ 0 w 319"/>
                  <a:gd name="T9" fmla="*/ 0 h 68"/>
                  <a:gd name="T10" fmla="*/ 0 w 319"/>
                  <a:gd name="T11" fmla="*/ 0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19" h="68">
                    <a:moveTo>
                      <a:pt x="319" y="5"/>
                    </a:moveTo>
                    <a:lnTo>
                      <a:pt x="247" y="0"/>
                    </a:lnTo>
                    <a:lnTo>
                      <a:pt x="171" y="3"/>
                    </a:lnTo>
                    <a:lnTo>
                      <a:pt x="108" y="21"/>
                    </a:lnTo>
                    <a:lnTo>
                      <a:pt x="42" y="41"/>
                    </a:lnTo>
                    <a:lnTo>
                      <a:pt x="0" y="68"/>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0" name="Freeform 60">
                <a:extLst>
                  <a:ext uri="{FF2B5EF4-FFF2-40B4-BE49-F238E27FC236}">
                    <a16:creationId xmlns:a16="http://schemas.microsoft.com/office/drawing/2014/main" id="{E110D4D9-D887-6CE8-74AA-95A46ECDBC24}"/>
                  </a:ext>
                </a:extLst>
              </p:cNvPr>
              <p:cNvSpPr>
                <a:spLocks/>
              </p:cNvSpPr>
              <p:nvPr/>
            </p:nvSpPr>
            <p:spPr bwMode="auto">
              <a:xfrm>
                <a:off x="5251" y="3010"/>
                <a:ext cx="50" cy="35"/>
              </a:xfrm>
              <a:custGeom>
                <a:avLst/>
                <a:gdLst>
                  <a:gd name="T0" fmla="*/ 0 w 150"/>
                  <a:gd name="T1" fmla="*/ 0 h 103"/>
                  <a:gd name="T2" fmla="*/ 0 w 150"/>
                  <a:gd name="T3" fmla="*/ 0 h 103"/>
                  <a:gd name="T4" fmla="*/ 0 w 150"/>
                  <a:gd name="T5" fmla="*/ 0 h 103"/>
                  <a:gd name="T6" fmla="*/ 0 w 150"/>
                  <a:gd name="T7" fmla="*/ 0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0" h="103">
                    <a:moveTo>
                      <a:pt x="150" y="0"/>
                    </a:moveTo>
                    <a:lnTo>
                      <a:pt x="97" y="12"/>
                    </a:lnTo>
                    <a:lnTo>
                      <a:pt x="45" y="40"/>
                    </a:lnTo>
                    <a:lnTo>
                      <a:pt x="0" y="103"/>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1" name="Freeform 61">
                <a:extLst>
                  <a:ext uri="{FF2B5EF4-FFF2-40B4-BE49-F238E27FC236}">
                    <a16:creationId xmlns:a16="http://schemas.microsoft.com/office/drawing/2014/main" id="{7CBCECB4-1BEA-A3C1-6BD0-155D9641CD09}"/>
                  </a:ext>
                </a:extLst>
              </p:cNvPr>
              <p:cNvSpPr>
                <a:spLocks/>
              </p:cNvSpPr>
              <p:nvPr/>
            </p:nvSpPr>
            <p:spPr bwMode="auto">
              <a:xfrm>
                <a:off x="5142" y="3082"/>
                <a:ext cx="81" cy="42"/>
              </a:xfrm>
              <a:custGeom>
                <a:avLst/>
                <a:gdLst>
                  <a:gd name="T0" fmla="*/ 0 w 242"/>
                  <a:gd name="T1" fmla="*/ 0 h 124"/>
                  <a:gd name="T2" fmla="*/ 0 w 242"/>
                  <a:gd name="T3" fmla="*/ 0 h 124"/>
                  <a:gd name="T4" fmla="*/ 0 w 242"/>
                  <a:gd name="T5" fmla="*/ 0 h 124"/>
                  <a:gd name="T6" fmla="*/ 0 w 242"/>
                  <a:gd name="T7" fmla="*/ 0 h 124"/>
                  <a:gd name="T8" fmla="*/ 0 w 242"/>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4">
                    <a:moveTo>
                      <a:pt x="242" y="3"/>
                    </a:moveTo>
                    <a:lnTo>
                      <a:pt x="165" y="0"/>
                    </a:lnTo>
                    <a:lnTo>
                      <a:pt x="114" y="19"/>
                    </a:lnTo>
                    <a:lnTo>
                      <a:pt x="59" y="57"/>
                    </a:lnTo>
                    <a:lnTo>
                      <a:pt x="0" y="124"/>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2" name="Freeform 62">
                <a:extLst>
                  <a:ext uri="{FF2B5EF4-FFF2-40B4-BE49-F238E27FC236}">
                    <a16:creationId xmlns:a16="http://schemas.microsoft.com/office/drawing/2014/main" id="{8938E73E-D076-3CAB-D615-61D02C80CD42}"/>
                  </a:ext>
                </a:extLst>
              </p:cNvPr>
              <p:cNvSpPr>
                <a:spLocks/>
              </p:cNvSpPr>
              <p:nvPr/>
            </p:nvSpPr>
            <p:spPr bwMode="auto">
              <a:xfrm>
                <a:off x="5262" y="3167"/>
                <a:ext cx="68" cy="32"/>
              </a:xfrm>
              <a:custGeom>
                <a:avLst/>
                <a:gdLst>
                  <a:gd name="T0" fmla="*/ 0 w 205"/>
                  <a:gd name="T1" fmla="*/ 0 h 95"/>
                  <a:gd name="T2" fmla="*/ 0 w 205"/>
                  <a:gd name="T3" fmla="*/ 0 h 95"/>
                  <a:gd name="T4" fmla="*/ 0 w 205"/>
                  <a:gd name="T5" fmla="*/ 0 h 95"/>
                  <a:gd name="T6" fmla="*/ 0 w 205"/>
                  <a:gd name="T7" fmla="*/ 0 h 95"/>
                  <a:gd name="T8" fmla="*/ 0 w 205"/>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 h="95">
                    <a:moveTo>
                      <a:pt x="205" y="0"/>
                    </a:moveTo>
                    <a:lnTo>
                      <a:pt x="155" y="0"/>
                    </a:lnTo>
                    <a:lnTo>
                      <a:pt x="102" y="15"/>
                    </a:lnTo>
                    <a:lnTo>
                      <a:pt x="44" y="48"/>
                    </a:lnTo>
                    <a:lnTo>
                      <a:pt x="0" y="95"/>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3" name="Freeform 63">
                <a:extLst>
                  <a:ext uri="{FF2B5EF4-FFF2-40B4-BE49-F238E27FC236}">
                    <a16:creationId xmlns:a16="http://schemas.microsoft.com/office/drawing/2014/main" id="{36B22BA2-F1B7-C5C4-B742-452312298AEB}"/>
                  </a:ext>
                </a:extLst>
              </p:cNvPr>
              <p:cNvSpPr>
                <a:spLocks/>
              </p:cNvSpPr>
              <p:nvPr/>
            </p:nvSpPr>
            <p:spPr bwMode="auto">
              <a:xfrm>
                <a:off x="5139" y="3221"/>
                <a:ext cx="66" cy="33"/>
              </a:xfrm>
              <a:custGeom>
                <a:avLst/>
                <a:gdLst>
                  <a:gd name="T0" fmla="*/ 0 w 199"/>
                  <a:gd name="T1" fmla="*/ 0 h 101"/>
                  <a:gd name="T2" fmla="*/ 0 w 199"/>
                  <a:gd name="T3" fmla="*/ 0 h 101"/>
                  <a:gd name="T4" fmla="*/ 0 w 199"/>
                  <a:gd name="T5" fmla="*/ 0 h 101"/>
                  <a:gd name="T6" fmla="*/ 0 w 199"/>
                  <a:gd name="T7" fmla="*/ 0 h 101"/>
                  <a:gd name="T8" fmla="*/ 0 w 199"/>
                  <a:gd name="T9" fmla="*/ 0 h 1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 h="101">
                    <a:moveTo>
                      <a:pt x="199" y="0"/>
                    </a:moveTo>
                    <a:lnTo>
                      <a:pt x="127" y="14"/>
                    </a:lnTo>
                    <a:lnTo>
                      <a:pt x="81" y="31"/>
                    </a:lnTo>
                    <a:lnTo>
                      <a:pt x="37" y="66"/>
                    </a:lnTo>
                    <a:lnTo>
                      <a:pt x="0" y="101"/>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4" name="Freeform 64">
                <a:extLst>
                  <a:ext uri="{FF2B5EF4-FFF2-40B4-BE49-F238E27FC236}">
                    <a16:creationId xmlns:a16="http://schemas.microsoft.com/office/drawing/2014/main" id="{3C44B889-7960-9010-B268-ED376FE75FB3}"/>
                  </a:ext>
                </a:extLst>
              </p:cNvPr>
              <p:cNvSpPr>
                <a:spLocks/>
              </p:cNvSpPr>
              <p:nvPr/>
            </p:nvSpPr>
            <p:spPr bwMode="auto">
              <a:xfrm>
                <a:off x="5013" y="2863"/>
                <a:ext cx="98" cy="85"/>
              </a:xfrm>
              <a:custGeom>
                <a:avLst/>
                <a:gdLst>
                  <a:gd name="T0" fmla="*/ 0 w 296"/>
                  <a:gd name="T1" fmla="*/ 0 h 253"/>
                  <a:gd name="T2" fmla="*/ 0 w 296"/>
                  <a:gd name="T3" fmla="*/ 0 h 253"/>
                  <a:gd name="T4" fmla="*/ 0 w 296"/>
                  <a:gd name="T5" fmla="*/ 0 h 253"/>
                  <a:gd name="T6" fmla="*/ 0 w 296"/>
                  <a:gd name="T7" fmla="*/ 0 h 253"/>
                  <a:gd name="T8" fmla="*/ 0 w 296"/>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3">
                    <a:moveTo>
                      <a:pt x="0" y="253"/>
                    </a:moveTo>
                    <a:lnTo>
                      <a:pt x="63" y="206"/>
                    </a:lnTo>
                    <a:lnTo>
                      <a:pt x="146" y="142"/>
                    </a:lnTo>
                    <a:lnTo>
                      <a:pt x="231" y="72"/>
                    </a:lnTo>
                    <a:lnTo>
                      <a:pt x="296"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5" name="Freeform 65">
                <a:extLst>
                  <a:ext uri="{FF2B5EF4-FFF2-40B4-BE49-F238E27FC236}">
                    <a16:creationId xmlns:a16="http://schemas.microsoft.com/office/drawing/2014/main" id="{CC09AEA2-0887-384A-D184-B12060960A90}"/>
                  </a:ext>
                </a:extLst>
              </p:cNvPr>
              <p:cNvSpPr>
                <a:spLocks/>
              </p:cNvSpPr>
              <p:nvPr/>
            </p:nvSpPr>
            <p:spPr bwMode="auto">
              <a:xfrm>
                <a:off x="5016" y="3137"/>
                <a:ext cx="79" cy="32"/>
              </a:xfrm>
              <a:custGeom>
                <a:avLst/>
                <a:gdLst>
                  <a:gd name="T0" fmla="*/ 0 w 237"/>
                  <a:gd name="T1" fmla="*/ 0 h 96"/>
                  <a:gd name="T2" fmla="*/ 0 w 237"/>
                  <a:gd name="T3" fmla="*/ 0 h 96"/>
                  <a:gd name="T4" fmla="*/ 0 w 237"/>
                  <a:gd name="T5" fmla="*/ 0 h 96"/>
                  <a:gd name="T6" fmla="*/ 0 w 237"/>
                  <a:gd name="T7" fmla="*/ 0 h 96"/>
                  <a:gd name="T8" fmla="*/ 0 w 237"/>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7" h="96">
                    <a:moveTo>
                      <a:pt x="237" y="0"/>
                    </a:moveTo>
                    <a:lnTo>
                      <a:pt x="152" y="5"/>
                    </a:lnTo>
                    <a:lnTo>
                      <a:pt x="88" y="25"/>
                    </a:lnTo>
                    <a:lnTo>
                      <a:pt x="41" y="53"/>
                    </a:lnTo>
                    <a:lnTo>
                      <a:pt x="0" y="96"/>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6" name="Freeform 66">
                <a:extLst>
                  <a:ext uri="{FF2B5EF4-FFF2-40B4-BE49-F238E27FC236}">
                    <a16:creationId xmlns:a16="http://schemas.microsoft.com/office/drawing/2014/main" id="{21C03617-B04A-803C-AE24-D5F031753E63}"/>
                  </a:ext>
                </a:extLst>
              </p:cNvPr>
              <p:cNvSpPr>
                <a:spLocks/>
              </p:cNvSpPr>
              <p:nvPr/>
            </p:nvSpPr>
            <p:spPr bwMode="auto">
              <a:xfrm>
                <a:off x="5320" y="3082"/>
                <a:ext cx="66" cy="27"/>
              </a:xfrm>
              <a:custGeom>
                <a:avLst/>
                <a:gdLst>
                  <a:gd name="T0" fmla="*/ 0 w 198"/>
                  <a:gd name="T1" fmla="*/ 0 h 79"/>
                  <a:gd name="T2" fmla="*/ 0 w 198"/>
                  <a:gd name="T3" fmla="*/ 0 h 79"/>
                  <a:gd name="T4" fmla="*/ 0 w 198"/>
                  <a:gd name="T5" fmla="*/ 0 h 79"/>
                  <a:gd name="T6" fmla="*/ 0 w 198"/>
                  <a:gd name="T7" fmla="*/ 0 h 79"/>
                  <a:gd name="T8" fmla="*/ 0 w 198"/>
                  <a:gd name="T9" fmla="*/ 0 h 79"/>
                  <a:gd name="T10" fmla="*/ 0 w 198"/>
                  <a:gd name="T11" fmla="*/ 0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8" h="79">
                    <a:moveTo>
                      <a:pt x="198" y="16"/>
                    </a:moveTo>
                    <a:lnTo>
                      <a:pt x="145" y="0"/>
                    </a:lnTo>
                    <a:lnTo>
                      <a:pt x="97" y="3"/>
                    </a:lnTo>
                    <a:lnTo>
                      <a:pt x="47" y="25"/>
                    </a:lnTo>
                    <a:lnTo>
                      <a:pt x="16" y="47"/>
                    </a:lnTo>
                    <a:lnTo>
                      <a:pt x="0" y="79"/>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7" name="Freeform 67">
                <a:extLst>
                  <a:ext uri="{FF2B5EF4-FFF2-40B4-BE49-F238E27FC236}">
                    <a16:creationId xmlns:a16="http://schemas.microsoft.com/office/drawing/2014/main" id="{C9E7BC2A-ED7C-99BA-597A-568D7E212792}"/>
                  </a:ext>
                </a:extLst>
              </p:cNvPr>
              <p:cNvSpPr>
                <a:spLocks/>
              </p:cNvSpPr>
              <p:nvPr/>
            </p:nvSpPr>
            <p:spPr bwMode="auto">
              <a:xfrm>
                <a:off x="4928" y="3174"/>
                <a:ext cx="61" cy="24"/>
              </a:xfrm>
              <a:custGeom>
                <a:avLst/>
                <a:gdLst>
                  <a:gd name="T0" fmla="*/ 0 w 184"/>
                  <a:gd name="T1" fmla="*/ 0 h 72"/>
                  <a:gd name="T2" fmla="*/ 0 w 184"/>
                  <a:gd name="T3" fmla="*/ 0 h 72"/>
                  <a:gd name="T4" fmla="*/ 0 w 184"/>
                  <a:gd name="T5" fmla="*/ 0 h 72"/>
                  <a:gd name="T6" fmla="*/ 0 w 184"/>
                  <a:gd name="T7" fmla="*/ 0 h 72"/>
                  <a:gd name="T8" fmla="*/ 0 w 184"/>
                  <a:gd name="T9" fmla="*/ 0 h 72"/>
                  <a:gd name="T10" fmla="*/ 0 w 184"/>
                  <a:gd name="T11" fmla="*/ 0 h 72"/>
                  <a:gd name="T12" fmla="*/ 0 w 184"/>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4" h="72">
                    <a:moveTo>
                      <a:pt x="184" y="0"/>
                    </a:moveTo>
                    <a:lnTo>
                      <a:pt x="153" y="0"/>
                    </a:lnTo>
                    <a:lnTo>
                      <a:pt x="104" y="5"/>
                    </a:lnTo>
                    <a:lnTo>
                      <a:pt x="62" y="17"/>
                    </a:lnTo>
                    <a:lnTo>
                      <a:pt x="40" y="32"/>
                    </a:lnTo>
                    <a:lnTo>
                      <a:pt x="16" y="54"/>
                    </a:lnTo>
                    <a:lnTo>
                      <a:pt x="0" y="72"/>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8" name="Freeform 68">
                <a:extLst>
                  <a:ext uri="{FF2B5EF4-FFF2-40B4-BE49-F238E27FC236}">
                    <a16:creationId xmlns:a16="http://schemas.microsoft.com/office/drawing/2014/main" id="{710E4D37-D65C-AFA2-9D6A-A052B2153F47}"/>
                  </a:ext>
                </a:extLst>
              </p:cNvPr>
              <p:cNvSpPr>
                <a:spLocks/>
              </p:cNvSpPr>
              <p:nvPr/>
            </p:nvSpPr>
            <p:spPr bwMode="auto">
              <a:xfrm>
                <a:off x="4839" y="3054"/>
                <a:ext cx="12" cy="26"/>
              </a:xfrm>
              <a:custGeom>
                <a:avLst/>
                <a:gdLst>
                  <a:gd name="T0" fmla="*/ 0 w 38"/>
                  <a:gd name="T1" fmla="*/ 0 h 78"/>
                  <a:gd name="T2" fmla="*/ 0 w 38"/>
                  <a:gd name="T3" fmla="*/ 0 h 78"/>
                  <a:gd name="T4" fmla="*/ 0 w 38"/>
                  <a:gd name="T5" fmla="*/ 0 h 78"/>
                  <a:gd name="T6" fmla="*/ 0 w 38"/>
                  <a:gd name="T7" fmla="*/ 0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78">
                    <a:moveTo>
                      <a:pt x="0" y="78"/>
                    </a:moveTo>
                    <a:lnTo>
                      <a:pt x="12" y="32"/>
                    </a:lnTo>
                    <a:lnTo>
                      <a:pt x="28" y="9"/>
                    </a:lnTo>
                    <a:lnTo>
                      <a:pt x="38"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399" name="Freeform 69">
                <a:extLst>
                  <a:ext uri="{FF2B5EF4-FFF2-40B4-BE49-F238E27FC236}">
                    <a16:creationId xmlns:a16="http://schemas.microsoft.com/office/drawing/2014/main" id="{9B9F7E95-4B3C-BDD6-5BF4-E2E4B3C5E1C2}"/>
                  </a:ext>
                </a:extLst>
              </p:cNvPr>
              <p:cNvSpPr>
                <a:spLocks/>
              </p:cNvSpPr>
              <p:nvPr/>
            </p:nvSpPr>
            <p:spPr bwMode="auto">
              <a:xfrm>
                <a:off x="4684" y="2741"/>
                <a:ext cx="342" cy="89"/>
              </a:xfrm>
              <a:custGeom>
                <a:avLst/>
                <a:gdLst>
                  <a:gd name="T0" fmla="*/ 0 w 1027"/>
                  <a:gd name="T1" fmla="*/ 0 h 266"/>
                  <a:gd name="T2" fmla="*/ 0 w 1027"/>
                  <a:gd name="T3" fmla="*/ 0 h 266"/>
                  <a:gd name="T4" fmla="*/ 0 w 1027"/>
                  <a:gd name="T5" fmla="*/ 0 h 266"/>
                  <a:gd name="T6" fmla="*/ 0 w 1027"/>
                  <a:gd name="T7" fmla="*/ 0 h 266"/>
                  <a:gd name="T8" fmla="*/ 0 w 1027"/>
                  <a:gd name="T9" fmla="*/ 0 h 266"/>
                  <a:gd name="T10" fmla="*/ 0 w 1027"/>
                  <a:gd name="T11" fmla="*/ 0 h 266"/>
                  <a:gd name="T12" fmla="*/ 0 w 1027"/>
                  <a:gd name="T13" fmla="*/ 0 h 266"/>
                  <a:gd name="T14" fmla="*/ 0 w 1027"/>
                  <a:gd name="T15" fmla="*/ 0 h 2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27" h="266">
                    <a:moveTo>
                      <a:pt x="0" y="0"/>
                    </a:moveTo>
                    <a:lnTo>
                      <a:pt x="158" y="141"/>
                    </a:lnTo>
                    <a:lnTo>
                      <a:pt x="270" y="204"/>
                    </a:lnTo>
                    <a:lnTo>
                      <a:pt x="379" y="250"/>
                    </a:lnTo>
                    <a:lnTo>
                      <a:pt x="727" y="266"/>
                    </a:lnTo>
                    <a:lnTo>
                      <a:pt x="869" y="236"/>
                    </a:lnTo>
                    <a:lnTo>
                      <a:pt x="948" y="204"/>
                    </a:lnTo>
                    <a:lnTo>
                      <a:pt x="1027" y="204"/>
                    </a:lnTo>
                  </a:path>
                </a:pathLst>
              </a:custGeom>
              <a:solidFill>
                <a:srgbClr val="FFDBB7"/>
              </a:solidFill>
              <a:ln w="6350">
                <a:solidFill>
                  <a:srgbClr val="000000"/>
                </a:solidFill>
                <a:prstDash val="solid"/>
                <a:round/>
                <a:headEnd/>
                <a:tailEnd/>
              </a:ln>
            </p:spPr>
            <p:txBody>
              <a:bodyPr/>
              <a:lstStyle/>
              <a:p>
                <a:endParaRPr lang="zh-CN" altLang="en-US"/>
              </a:p>
            </p:txBody>
          </p:sp>
          <p:sp>
            <p:nvSpPr>
              <p:cNvPr id="56400" name="Freeform 70">
                <a:extLst>
                  <a:ext uri="{FF2B5EF4-FFF2-40B4-BE49-F238E27FC236}">
                    <a16:creationId xmlns:a16="http://schemas.microsoft.com/office/drawing/2014/main" id="{3256E8E6-5F08-FDF0-63A6-4AD3777EF125}"/>
                  </a:ext>
                </a:extLst>
              </p:cNvPr>
              <p:cNvSpPr>
                <a:spLocks/>
              </p:cNvSpPr>
              <p:nvPr/>
            </p:nvSpPr>
            <p:spPr bwMode="auto">
              <a:xfrm>
                <a:off x="4700" y="2762"/>
                <a:ext cx="58" cy="132"/>
              </a:xfrm>
              <a:custGeom>
                <a:avLst/>
                <a:gdLst>
                  <a:gd name="T0" fmla="*/ 0 w 174"/>
                  <a:gd name="T1" fmla="*/ 0 h 396"/>
                  <a:gd name="T2" fmla="*/ 0 w 174"/>
                  <a:gd name="T3" fmla="*/ 0 h 396"/>
                  <a:gd name="T4" fmla="*/ 0 w 174"/>
                  <a:gd name="T5" fmla="*/ 0 h 396"/>
                  <a:gd name="T6" fmla="*/ 0 w 174"/>
                  <a:gd name="T7" fmla="*/ 0 h 396"/>
                  <a:gd name="T8" fmla="*/ 0 w 174"/>
                  <a:gd name="T9" fmla="*/ 0 h 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96">
                    <a:moveTo>
                      <a:pt x="0" y="0"/>
                    </a:moveTo>
                    <a:lnTo>
                      <a:pt x="80" y="111"/>
                    </a:lnTo>
                    <a:lnTo>
                      <a:pt x="127" y="221"/>
                    </a:lnTo>
                    <a:lnTo>
                      <a:pt x="143" y="284"/>
                    </a:lnTo>
                    <a:lnTo>
                      <a:pt x="174" y="396"/>
                    </a:lnTo>
                  </a:path>
                </a:pathLst>
              </a:custGeom>
              <a:solidFill>
                <a:srgbClr val="FFDBB7"/>
              </a:solidFill>
              <a:ln w="6350">
                <a:solidFill>
                  <a:srgbClr val="000000"/>
                </a:solidFill>
                <a:prstDash val="solid"/>
                <a:round/>
                <a:headEnd/>
                <a:tailEnd/>
              </a:ln>
            </p:spPr>
            <p:txBody>
              <a:bodyPr/>
              <a:lstStyle/>
              <a:p>
                <a:endParaRPr lang="zh-CN" altLang="en-US"/>
              </a:p>
            </p:txBody>
          </p:sp>
          <p:sp>
            <p:nvSpPr>
              <p:cNvPr id="56401" name="Freeform 71">
                <a:extLst>
                  <a:ext uri="{FF2B5EF4-FFF2-40B4-BE49-F238E27FC236}">
                    <a16:creationId xmlns:a16="http://schemas.microsoft.com/office/drawing/2014/main" id="{E0DA892E-9983-E0A1-DE76-7327AB40E894}"/>
                  </a:ext>
                </a:extLst>
              </p:cNvPr>
              <p:cNvSpPr>
                <a:spLocks/>
              </p:cNvSpPr>
              <p:nvPr/>
            </p:nvSpPr>
            <p:spPr bwMode="auto">
              <a:xfrm>
                <a:off x="4653" y="2924"/>
                <a:ext cx="331" cy="142"/>
              </a:xfrm>
              <a:custGeom>
                <a:avLst/>
                <a:gdLst>
                  <a:gd name="T0" fmla="*/ 0 w 992"/>
                  <a:gd name="T1" fmla="*/ 0 h 425"/>
                  <a:gd name="T2" fmla="*/ 0 w 992"/>
                  <a:gd name="T3" fmla="*/ 0 h 425"/>
                  <a:gd name="T4" fmla="*/ 0 w 992"/>
                  <a:gd name="T5" fmla="*/ 0 h 425"/>
                  <a:gd name="T6" fmla="*/ 0 w 992"/>
                  <a:gd name="T7" fmla="*/ 0 h 425"/>
                  <a:gd name="T8" fmla="*/ 0 w 992"/>
                  <a:gd name="T9" fmla="*/ 0 h 425"/>
                  <a:gd name="T10" fmla="*/ 0 w 992"/>
                  <a:gd name="T11" fmla="*/ 0 h 425"/>
                  <a:gd name="T12" fmla="*/ 0 w 992"/>
                  <a:gd name="T13" fmla="*/ 0 h 425"/>
                  <a:gd name="T14" fmla="*/ 0 w 992"/>
                  <a:gd name="T15" fmla="*/ 0 h 4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92" h="425">
                    <a:moveTo>
                      <a:pt x="992" y="0"/>
                    </a:moveTo>
                    <a:lnTo>
                      <a:pt x="804" y="110"/>
                    </a:lnTo>
                    <a:lnTo>
                      <a:pt x="678" y="141"/>
                    </a:lnTo>
                    <a:lnTo>
                      <a:pt x="504" y="204"/>
                    </a:lnTo>
                    <a:lnTo>
                      <a:pt x="331" y="253"/>
                    </a:lnTo>
                    <a:lnTo>
                      <a:pt x="172" y="315"/>
                    </a:lnTo>
                    <a:lnTo>
                      <a:pt x="15" y="394"/>
                    </a:lnTo>
                    <a:lnTo>
                      <a:pt x="0" y="425"/>
                    </a:lnTo>
                  </a:path>
                </a:pathLst>
              </a:custGeom>
              <a:solidFill>
                <a:srgbClr val="FFDBB7"/>
              </a:solidFill>
              <a:ln w="6350">
                <a:solidFill>
                  <a:srgbClr val="000000"/>
                </a:solidFill>
                <a:prstDash val="solid"/>
                <a:round/>
                <a:headEnd/>
                <a:tailEnd/>
              </a:ln>
            </p:spPr>
            <p:txBody>
              <a:bodyPr/>
              <a:lstStyle/>
              <a:p>
                <a:endParaRPr lang="zh-CN" altLang="en-US"/>
              </a:p>
            </p:txBody>
          </p:sp>
          <p:sp>
            <p:nvSpPr>
              <p:cNvPr id="56402" name="Freeform 72">
                <a:extLst>
                  <a:ext uri="{FF2B5EF4-FFF2-40B4-BE49-F238E27FC236}">
                    <a16:creationId xmlns:a16="http://schemas.microsoft.com/office/drawing/2014/main" id="{7A4D1E56-9482-6B7A-EB13-C67710D56058}"/>
                  </a:ext>
                </a:extLst>
              </p:cNvPr>
              <p:cNvSpPr>
                <a:spLocks/>
              </p:cNvSpPr>
              <p:nvPr/>
            </p:nvSpPr>
            <p:spPr bwMode="auto">
              <a:xfrm>
                <a:off x="5082" y="2939"/>
                <a:ext cx="9" cy="39"/>
              </a:xfrm>
              <a:custGeom>
                <a:avLst/>
                <a:gdLst>
                  <a:gd name="T0" fmla="*/ 0 w 27"/>
                  <a:gd name="T1" fmla="*/ 0 h 116"/>
                  <a:gd name="T2" fmla="*/ 0 w 27"/>
                  <a:gd name="T3" fmla="*/ 0 h 116"/>
                  <a:gd name="T4" fmla="*/ 0 w 27"/>
                  <a:gd name="T5" fmla="*/ 0 h 116"/>
                  <a:gd name="T6" fmla="*/ 0 w 27"/>
                  <a:gd name="T7" fmla="*/ 0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16">
                    <a:moveTo>
                      <a:pt x="18" y="116"/>
                    </a:moveTo>
                    <a:lnTo>
                      <a:pt x="27" y="86"/>
                    </a:lnTo>
                    <a:lnTo>
                      <a:pt x="0" y="31"/>
                    </a:lnTo>
                    <a:lnTo>
                      <a:pt x="0" y="0"/>
                    </a:lnTo>
                  </a:path>
                </a:pathLst>
              </a:custGeom>
              <a:solidFill>
                <a:srgbClr val="FFDBB7"/>
              </a:solidFill>
              <a:ln w="6350">
                <a:solidFill>
                  <a:srgbClr val="000000"/>
                </a:solidFill>
                <a:prstDash val="solid"/>
                <a:round/>
                <a:headEnd/>
                <a:tailEnd/>
              </a:ln>
            </p:spPr>
            <p:txBody>
              <a:bodyPr/>
              <a:lstStyle/>
              <a:p>
                <a:endParaRPr lang="zh-CN" altLang="en-US"/>
              </a:p>
            </p:txBody>
          </p:sp>
          <p:sp>
            <p:nvSpPr>
              <p:cNvPr id="56403" name="Freeform 73">
                <a:extLst>
                  <a:ext uri="{FF2B5EF4-FFF2-40B4-BE49-F238E27FC236}">
                    <a16:creationId xmlns:a16="http://schemas.microsoft.com/office/drawing/2014/main" id="{27D2FD2D-A55A-DFE7-0072-16DDB6FECB34}"/>
                  </a:ext>
                </a:extLst>
              </p:cNvPr>
              <p:cNvSpPr>
                <a:spLocks/>
              </p:cNvSpPr>
              <p:nvPr/>
            </p:nvSpPr>
            <p:spPr bwMode="auto">
              <a:xfrm>
                <a:off x="5042" y="2814"/>
                <a:ext cx="68" cy="49"/>
              </a:xfrm>
              <a:custGeom>
                <a:avLst/>
                <a:gdLst>
                  <a:gd name="T0" fmla="*/ 0 w 204"/>
                  <a:gd name="T1" fmla="*/ 0 h 149"/>
                  <a:gd name="T2" fmla="*/ 0 w 204"/>
                  <a:gd name="T3" fmla="*/ 0 h 149"/>
                  <a:gd name="T4" fmla="*/ 0 w 204"/>
                  <a:gd name="T5" fmla="*/ 0 h 149"/>
                  <a:gd name="T6" fmla="*/ 0 w 204"/>
                  <a:gd name="T7" fmla="*/ 0 h 1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 h="149">
                    <a:moveTo>
                      <a:pt x="0" y="0"/>
                    </a:moveTo>
                    <a:lnTo>
                      <a:pt x="53" y="47"/>
                    </a:lnTo>
                    <a:lnTo>
                      <a:pt x="107" y="86"/>
                    </a:lnTo>
                    <a:lnTo>
                      <a:pt x="204" y="149"/>
                    </a:lnTo>
                  </a:path>
                </a:pathLst>
              </a:custGeom>
              <a:solidFill>
                <a:srgbClr val="FFDBB7"/>
              </a:solidFill>
              <a:ln w="6350">
                <a:solidFill>
                  <a:srgbClr val="000000"/>
                </a:solidFill>
                <a:prstDash val="solid"/>
                <a:round/>
                <a:headEnd/>
                <a:tailEnd/>
              </a:ln>
            </p:spPr>
            <p:txBody>
              <a:bodyPr/>
              <a:lstStyle/>
              <a:p>
                <a:endParaRPr lang="zh-CN" altLang="en-US"/>
              </a:p>
            </p:txBody>
          </p:sp>
        </p:grpSp>
      </p:grpSp>
      <p:sp>
        <p:nvSpPr>
          <p:cNvPr id="92234" name="AutoShape 74">
            <a:extLst>
              <a:ext uri="{FF2B5EF4-FFF2-40B4-BE49-F238E27FC236}">
                <a16:creationId xmlns:a16="http://schemas.microsoft.com/office/drawing/2014/main" id="{7F0FAC02-E7C0-A3C9-2F23-8C93A1E1D86E}"/>
              </a:ext>
            </a:extLst>
          </p:cNvPr>
          <p:cNvSpPr>
            <a:spLocks noChangeArrowheads="1"/>
          </p:cNvSpPr>
          <p:nvPr/>
        </p:nvSpPr>
        <p:spPr bwMode="auto">
          <a:xfrm>
            <a:off x="725488" y="1809750"/>
            <a:ext cx="4800600" cy="571500"/>
          </a:xfrm>
          <a:prstGeom prst="cloudCallout">
            <a:avLst>
              <a:gd name="adj1" fmla="val 60134"/>
              <a:gd name="adj2" fmla="val 131931"/>
            </a:avLst>
          </a:prstGeom>
          <a:gradFill rotWithShape="0">
            <a:gsLst>
              <a:gs pos="0">
                <a:srgbClr val="FFFFFF"/>
              </a:gs>
              <a:gs pos="100000">
                <a:srgbClr val="CCFFFF"/>
              </a:gs>
            </a:gsLst>
            <a:lin ang="2700000" scaled="1"/>
          </a:gradFill>
          <a:ln w="9525">
            <a:solidFill>
              <a:srgbClr val="CDB33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solidFill>
                  <a:srgbClr val="000000"/>
                </a:solidFill>
                <a:latin typeface="Times New Roman" panose="02020603050405020304" pitchFamily="18" charset="0"/>
                <a:ea typeface="宋体" panose="02010600030101010101" pitchFamily="2" charset="-122"/>
              </a:rPr>
              <a:t>遗传算法是什么？</a:t>
            </a:r>
          </a:p>
        </p:txBody>
      </p:sp>
      <p:grpSp>
        <p:nvGrpSpPr>
          <p:cNvPr id="92235" name="Group 75">
            <a:extLst>
              <a:ext uri="{FF2B5EF4-FFF2-40B4-BE49-F238E27FC236}">
                <a16:creationId xmlns:a16="http://schemas.microsoft.com/office/drawing/2014/main" id="{DA9C1E7A-65A5-36DC-A04C-F10C95983283}"/>
              </a:ext>
            </a:extLst>
          </p:cNvPr>
          <p:cNvGrpSpPr>
            <a:grpSpLocks/>
          </p:cNvGrpSpPr>
          <p:nvPr/>
        </p:nvGrpSpPr>
        <p:grpSpPr bwMode="auto">
          <a:xfrm>
            <a:off x="395288" y="5478463"/>
            <a:ext cx="1195387" cy="1223962"/>
            <a:chOff x="2051" y="1696"/>
            <a:chExt cx="1004" cy="1028"/>
          </a:xfrm>
        </p:grpSpPr>
        <p:sp>
          <p:nvSpPr>
            <p:cNvPr id="56327" name="Freeform 76">
              <a:extLst>
                <a:ext uri="{FF2B5EF4-FFF2-40B4-BE49-F238E27FC236}">
                  <a16:creationId xmlns:a16="http://schemas.microsoft.com/office/drawing/2014/main" id="{2B77BDBE-2FAA-4AF4-F1B7-5DDB0C871DB9}"/>
                </a:ext>
              </a:extLst>
            </p:cNvPr>
            <p:cNvSpPr>
              <a:spLocks/>
            </p:cNvSpPr>
            <p:nvPr/>
          </p:nvSpPr>
          <p:spPr bwMode="auto">
            <a:xfrm rot="1123344">
              <a:off x="2261" y="1981"/>
              <a:ext cx="467" cy="582"/>
            </a:xfrm>
            <a:custGeom>
              <a:avLst/>
              <a:gdLst>
                <a:gd name="T0" fmla="*/ 1 w 648"/>
                <a:gd name="T1" fmla="*/ 1 h 858"/>
                <a:gd name="T2" fmla="*/ 1 w 648"/>
                <a:gd name="T3" fmla="*/ 1 h 858"/>
                <a:gd name="T4" fmla="*/ 1 w 648"/>
                <a:gd name="T5" fmla="*/ 1 h 858"/>
                <a:gd name="T6" fmla="*/ 1 w 648"/>
                <a:gd name="T7" fmla="*/ 1 h 858"/>
                <a:gd name="T8" fmla="*/ 1 w 648"/>
                <a:gd name="T9" fmla="*/ 0 h 858"/>
                <a:gd name="T10" fmla="*/ 1 w 648"/>
                <a:gd name="T11" fmla="*/ 1 h 858"/>
                <a:gd name="T12" fmla="*/ 1 w 648"/>
                <a:gd name="T13" fmla="*/ 1 h 858"/>
                <a:gd name="T14" fmla="*/ 1 w 648"/>
                <a:gd name="T15" fmla="*/ 1 h 858"/>
                <a:gd name="T16" fmla="*/ 1 w 648"/>
                <a:gd name="T17" fmla="*/ 1 h 858"/>
                <a:gd name="T18" fmla="*/ 1 w 648"/>
                <a:gd name="T19" fmla="*/ 1 h 858"/>
                <a:gd name="T20" fmla="*/ 1 w 648"/>
                <a:gd name="T21" fmla="*/ 1 h 858"/>
                <a:gd name="T22" fmla="*/ 1 w 648"/>
                <a:gd name="T23" fmla="*/ 1 h 858"/>
                <a:gd name="T24" fmla="*/ 1 w 648"/>
                <a:gd name="T25" fmla="*/ 1 h 858"/>
                <a:gd name="T26" fmla="*/ 1 w 648"/>
                <a:gd name="T27" fmla="*/ 1 h 858"/>
                <a:gd name="T28" fmla="*/ 1 w 648"/>
                <a:gd name="T29" fmla="*/ 1 h 858"/>
                <a:gd name="T30" fmla="*/ 1 w 648"/>
                <a:gd name="T31" fmla="*/ 1 h 858"/>
                <a:gd name="T32" fmla="*/ 1 w 648"/>
                <a:gd name="T33" fmla="*/ 1 h 858"/>
                <a:gd name="T34" fmla="*/ 1 w 648"/>
                <a:gd name="T35" fmla="*/ 1 h 858"/>
                <a:gd name="T36" fmla="*/ 0 w 648"/>
                <a:gd name="T37" fmla="*/ 1 h 858"/>
                <a:gd name="T38" fmla="*/ 1 w 648"/>
                <a:gd name="T39" fmla="*/ 1 h 8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8" h="858">
                  <a:moveTo>
                    <a:pt x="38" y="148"/>
                  </a:moveTo>
                  <a:lnTo>
                    <a:pt x="89" y="103"/>
                  </a:lnTo>
                  <a:lnTo>
                    <a:pt x="292" y="40"/>
                  </a:lnTo>
                  <a:lnTo>
                    <a:pt x="418" y="7"/>
                  </a:lnTo>
                  <a:lnTo>
                    <a:pt x="463" y="0"/>
                  </a:lnTo>
                  <a:lnTo>
                    <a:pt x="526" y="97"/>
                  </a:lnTo>
                  <a:lnTo>
                    <a:pt x="559" y="206"/>
                  </a:lnTo>
                  <a:lnTo>
                    <a:pt x="577" y="309"/>
                  </a:lnTo>
                  <a:lnTo>
                    <a:pt x="577" y="495"/>
                  </a:lnTo>
                  <a:lnTo>
                    <a:pt x="648" y="678"/>
                  </a:lnTo>
                  <a:lnTo>
                    <a:pt x="640" y="763"/>
                  </a:lnTo>
                  <a:lnTo>
                    <a:pt x="545" y="813"/>
                  </a:lnTo>
                  <a:lnTo>
                    <a:pt x="299" y="858"/>
                  </a:lnTo>
                  <a:lnTo>
                    <a:pt x="210" y="807"/>
                  </a:lnTo>
                  <a:lnTo>
                    <a:pt x="153" y="660"/>
                  </a:lnTo>
                  <a:lnTo>
                    <a:pt x="108" y="499"/>
                  </a:lnTo>
                  <a:lnTo>
                    <a:pt x="25" y="416"/>
                  </a:lnTo>
                  <a:lnTo>
                    <a:pt x="6" y="328"/>
                  </a:lnTo>
                  <a:lnTo>
                    <a:pt x="0" y="219"/>
                  </a:lnTo>
                  <a:lnTo>
                    <a:pt x="38" y="148"/>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56328" name="Group 77">
              <a:extLst>
                <a:ext uri="{FF2B5EF4-FFF2-40B4-BE49-F238E27FC236}">
                  <a16:creationId xmlns:a16="http://schemas.microsoft.com/office/drawing/2014/main" id="{5CFCB08C-5D11-1B28-671B-8953BE88F0A1}"/>
                </a:ext>
              </a:extLst>
            </p:cNvPr>
            <p:cNvGrpSpPr>
              <a:grpSpLocks/>
            </p:cNvGrpSpPr>
            <p:nvPr/>
          </p:nvGrpSpPr>
          <p:grpSpPr bwMode="auto">
            <a:xfrm rot="1123344">
              <a:off x="2441" y="2029"/>
              <a:ext cx="511" cy="637"/>
              <a:chOff x="2308" y="1206"/>
              <a:chExt cx="710" cy="940"/>
            </a:xfrm>
          </p:grpSpPr>
          <p:sp>
            <p:nvSpPr>
              <p:cNvPr id="56372" name="Freeform 78">
                <a:extLst>
                  <a:ext uri="{FF2B5EF4-FFF2-40B4-BE49-F238E27FC236}">
                    <a16:creationId xmlns:a16="http://schemas.microsoft.com/office/drawing/2014/main" id="{00893DC2-E2B8-0BD0-FDD3-2C8DB1BB8C40}"/>
                  </a:ext>
                </a:extLst>
              </p:cNvPr>
              <p:cNvSpPr>
                <a:spLocks/>
              </p:cNvSpPr>
              <p:nvPr/>
            </p:nvSpPr>
            <p:spPr bwMode="auto">
              <a:xfrm>
                <a:off x="2308" y="1206"/>
                <a:ext cx="710" cy="940"/>
              </a:xfrm>
              <a:custGeom>
                <a:avLst/>
                <a:gdLst>
                  <a:gd name="T0" fmla="*/ 0 w 710"/>
                  <a:gd name="T1" fmla="*/ 58 h 940"/>
                  <a:gd name="T2" fmla="*/ 39 w 710"/>
                  <a:gd name="T3" fmla="*/ 113 h 940"/>
                  <a:gd name="T4" fmla="*/ 90 w 710"/>
                  <a:gd name="T5" fmla="*/ 197 h 940"/>
                  <a:gd name="T6" fmla="*/ 141 w 710"/>
                  <a:gd name="T7" fmla="*/ 307 h 940"/>
                  <a:gd name="T8" fmla="*/ 182 w 710"/>
                  <a:gd name="T9" fmla="*/ 415 h 940"/>
                  <a:gd name="T10" fmla="*/ 211 w 710"/>
                  <a:gd name="T11" fmla="*/ 503 h 940"/>
                  <a:gd name="T12" fmla="*/ 261 w 710"/>
                  <a:gd name="T13" fmla="*/ 685 h 940"/>
                  <a:gd name="T14" fmla="*/ 276 w 710"/>
                  <a:gd name="T15" fmla="*/ 741 h 940"/>
                  <a:gd name="T16" fmla="*/ 297 w 710"/>
                  <a:gd name="T17" fmla="*/ 777 h 940"/>
                  <a:gd name="T18" fmla="*/ 315 w 710"/>
                  <a:gd name="T19" fmla="*/ 807 h 940"/>
                  <a:gd name="T20" fmla="*/ 455 w 710"/>
                  <a:gd name="T21" fmla="*/ 901 h 940"/>
                  <a:gd name="T22" fmla="*/ 507 w 710"/>
                  <a:gd name="T23" fmla="*/ 940 h 940"/>
                  <a:gd name="T24" fmla="*/ 500 w 710"/>
                  <a:gd name="T25" fmla="*/ 844 h 940"/>
                  <a:gd name="T26" fmla="*/ 477 w 710"/>
                  <a:gd name="T27" fmla="*/ 766 h 940"/>
                  <a:gd name="T28" fmla="*/ 450 w 710"/>
                  <a:gd name="T29" fmla="*/ 684 h 940"/>
                  <a:gd name="T30" fmla="*/ 387 w 710"/>
                  <a:gd name="T31" fmla="*/ 583 h 940"/>
                  <a:gd name="T32" fmla="*/ 347 w 710"/>
                  <a:gd name="T33" fmla="*/ 472 h 940"/>
                  <a:gd name="T34" fmla="*/ 328 w 710"/>
                  <a:gd name="T35" fmla="*/ 307 h 940"/>
                  <a:gd name="T36" fmla="*/ 411 w 710"/>
                  <a:gd name="T37" fmla="*/ 371 h 940"/>
                  <a:gd name="T38" fmla="*/ 488 w 710"/>
                  <a:gd name="T39" fmla="*/ 423 h 940"/>
                  <a:gd name="T40" fmla="*/ 564 w 710"/>
                  <a:gd name="T41" fmla="*/ 448 h 940"/>
                  <a:gd name="T42" fmla="*/ 614 w 710"/>
                  <a:gd name="T43" fmla="*/ 460 h 940"/>
                  <a:gd name="T44" fmla="*/ 653 w 710"/>
                  <a:gd name="T45" fmla="*/ 454 h 940"/>
                  <a:gd name="T46" fmla="*/ 678 w 710"/>
                  <a:gd name="T47" fmla="*/ 423 h 940"/>
                  <a:gd name="T48" fmla="*/ 704 w 710"/>
                  <a:gd name="T49" fmla="*/ 335 h 940"/>
                  <a:gd name="T50" fmla="*/ 710 w 710"/>
                  <a:gd name="T51" fmla="*/ 271 h 940"/>
                  <a:gd name="T52" fmla="*/ 710 w 710"/>
                  <a:gd name="T53" fmla="*/ 163 h 940"/>
                  <a:gd name="T54" fmla="*/ 710 w 710"/>
                  <a:gd name="T55" fmla="*/ 73 h 940"/>
                  <a:gd name="T56" fmla="*/ 595 w 710"/>
                  <a:gd name="T57" fmla="*/ 76 h 940"/>
                  <a:gd name="T58" fmla="*/ 545 w 710"/>
                  <a:gd name="T59" fmla="*/ 64 h 940"/>
                  <a:gd name="T60" fmla="*/ 538 w 710"/>
                  <a:gd name="T61" fmla="*/ 166 h 940"/>
                  <a:gd name="T62" fmla="*/ 526 w 710"/>
                  <a:gd name="T63" fmla="*/ 198 h 940"/>
                  <a:gd name="T64" fmla="*/ 450 w 710"/>
                  <a:gd name="T65" fmla="*/ 160 h 940"/>
                  <a:gd name="T66" fmla="*/ 398 w 710"/>
                  <a:gd name="T67" fmla="*/ 116 h 940"/>
                  <a:gd name="T68" fmla="*/ 302 w 710"/>
                  <a:gd name="T69" fmla="*/ 64 h 940"/>
                  <a:gd name="T70" fmla="*/ 233 w 710"/>
                  <a:gd name="T71" fmla="*/ 19 h 940"/>
                  <a:gd name="T72" fmla="*/ 171 w 710"/>
                  <a:gd name="T73" fmla="*/ 0 h 940"/>
                  <a:gd name="T74" fmla="*/ 94 w 710"/>
                  <a:gd name="T75" fmla="*/ 31 h 940"/>
                  <a:gd name="T76" fmla="*/ 0 w 710"/>
                  <a:gd name="T77" fmla="*/ 58 h 9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0" h="940">
                    <a:moveTo>
                      <a:pt x="0" y="58"/>
                    </a:moveTo>
                    <a:lnTo>
                      <a:pt x="39" y="113"/>
                    </a:lnTo>
                    <a:lnTo>
                      <a:pt x="90" y="197"/>
                    </a:lnTo>
                    <a:lnTo>
                      <a:pt x="141" y="307"/>
                    </a:lnTo>
                    <a:lnTo>
                      <a:pt x="182" y="415"/>
                    </a:lnTo>
                    <a:lnTo>
                      <a:pt x="211" y="503"/>
                    </a:lnTo>
                    <a:lnTo>
                      <a:pt x="261" y="685"/>
                    </a:lnTo>
                    <a:lnTo>
                      <a:pt x="276" y="741"/>
                    </a:lnTo>
                    <a:lnTo>
                      <a:pt x="297" y="777"/>
                    </a:lnTo>
                    <a:lnTo>
                      <a:pt x="315" y="807"/>
                    </a:lnTo>
                    <a:lnTo>
                      <a:pt x="455" y="901"/>
                    </a:lnTo>
                    <a:lnTo>
                      <a:pt x="507" y="940"/>
                    </a:lnTo>
                    <a:lnTo>
                      <a:pt x="500" y="844"/>
                    </a:lnTo>
                    <a:lnTo>
                      <a:pt x="477" y="766"/>
                    </a:lnTo>
                    <a:lnTo>
                      <a:pt x="450" y="684"/>
                    </a:lnTo>
                    <a:lnTo>
                      <a:pt x="387" y="583"/>
                    </a:lnTo>
                    <a:lnTo>
                      <a:pt x="347" y="472"/>
                    </a:lnTo>
                    <a:lnTo>
                      <a:pt x="328" y="307"/>
                    </a:lnTo>
                    <a:lnTo>
                      <a:pt x="411" y="371"/>
                    </a:lnTo>
                    <a:lnTo>
                      <a:pt x="488" y="423"/>
                    </a:lnTo>
                    <a:lnTo>
                      <a:pt x="564" y="448"/>
                    </a:lnTo>
                    <a:lnTo>
                      <a:pt x="614" y="460"/>
                    </a:lnTo>
                    <a:lnTo>
                      <a:pt x="653" y="454"/>
                    </a:lnTo>
                    <a:lnTo>
                      <a:pt x="678" y="423"/>
                    </a:lnTo>
                    <a:lnTo>
                      <a:pt x="704" y="335"/>
                    </a:lnTo>
                    <a:lnTo>
                      <a:pt x="710" y="271"/>
                    </a:lnTo>
                    <a:lnTo>
                      <a:pt x="710" y="163"/>
                    </a:lnTo>
                    <a:lnTo>
                      <a:pt x="710" y="73"/>
                    </a:lnTo>
                    <a:lnTo>
                      <a:pt x="595" y="76"/>
                    </a:lnTo>
                    <a:lnTo>
                      <a:pt x="545" y="64"/>
                    </a:lnTo>
                    <a:lnTo>
                      <a:pt x="538" y="166"/>
                    </a:lnTo>
                    <a:lnTo>
                      <a:pt x="526" y="198"/>
                    </a:lnTo>
                    <a:lnTo>
                      <a:pt x="450" y="160"/>
                    </a:lnTo>
                    <a:lnTo>
                      <a:pt x="398" y="116"/>
                    </a:lnTo>
                    <a:lnTo>
                      <a:pt x="302" y="64"/>
                    </a:lnTo>
                    <a:lnTo>
                      <a:pt x="233" y="19"/>
                    </a:lnTo>
                    <a:lnTo>
                      <a:pt x="171" y="0"/>
                    </a:lnTo>
                    <a:lnTo>
                      <a:pt x="94" y="31"/>
                    </a:lnTo>
                    <a:lnTo>
                      <a:pt x="0" y="58"/>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56373" name="Freeform 79">
                <a:extLst>
                  <a:ext uri="{FF2B5EF4-FFF2-40B4-BE49-F238E27FC236}">
                    <a16:creationId xmlns:a16="http://schemas.microsoft.com/office/drawing/2014/main" id="{4B0CA6C6-A839-FFE5-842F-972C8FBD1375}"/>
                  </a:ext>
                </a:extLst>
              </p:cNvPr>
              <p:cNvSpPr>
                <a:spLocks/>
              </p:cNvSpPr>
              <p:nvPr/>
            </p:nvSpPr>
            <p:spPr bwMode="auto">
              <a:xfrm>
                <a:off x="2355" y="1252"/>
                <a:ext cx="199" cy="569"/>
              </a:xfrm>
              <a:custGeom>
                <a:avLst/>
                <a:gdLst>
                  <a:gd name="T0" fmla="*/ 0 w 199"/>
                  <a:gd name="T1" fmla="*/ 0 h 569"/>
                  <a:gd name="T2" fmla="*/ 87 w 199"/>
                  <a:gd name="T3" fmla="*/ 39 h 569"/>
                  <a:gd name="T4" fmla="*/ 79 w 199"/>
                  <a:gd name="T5" fmla="*/ 107 h 569"/>
                  <a:gd name="T6" fmla="*/ 134 w 199"/>
                  <a:gd name="T7" fmla="*/ 110 h 569"/>
                  <a:gd name="T8" fmla="*/ 169 w 199"/>
                  <a:gd name="T9" fmla="*/ 233 h 569"/>
                  <a:gd name="T10" fmla="*/ 189 w 199"/>
                  <a:gd name="T11" fmla="*/ 366 h 569"/>
                  <a:gd name="T12" fmla="*/ 197 w 199"/>
                  <a:gd name="T13" fmla="*/ 492 h 569"/>
                  <a:gd name="T14" fmla="*/ 199 w 199"/>
                  <a:gd name="T15" fmla="*/ 569 h 5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569">
                    <a:moveTo>
                      <a:pt x="0" y="0"/>
                    </a:moveTo>
                    <a:lnTo>
                      <a:pt x="87" y="39"/>
                    </a:lnTo>
                    <a:lnTo>
                      <a:pt x="79" y="107"/>
                    </a:lnTo>
                    <a:lnTo>
                      <a:pt x="134" y="110"/>
                    </a:lnTo>
                    <a:lnTo>
                      <a:pt x="169" y="233"/>
                    </a:lnTo>
                    <a:lnTo>
                      <a:pt x="189" y="366"/>
                    </a:lnTo>
                    <a:lnTo>
                      <a:pt x="197" y="492"/>
                    </a:lnTo>
                    <a:lnTo>
                      <a:pt x="199" y="569"/>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6329" name="Freeform 80">
              <a:extLst>
                <a:ext uri="{FF2B5EF4-FFF2-40B4-BE49-F238E27FC236}">
                  <a16:creationId xmlns:a16="http://schemas.microsoft.com/office/drawing/2014/main" id="{DCABA940-00FD-6042-3246-01C336D29CDA}"/>
                </a:ext>
              </a:extLst>
            </p:cNvPr>
            <p:cNvSpPr>
              <a:spLocks/>
            </p:cNvSpPr>
            <p:nvPr/>
          </p:nvSpPr>
          <p:spPr bwMode="auto">
            <a:xfrm rot="1123344">
              <a:off x="2406" y="1975"/>
              <a:ext cx="154" cy="119"/>
            </a:xfrm>
            <a:custGeom>
              <a:avLst/>
              <a:gdLst>
                <a:gd name="T0" fmla="*/ 1 w 213"/>
                <a:gd name="T1" fmla="*/ 1 h 176"/>
                <a:gd name="T2" fmla="*/ 0 w 213"/>
                <a:gd name="T3" fmla="*/ 1 h 176"/>
                <a:gd name="T4" fmla="*/ 1 w 213"/>
                <a:gd name="T5" fmla="*/ 1 h 176"/>
                <a:gd name="T6" fmla="*/ 1 w 213"/>
                <a:gd name="T7" fmla="*/ 1 h 176"/>
                <a:gd name="T8" fmla="*/ 1 w 213"/>
                <a:gd name="T9" fmla="*/ 1 h 176"/>
                <a:gd name="T10" fmla="*/ 1 w 213"/>
                <a:gd name="T11" fmla="*/ 1 h 176"/>
                <a:gd name="T12" fmla="*/ 1 w 213"/>
                <a:gd name="T13" fmla="*/ 0 h 176"/>
                <a:gd name="T14" fmla="*/ 1 w 213"/>
                <a:gd name="T15" fmla="*/ 1 h 1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3" h="176">
                  <a:moveTo>
                    <a:pt x="19" y="56"/>
                  </a:moveTo>
                  <a:lnTo>
                    <a:pt x="0" y="85"/>
                  </a:lnTo>
                  <a:lnTo>
                    <a:pt x="92" y="176"/>
                  </a:lnTo>
                  <a:lnTo>
                    <a:pt x="122" y="69"/>
                  </a:lnTo>
                  <a:lnTo>
                    <a:pt x="213" y="122"/>
                  </a:lnTo>
                  <a:lnTo>
                    <a:pt x="209" y="30"/>
                  </a:lnTo>
                  <a:lnTo>
                    <a:pt x="153" y="0"/>
                  </a:lnTo>
                  <a:lnTo>
                    <a:pt x="19" y="56"/>
                  </a:lnTo>
                  <a:close/>
                </a:path>
              </a:pathLst>
            </a:custGeom>
            <a:solidFill>
              <a:srgbClr val="FFFFFF"/>
            </a:solidFill>
            <a:ln w="12700">
              <a:solidFill>
                <a:srgbClr val="000000"/>
              </a:solidFill>
              <a:prstDash val="solid"/>
              <a:round/>
              <a:headEnd/>
              <a:tailEnd/>
            </a:ln>
          </p:spPr>
          <p:txBody>
            <a:bodyPr/>
            <a:lstStyle/>
            <a:p>
              <a:endParaRPr lang="zh-CN" altLang="en-US"/>
            </a:p>
          </p:txBody>
        </p:sp>
        <p:grpSp>
          <p:nvGrpSpPr>
            <p:cNvPr id="56330" name="Group 81">
              <a:extLst>
                <a:ext uri="{FF2B5EF4-FFF2-40B4-BE49-F238E27FC236}">
                  <a16:creationId xmlns:a16="http://schemas.microsoft.com/office/drawing/2014/main" id="{E882FE92-143E-943F-3F58-2933E446FABE}"/>
                </a:ext>
              </a:extLst>
            </p:cNvPr>
            <p:cNvGrpSpPr>
              <a:grpSpLocks/>
            </p:cNvGrpSpPr>
            <p:nvPr/>
          </p:nvGrpSpPr>
          <p:grpSpPr bwMode="auto">
            <a:xfrm rot="1123344">
              <a:off x="2051" y="1977"/>
              <a:ext cx="454" cy="747"/>
              <a:chOff x="1799" y="1328"/>
              <a:chExt cx="630" cy="1101"/>
            </a:xfrm>
          </p:grpSpPr>
          <p:grpSp>
            <p:nvGrpSpPr>
              <p:cNvPr id="56365" name="Group 82">
                <a:extLst>
                  <a:ext uri="{FF2B5EF4-FFF2-40B4-BE49-F238E27FC236}">
                    <a16:creationId xmlns:a16="http://schemas.microsoft.com/office/drawing/2014/main" id="{9554CBEE-2CF0-FC3F-E0E4-5A34D491C00C}"/>
                  </a:ext>
                </a:extLst>
              </p:cNvPr>
              <p:cNvGrpSpPr>
                <a:grpSpLocks/>
              </p:cNvGrpSpPr>
              <p:nvPr/>
            </p:nvGrpSpPr>
            <p:grpSpPr bwMode="auto">
              <a:xfrm>
                <a:off x="1968" y="1328"/>
                <a:ext cx="461" cy="1101"/>
                <a:chOff x="1968" y="1328"/>
                <a:chExt cx="461" cy="1101"/>
              </a:xfrm>
            </p:grpSpPr>
            <p:sp>
              <p:nvSpPr>
                <p:cNvPr id="56370" name="Freeform 83">
                  <a:extLst>
                    <a:ext uri="{FF2B5EF4-FFF2-40B4-BE49-F238E27FC236}">
                      <a16:creationId xmlns:a16="http://schemas.microsoft.com/office/drawing/2014/main" id="{53C72CBF-DB12-853F-F455-9E26FBDF5C22}"/>
                    </a:ext>
                  </a:extLst>
                </p:cNvPr>
                <p:cNvSpPr>
                  <a:spLocks/>
                </p:cNvSpPr>
                <p:nvPr/>
              </p:nvSpPr>
              <p:spPr bwMode="auto">
                <a:xfrm>
                  <a:off x="1968" y="1328"/>
                  <a:ext cx="461" cy="1101"/>
                </a:xfrm>
                <a:custGeom>
                  <a:avLst/>
                  <a:gdLst>
                    <a:gd name="T0" fmla="*/ 322 w 461"/>
                    <a:gd name="T1" fmla="*/ 1065 h 1101"/>
                    <a:gd name="T2" fmla="*/ 398 w 461"/>
                    <a:gd name="T3" fmla="*/ 1019 h 1101"/>
                    <a:gd name="T4" fmla="*/ 430 w 461"/>
                    <a:gd name="T5" fmla="*/ 916 h 1101"/>
                    <a:gd name="T6" fmla="*/ 454 w 461"/>
                    <a:gd name="T7" fmla="*/ 823 h 1101"/>
                    <a:gd name="T8" fmla="*/ 461 w 461"/>
                    <a:gd name="T9" fmla="*/ 720 h 1101"/>
                    <a:gd name="T10" fmla="*/ 434 w 461"/>
                    <a:gd name="T11" fmla="*/ 608 h 1101"/>
                    <a:gd name="T12" fmla="*/ 416 w 461"/>
                    <a:gd name="T13" fmla="*/ 516 h 1101"/>
                    <a:gd name="T14" fmla="*/ 392 w 461"/>
                    <a:gd name="T15" fmla="*/ 410 h 1101"/>
                    <a:gd name="T16" fmla="*/ 363 w 461"/>
                    <a:gd name="T17" fmla="*/ 331 h 1101"/>
                    <a:gd name="T18" fmla="*/ 315 w 461"/>
                    <a:gd name="T19" fmla="*/ 236 h 1101"/>
                    <a:gd name="T20" fmla="*/ 276 w 461"/>
                    <a:gd name="T21" fmla="*/ 149 h 1101"/>
                    <a:gd name="T22" fmla="*/ 207 w 461"/>
                    <a:gd name="T23" fmla="*/ 45 h 1101"/>
                    <a:gd name="T24" fmla="*/ 169 w 461"/>
                    <a:gd name="T25" fmla="*/ 0 h 1101"/>
                    <a:gd name="T26" fmla="*/ 124 w 461"/>
                    <a:gd name="T27" fmla="*/ 33 h 1101"/>
                    <a:gd name="T28" fmla="*/ 77 w 461"/>
                    <a:gd name="T29" fmla="*/ 76 h 1101"/>
                    <a:gd name="T30" fmla="*/ 13 w 461"/>
                    <a:gd name="T31" fmla="*/ 134 h 1101"/>
                    <a:gd name="T32" fmla="*/ 7 w 461"/>
                    <a:gd name="T33" fmla="*/ 153 h 1101"/>
                    <a:gd name="T34" fmla="*/ 0 w 461"/>
                    <a:gd name="T35" fmla="*/ 187 h 1101"/>
                    <a:gd name="T36" fmla="*/ 19 w 461"/>
                    <a:gd name="T37" fmla="*/ 247 h 1101"/>
                    <a:gd name="T38" fmla="*/ 45 w 461"/>
                    <a:gd name="T39" fmla="*/ 321 h 1101"/>
                    <a:gd name="T40" fmla="*/ 115 w 461"/>
                    <a:gd name="T41" fmla="*/ 457 h 1101"/>
                    <a:gd name="T42" fmla="*/ 141 w 461"/>
                    <a:gd name="T43" fmla="*/ 573 h 1101"/>
                    <a:gd name="T44" fmla="*/ 150 w 461"/>
                    <a:gd name="T45" fmla="*/ 661 h 1101"/>
                    <a:gd name="T46" fmla="*/ 153 w 461"/>
                    <a:gd name="T47" fmla="*/ 728 h 1101"/>
                    <a:gd name="T48" fmla="*/ 153 w 461"/>
                    <a:gd name="T49" fmla="*/ 843 h 1101"/>
                    <a:gd name="T50" fmla="*/ 141 w 461"/>
                    <a:gd name="T51" fmla="*/ 1024 h 1101"/>
                    <a:gd name="T52" fmla="*/ 141 w 461"/>
                    <a:gd name="T53" fmla="*/ 1086 h 1101"/>
                    <a:gd name="T54" fmla="*/ 162 w 461"/>
                    <a:gd name="T55" fmla="*/ 1095 h 1101"/>
                    <a:gd name="T56" fmla="*/ 224 w 461"/>
                    <a:gd name="T57" fmla="*/ 1101 h 1101"/>
                    <a:gd name="T58" fmla="*/ 269 w 461"/>
                    <a:gd name="T59" fmla="*/ 1088 h 1101"/>
                    <a:gd name="T60" fmla="*/ 322 w 461"/>
                    <a:gd name="T61" fmla="*/ 1065 h 1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61" h="1101">
                      <a:moveTo>
                        <a:pt x="322" y="1065"/>
                      </a:moveTo>
                      <a:lnTo>
                        <a:pt x="398" y="1019"/>
                      </a:lnTo>
                      <a:lnTo>
                        <a:pt x="430" y="916"/>
                      </a:lnTo>
                      <a:lnTo>
                        <a:pt x="454" y="823"/>
                      </a:lnTo>
                      <a:lnTo>
                        <a:pt x="461" y="720"/>
                      </a:lnTo>
                      <a:lnTo>
                        <a:pt x="434" y="608"/>
                      </a:lnTo>
                      <a:lnTo>
                        <a:pt x="416" y="516"/>
                      </a:lnTo>
                      <a:lnTo>
                        <a:pt x="392" y="410"/>
                      </a:lnTo>
                      <a:lnTo>
                        <a:pt x="363" y="331"/>
                      </a:lnTo>
                      <a:lnTo>
                        <a:pt x="315" y="236"/>
                      </a:lnTo>
                      <a:lnTo>
                        <a:pt x="276" y="149"/>
                      </a:lnTo>
                      <a:lnTo>
                        <a:pt x="207" y="45"/>
                      </a:lnTo>
                      <a:lnTo>
                        <a:pt x="169" y="0"/>
                      </a:lnTo>
                      <a:lnTo>
                        <a:pt x="124" y="33"/>
                      </a:lnTo>
                      <a:lnTo>
                        <a:pt x="77" y="76"/>
                      </a:lnTo>
                      <a:lnTo>
                        <a:pt x="13" y="134"/>
                      </a:lnTo>
                      <a:lnTo>
                        <a:pt x="7" y="153"/>
                      </a:lnTo>
                      <a:lnTo>
                        <a:pt x="0" y="187"/>
                      </a:lnTo>
                      <a:lnTo>
                        <a:pt x="19" y="247"/>
                      </a:lnTo>
                      <a:lnTo>
                        <a:pt x="45" y="321"/>
                      </a:lnTo>
                      <a:lnTo>
                        <a:pt x="115" y="457"/>
                      </a:lnTo>
                      <a:lnTo>
                        <a:pt x="141" y="573"/>
                      </a:lnTo>
                      <a:lnTo>
                        <a:pt x="150" y="661"/>
                      </a:lnTo>
                      <a:lnTo>
                        <a:pt x="153" y="728"/>
                      </a:lnTo>
                      <a:lnTo>
                        <a:pt x="153" y="843"/>
                      </a:lnTo>
                      <a:lnTo>
                        <a:pt x="141" y="1024"/>
                      </a:lnTo>
                      <a:lnTo>
                        <a:pt x="141" y="1086"/>
                      </a:lnTo>
                      <a:lnTo>
                        <a:pt x="162" y="1095"/>
                      </a:lnTo>
                      <a:lnTo>
                        <a:pt x="224" y="1101"/>
                      </a:lnTo>
                      <a:lnTo>
                        <a:pt x="269" y="1088"/>
                      </a:lnTo>
                      <a:lnTo>
                        <a:pt x="322" y="1065"/>
                      </a:lnTo>
                      <a:close/>
                    </a:path>
                  </a:pathLst>
                </a:custGeom>
                <a:solidFill>
                  <a:srgbClr val="0000FF"/>
                </a:solidFill>
                <a:ln w="12700">
                  <a:solidFill>
                    <a:srgbClr val="000000"/>
                  </a:solidFill>
                  <a:prstDash val="solid"/>
                  <a:round/>
                  <a:headEnd/>
                  <a:tailEnd/>
                </a:ln>
              </p:spPr>
              <p:txBody>
                <a:bodyPr/>
                <a:lstStyle/>
                <a:p>
                  <a:endParaRPr lang="zh-CN" altLang="en-US"/>
                </a:p>
              </p:txBody>
            </p:sp>
            <p:sp>
              <p:nvSpPr>
                <p:cNvPr id="56371" name="Freeform 84">
                  <a:extLst>
                    <a:ext uri="{FF2B5EF4-FFF2-40B4-BE49-F238E27FC236}">
                      <a16:creationId xmlns:a16="http://schemas.microsoft.com/office/drawing/2014/main" id="{FFE4937B-0A93-D23C-6C8F-25F206512BC9}"/>
                    </a:ext>
                  </a:extLst>
                </p:cNvPr>
                <p:cNvSpPr>
                  <a:spLocks/>
                </p:cNvSpPr>
                <p:nvPr/>
              </p:nvSpPr>
              <p:spPr bwMode="auto">
                <a:xfrm>
                  <a:off x="2085" y="1371"/>
                  <a:ext cx="325" cy="620"/>
                </a:xfrm>
                <a:custGeom>
                  <a:avLst/>
                  <a:gdLst>
                    <a:gd name="T0" fmla="*/ 0 w 325"/>
                    <a:gd name="T1" fmla="*/ 0 h 620"/>
                    <a:gd name="T2" fmla="*/ 44 w 325"/>
                    <a:gd name="T3" fmla="*/ 144 h 620"/>
                    <a:gd name="T4" fmla="*/ 119 w 325"/>
                    <a:gd name="T5" fmla="*/ 125 h 620"/>
                    <a:gd name="T6" fmla="*/ 71 w 325"/>
                    <a:gd name="T7" fmla="*/ 200 h 620"/>
                    <a:gd name="T8" fmla="*/ 119 w 325"/>
                    <a:gd name="T9" fmla="*/ 255 h 620"/>
                    <a:gd name="T10" fmla="*/ 172 w 325"/>
                    <a:gd name="T11" fmla="*/ 341 h 620"/>
                    <a:gd name="T12" fmla="*/ 235 w 325"/>
                    <a:gd name="T13" fmla="*/ 440 h 620"/>
                    <a:gd name="T14" fmla="*/ 289 w 325"/>
                    <a:gd name="T15" fmla="*/ 535 h 620"/>
                    <a:gd name="T16" fmla="*/ 325 w 325"/>
                    <a:gd name="T17" fmla="*/ 620 h 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5" h="620">
                      <a:moveTo>
                        <a:pt x="0" y="0"/>
                      </a:moveTo>
                      <a:lnTo>
                        <a:pt x="44" y="144"/>
                      </a:lnTo>
                      <a:lnTo>
                        <a:pt x="119" y="125"/>
                      </a:lnTo>
                      <a:lnTo>
                        <a:pt x="71" y="200"/>
                      </a:lnTo>
                      <a:lnTo>
                        <a:pt x="119" y="255"/>
                      </a:lnTo>
                      <a:lnTo>
                        <a:pt x="172" y="341"/>
                      </a:lnTo>
                      <a:lnTo>
                        <a:pt x="235" y="440"/>
                      </a:lnTo>
                      <a:lnTo>
                        <a:pt x="289" y="535"/>
                      </a:lnTo>
                      <a:lnTo>
                        <a:pt x="325" y="62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6366" name="Group 85">
                <a:extLst>
                  <a:ext uri="{FF2B5EF4-FFF2-40B4-BE49-F238E27FC236}">
                    <a16:creationId xmlns:a16="http://schemas.microsoft.com/office/drawing/2014/main" id="{83C93DF6-6779-7578-7BAB-E5BCD6437A66}"/>
                  </a:ext>
                </a:extLst>
              </p:cNvPr>
              <p:cNvGrpSpPr>
                <a:grpSpLocks/>
              </p:cNvGrpSpPr>
              <p:nvPr/>
            </p:nvGrpSpPr>
            <p:grpSpPr bwMode="auto">
              <a:xfrm>
                <a:off x="1799" y="1444"/>
                <a:ext cx="549" cy="922"/>
                <a:chOff x="1799" y="1444"/>
                <a:chExt cx="549" cy="922"/>
              </a:xfrm>
            </p:grpSpPr>
            <p:sp>
              <p:nvSpPr>
                <p:cNvPr id="56367" name="Freeform 86">
                  <a:extLst>
                    <a:ext uri="{FF2B5EF4-FFF2-40B4-BE49-F238E27FC236}">
                      <a16:creationId xmlns:a16="http://schemas.microsoft.com/office/drawing/2014/main" id="{904FDEFE-9A5F-85CD-3E56-EFFFA9267042}"/>
                    </a:ext>
                  </a:extLst>
                </p:cNvPr>
                <p:cNvSpPr>
                  <a:spLocks/>
                </p:cNvSpPr>
                <p:nvPr/>
              </p:nvSpPr>
              <p:spPr bwMode="auto">
                <a:xfrm>
                  <a:off x="2144" y="2152"/>
                  <a:ext cx="204" cy="214"/>
                </a:xfrm>
                <a:custGeom>
                  <a:avLst/>
                  <a:gdLst>
                    <a:gd name="T0" fmla="*/ 63 w 204"/>
                    <a:gd name="T1" fmla="*/ 0 h 214"/>
                    <a:gd name="T2" fmla="*/ 102 w 204"/>
                    <a:gd name="T3" fmla="*/ 28 h 214"/>
                    <a:gd name="T4" fmla="*/ 142 w 204"/>
                    <a:gd name="T5" fmla="*/ 29 h 214"/>
                    <a:gd name="T6" fmla="*/ 176 w 204"/>
                    <a:gd name="T7" fmla="*/ 37 h 214"/>
                    <a:gd name="T8" fmla="*/ 192 w 204"/>
                    <a:gd name="T9" fmla="*/ 50 h 214"/>
                    <a:gd name="T10" fmla="*/ 196 w 204"/>
                    <a:gd name="T11" fmla="*/ 66 h 214"/>
                    <a:gd name="T12" fmla="*/ 189 w 204"/>
                    <a:gd name="T13" fmla="*/ 95 h 214"/>
                    <a:gd name="T14" fmla="*/ 204 w 204"/>
                    <a:gd name="T15" fmla="*/ 115 h 214"/>
                    <a:gd name="T16" fmla="*/ 203 w 204"/>
                    <a:gd name="T17" fmla="*/ 143 h 214"/>
                    <a:gd name="T18" fmla="*/ 187 w 204"/>
                    <a:gd name="T19" fmla="*/ 160 h 214"/>
                    <a:gd name="T20" fmla="*/ 175 w 204"/>
                    <a:gd name="T21" fmla="*/ 181 h 214"/>
                    <a:gd name="T22" fmla="*/ 147 w 204"/>
                    <a:gd name="T23" fmla="*/ 191 h 214"/>
                    <a:gd name="T24" fmla="*/ 129 w 204"/>
                    <a:gd name="T25" fmla="*/ 214 h 214"/>
                    <a:gd name="T26" fmla="*/ 95 w 204"/>
                    <a:gd name="T27" fmla="*/ 210 h 214"/>
                    <a:gd name="T28" fmla="*/ 75 w 204"/>
                    <a:gd name="T29" fmla="*/ 197 h 214"/>
                    <a:gd name="T30" fmla="*/ 56 w 204"/>
                    <a:gd name="T31" fmla="*/ 176 h 214"/>
                    <a:gd name="T32" fmla="*/ 44 w 204"/>
                    <a:gd name="T33" fmla="*/ 127 h 214"/>
                    <a:gd name="T34" fmla="*/ 0 w 204"/>
                    <a:gd name="T35" fmla="*/ 83 h 214"/>
                    <a:gd name="T36" fmla="*/ 63 w 204"/>
                    <a:gd name="T37" fmla="*/ 0 h 2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4" h="214">
                      <a:moveTo>
                        <a:pt x="63" y="0"/>
                      </a:moveTo>
                      <a:lnTo>
                        <a:pt x="102" y="28"/>
                      </a:lnTo>
                      <a:lnTo>
                        <a:pt x="142" y="29"/>
                      </a:lnTo>
                      <a:lnTo>
                        <a:pt x="176" y="37"/>
                      </a:lnTo>
                      <a:lnTo>
                        <a:pt x="192" y="50"/>
                      </a:lnTo>
                      <a:lnTo>
                        <a:pt x="196" y="66"/>
                      </a:lnTo>
                      <a:lnTo>
                        <a:pt x="189" y="95"/>
                      </a:lnTo>
                      <a:lnTo>
                        <a:pt x="204" y="115"/>
                      </a:lnTo>
                      <a:lnTo>
                        <a:pt x="203" y="143"/>
                      </a:lnTo>
                      <a:lnTo>
                        <a:pt x="187" y="160"/>
                      </a:lnTo>
                      <a:lnTo>
                        <a:pt x="175" y="181"/>
                      </a:lnTo>
                      <a:lnTo>
                        <a:pt x="147" y="191"/>
                      </a:lnTo>
                      <a:lnTo>
                        <a:pt x="129" y="214"/>
                      </a:lnTo>
                      <a:lnTo>
                        <a:pt x="95" y="210"/>
                      </a:lnTo>
                      <a:lnTo>
                        <a:pt x="75" y="197"/>
                      </a:lnTo>
                      <a:lnTo>
                        <a:pt x="56" y="176"/>
                      </a:lnTo>
                      <a:lnTo>
                        <a:pt x="44" y="127"/>
                      </a:lnTo>
                      <a:lnTo>
                        <a:pt x="0" y="83"/>
                      </a:lnTo>
                      <a:lnTo>
                        <a:pt x="63" y="0"/>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56368" name="Freeform 87">
                  <a:extLst>
                    <a:ext uri="{FF2B5EF4-FFF2-40B4-BE49-F238E27FC236}">
                      <a16:creationId xmlns:a16="http://schemas.microsoft.com/office/drawing/2014/main" id="{5B6CD133-B693-8A4D-01D7-C1D1851D0ABD}"/>
                    </a:ext>
                  </a:extLst>
                </p:cNvPr>
                <p:cNvSpPr>
                  <a:spLocks/>
                </p:cNvSpPr>
                <p:nvPr/>
              </p:nvSpPr>
              <p:spPr bwMode="auto">
                <a:xfrm>
                  <a:off x="2116" y="2142"/>
                  <a:ext cx="121" cy="137"/>
                </a:xfrm>
                <a:custGeom>
                  <a:avLst/>
                  <a:gdLst>
                    <a:gd name="T0" fmla="*/ 91 w 121"/>
                    <a:gd name="T1" fmla="*/ 0 h 137"/>
                    <a:gd name="T2" fmla="*/ 121 w 121"/>
                    <a:gd name="T3" fmla="*/ 20 h 137"/>
                    <a:gd name="T4" fmla="*/ 105 w 121"/>
                    <a:gd name="T5" fmla="*/ 52 h 137"/>
                    <a:gd name="T6" fmla="*/ 75 w 121"/>
                    <a:gd name="T7" fmla="*/ 92 h 137"/>
                    <a:gd name="T8" fmla="*/ 33 w 121"/>
                    <a:gd name="T9" fmla="*/ 137 h 137"/>
                    <a:gd name="T10" fmla="*/ 0 w 121"/>
                    <a:gd name="T11" fmla="*/ 97 h 137"/>
                    <a:gd name="T12" fmla="*/ 91 w 121"/>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7">
                      <a:moveTo>
                        <a:pt x="91" y="0"/>
                      </a:moveTo>
                      <a:lnTo>
                        <a:pt x="121" y="20"/>
                      </a:lnTo>
                      <a:lnTo>
                        <a:pt x="105" y="52"/>
                      </a:lnTo>
                      <a:lnTo>
                        <a:pt x="75" y="92"/>
                      </a:lnTo>
                      <a:lnTo>
                        <a:pt x="33" y="137"/>
                      </a:lnTo>
                      <a:lnTo>
                        <a:pt x="0" y="97"/>
                      </a:lnTo>
                      <a:lnTo>
                        <a:pt x="91" y="0"/>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56369" name="Freeform 88">
                  <a:extLst>
                    <a:ext uri="{FF2B5EF4-FFF2-40B4-BE49-F238E27FC236}">
                      <a16:creationId xmlns:a16="http://schemas.microsoft.com/office/drawing/2014/main" id="{925FC8AF-E1C2-03F6-FC5C-A74BA1CBB853}"/>
                    </a:ext>
                  </a:extLst>
                </p:cNvPr>
                <p:cNvSpPr>
                  <a:spLocks/>
                </p:cNvSpPr>
                <p:nvPr/>
              </p:nvSpPr>
              <p:spPr bwMode="auto">
                <a:xfrm>
                  <a:off x="1799" y="1444"/>
                  <a:ext cx="444" cy="840"/>
                </a:xfrm>
                <a:custGeom>
                  <a:avLst/>
                  <a:gdLst>
                    <a:gd name="T0" fmla="*/ 133 w 444"/>
                    <a:gd name="T1" fmla="*/ 64 h 840"/>
                    <a:gd name="T2" fmla="*/ 107 w 444"/>
                    <a:gd name="T3" fmla="*/ 118 h 840"/>
                    <a:gd name="T4" fmla="*/ 61 w 444"/>
                    <a:gd name="T5" fmla="*/ 196 h 840"/>
                    <a:gd name="T6" fmla="*/ 46 w 444"/>
                    <a:gd name="T7" fmla="*/ 258 h 840"/>
                    <a:gd name="T8" fmla="*/ 22 w 444"/>
                    <a:gd name="T9" fmla="*/ 329 h 840"/>
                    <a:gd name="T10" fmla="*/ 5 w 444"/>
                    <a:gd name="T11" fmla="*/ 447 h 840"/>
                    <a:gd name="T12" fmla="*/ 0 w 444"/>
                    <a:gd name="T13" fmla="*/ 510 h 840"/>
                    <a:gd name="T14" fmla="*/ 14 w 444"/>
                    <a:gd name="T15" fmla="*/ 526 h 840"/>
                    <a:gd name="T16" fmla="*/ 56 w 444"/>
                    <a:gd name="T17" fmla="*/ 583 h 840"/>
                    <a:gd name="T18" fmla="*/ 106 w 444"/>
                    <a:gd name="T19" fmla="*/ 644 h 840"/>
                    <a:gd name="T20" fmla="*/ 163 w 444"/>
                    <a:gd name="T21" fmla="*/ 698 h 840"/>
                    <a:gd name="T22" fmla="*/ 318 w 444"/>
                    <a:gd name="T23" fmla="*/ 840 h 840"/>
                    <a:gd name="T24" fmla="*/ 389 w 444"/>
                    <a:gd name="T25" fmla="*/ 753 h 840"/>
                    <a:gd name="T26" fmla="*/ 444 w 444"/>
                    <a:gd name="T27" fmla="*/ 683 h 840"/>
                    <a:gd name="T28" fmla="*/ 297 w 444"/>
                    <a:gd name="T29" fmla="*/ 556 h 840"/>
                    <a:gd name="T30" fmla="*/ 248 w 444"/>
                    <a:gd name="T31" fmla="*/ 519 h 840"/>
                    <a:gd name="T32" fmla="*/ 218 w 444"/>
                    <a:gd name="T33" fmla="*/ 486 h 840"/>
                    <a:gd name="T34" fmla="*/ 193 w 444"/>
                    <a:gd name="T35" fmla="*/ 471 h 840"/>
                    <a:gd name="T36" fmla="*/ 232 w 444"/>
                    <a:gd name="T37" fmla="*/ 368 h 840"/>
                    <a:gd name="T38" fmla="*/ 255 w 444"/>
                    <a:gd name="T39" fmla="*/ 288 h 840"/>
                    <a:gd name="T40" fmla="*/ 267 w 444"/>
                    <a:gd name="T41" fmla="*/ 252 h 840"/>
                    <a:gd name="T42" fmla="*/ 280 w 444"/>
                    <a:gd name="T43" fmla="*/ 213 h 840"/>
                    <a:gd name="T44" fmla="*/ 286 w 444"/>
                    <a:gd name="T45" fmla="*/ 167 h 840"/>
                    <a:gd name="T46" fmla="*/ 286 w 444"/>
                    <a:gd name="T47" fmla="*/ 123 h 840"/>
                    <a:gd name="T48" fmla="*/ 286 w 444"/>
                    <a:gd name="T49" fmla="*/ 88 h 840"/>
                    <a:gd name="T50" fmla="*/ 280 w 444"/>
                    <a:gd name="T51" fmla="*/ 52 h 840"/>
                    <a:gd name="T52" fmla="*/ 258 w 444"/>
                    <a:gd name="T53" fmla="*/ 24 h 840"/>
                    <a:gd name="T54" fmla="*/ 229 w 444"/>
                    <a:gd name="T55" fmla="*/ 5 h 840"/>
                    <a:gd name="T56" fmla="*/ 208 w 444"/>
                    <a:gd name="T57" fmla="*/ 0 h 840"/>
                    <a:gd name="T58" fmla="*/ 169 w 444"/>
                    <a:gd name="T59" fmla="*/ 25 h 840"/>
                    <a:gd name="T60" fmla="*/ 133 w 444"/>
                    <a:gd name="T61" fmla="*/ 64 h 8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4" h="840">
                      <a:moveTo>
                        <a:pt x="133" y="64"/>
                      </a:moveTo>
                      <a:lnTo>
                        <a:pt x="107" y="118"/>
                      </a:lnTo>
                      <a:lnTo>
                        <a:pt x="61" y="196"/>
                      </a:lnTo>
                      <a:lnTo>
                        <a:pt x="46" y="258"/>
                      </a:lnTo>
                      <a:lnTo>
                        <a:pt x="22" y="329"/>
                      </a:lnTo>
                      <a:lnTo>
                        <a:pt x="5" y="447"/>
                      </a:lnTo>
                      <a:lnTo>
                        <a:pt x="0" y="510"/>
                      </a:lnTo>
                      <a:lnTo>
                        <a:pt x="14" y="526"/>
                      </a:lnTo>
                      <a:lnTo>
                        <a:pt x="56" y="583"/>
                      </a:lnTo>
                      <a:lnTo>
                        <a:pt x="106" y="644"/>
                      </a:lnTo>
                      <a:lnTo>
                        <a:pt x="163" y="698"/>
                      </a:lnTo>
                      <a:lnTo>
                        <a:pt x="318" y="840"/>
                      </a:lnTo>
                      <a:lnTo>
                        <a:pt x="389" y="753"/>
                      </a:lnTo>
                      <a:lnTo>
                        <a:pt x="444" y="683"/>
                      </a:lnTo>
                      <a:lnTo>
                        <a:pt x="297" y="556"/>
                      </a:lnTo>
                      <a:lnTo>
                        <a:pt x="248" y="519"/>
                      </a:lnTo>
                      <a:lnTo>
                        <a:pt x="218" y="486"/>
                      </a:lnTo>
                      <a:lnTo>
                        <a:pt x="193" y="471"/>
                      </a:lnTo>
                      <a:lnTo>
                        <a:pt x="232" y="368"/>
                      </a:lnTo>
                      <a:lnTo>
                        <a:pt x="255" y="288"/>
                      </a:lnTo>
                      <a:lnTo>
                        <a:pt x="267" y="252"/>
                      </a:lnTo>
                      <a:lnTo>
                        <a:pt x="280" y="213"/>
                      </a:lnTo>
                      <a:lnTo>
                        <a:pt x="286" y="167"/>
                      </a:lnTo>
                      <a:lnTo>
                        <a:pt x="286" y="123"/>
                      </a:lnTo>
                      <a:lnTo>
                        <a:pt x="286" y="88"/>
                      </a:lnTo>
                      <a:lnTo>
                        <a:pt x="280" y="52"/>
                      </a:lnTo>
                      <a:lnTo>
                        <a:pt x="258" y="24"/>
                      </a:lnTo>
                      <a:lnTo>
                        <a:pt x="229" y="5"/>
                      </a:lnTo>
                      <a:lnTo>
                        <a:pt x="208" y="0"/>
                      </a:lnTo>
                      <a:lnTo>
                        <a:pt x="169" y="25"/>
                      </a:lnTo>
                      <a:lnTo>
                        <a:pt x="133" y="64"/>
                      </a:lnTo>
                      <a:close/>
                    </a:path>
                  </a:pathLst>
                </a:custGeom>
                <a:solidFill>
                  <a:srgbClr val="0000FF"/>
                </a:solidFill>
                <a:ln w="12700">
                  <a:solidFill>
                    <a:srgbClr val="000000"/>
                  </a:solidFill>
                  <a:prstDash val="solid"/>
                  <a:round/>
                  <a:headEnd/>
                  <a:tailEnd/>
                </a:ln>
              </p:spPr>
              <p:txBody>
                <a:bodyPr/>
                <a:lstStyle/>
                <a:p>
                  <a:endParaRPr lang="zh-CN" altLang="en-US"/>
                </a:p>
              </p:txBody>
            </p:sp>
          </p:grpSp>
        </p:grpSp>
        <p:grpSp>
          <p:nvGrpSpPr>
            <p:cNvPr id="56331" name="Group 89">
              <a:extLst>
                <a:ext uri="{FF2B5EF4-FFF2-40B4-BE49-F238E27FC236}">
                  <a16:creationId xmlns:a16="http://schemas.microsoft.com/office/drawing/2014/main" id="{8EBB5876-F2AA-E0D3-1E19-08411DDC20EE}"/>
                </a:ext>
              </a:extLst>
            </p:cNvPr>
            <p:cNvGrpSpPr>
              <a:grpSpLocks/>
            </p:cNvGrpSpPr>
            <p:nvPr/>
          </p:nvGrpSpPr>
          <p:grpSpPr bwMode="auto">
            <a:xfrm rot="1123344">
              <a:off x="2327" y="1696"/>
              <a:ext cx="255" cy="314"/>
              <a:chOff x="1947" y="869"/>
              <a:chExt cx="355" cy="463"/>
            </a:xfrm>
          </p:grpSpPr>
          <p:grpSp>
            <p:nvGrpSpPr>
              <p:cNvPr id="56349" name="Group 90">
                <a:extLst>
                  <a:ext uri="{FF2B5EF4-FFF2-40B4-BE49-F238E27FC236}">
                    <a16:creationId xmlns:a16="http://schemas.microsoft.com/office/drawing/2014/main" id="{3DEC8B61-552A-50C0-ABB4-7AE5B4D377E7}"/>
                  </a:ext>
                </a:extLst>
              </p:cNvPr>
              <p:cNvGrpSpPr>
                <a:grpSpLocks/>
              </p:cNvGrpSpPr>
              <p:nvPr/>
            </p:nvGrpSpPr>
            <p:grpSpPr bwMode="auto">
              <a:xfrm>
                <a:off x="1982" y="1005"/>
                <a:ext cx="305" cy="220"/>
                <a:chOff x="1982" y="1005"/>
                <a:chExt cx="305" cy="220"/>
              </a:xfrm>
            </p:grpSpPr>
            <p:sp>
              <p:nvSpPr>
                <p:cNvPr id="56363" name="Freeform 91">
                  <a:extLst>
                    <a:ext uri="{FF2B5EF4-FFF2-40B4-BE49-F238E27FC236}">
                      <a16:creationId xmlns:a16="http://schemas.microsoft.com/office/drawing/2014/main" id="{66E1F0D7-B3E2-D458-27EE-9C1712FCD3FB}"/>
                    </a:ext>
                  </a:extLst>
                </p:cNvPr>
                <p:cNvSpPr>
                  <a:spLocks/>
                </p:cNvSpPr>
                <p:nvPr/>
              </p:nvSpPr>
              <p:spPr bwMode="auto">
                <a:xfrm>
                  <a:off x="2244" y="1005"/>
                  <a:ext cx="43" cy="100"/>
                </a:xfrm>
                <a:custGeom>
                  <a:avLst/>
                  <a:gdLst>
                    <a:gd name="T0" fmla="*/ 0 w 43"/>
                    <a:gd name="T1" fmla="*/ 11 h 100"/>
                    <a:gd name="T2" fmla="*/ 7 w 43"/>
                    <a:gd name="T3" fmla="*/ 0 h 100"/>
                    <a:gd name="T4" fmla="*/ 21 w 43"/>
                    <a:gd name="T5" fmla="*/ 0 h 100"/>
                    <a:gd name="T6" fmla="*/ 27 w 43"/>
                    <a:gd name="T7" fmla="*/ 7 h 100"/>
                    <a:gd name="T8" fmla="*/ 33 w 43"/>
                    <a:gd name="T9" fmla="*/ 19 h 100"/>
                    <a:gd name="T10" fmla="*/ 38 w 43"/>
                    <a:gd name="T11" fmla="*/ 44 h 100"/>
                    <a:gd name="T12" fmla="*/ 43 w 43"/>
                    <a:gd name="T13" fmla="*/ 76 h 100"/>
                    <a:gd name="T14" fmla="*/ 43 w 43"/>
                    <a:gd name="T15" fmla="*/ 100 h 100"/>
                    <a:gd name="T16" fmla="*/ 32 w 43"/>
                    <a:gd name="T17" fmla="*/ 100 h 100"/>
                    <a:gd name="T18" fmla="*/ 0 w 43"/>
                    <a:gd name="T19" fmla="*/ 1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00">
                      <a:moveTo>
                        <a:pt x="0" y="11"/>
                      </a:moveTo>
                      <a:lnTo>
                        <a:pt x="7" y="0"/>
                      </a:lnTo>
                      <a:lnTo>
                        <a:pt x="21" y="0"/>
                      </a:lnTo>
                      <a:lnTo>
                        <a:pt x="27" y="7"/>
                      </a:lnTo>
                      <a:lnTo>
                        <a:pt x="33" y="19"/>
                      </a:lnTo>
                      <a:lnTo>
                        <a:pt x="38" y="44"/>
                      </a:lnTo>
                      <a:lnTo>
                        <a:pt x="43" y="76"/>
                      </a:lnTo>
                      <a:lnTo>
                        <a:pt x="43" y="100"/>
                      </a:lnTo>
                      <a:lnTo>
                        <a:pt x="32" y="100"/>
                      </a:lnTo>
                      <a:lnTo>
                        <a:pt x="0" y="11"/>
                      </a:lnTo>
                      <a:close/>
                    </a:path>
                  </a:pathLst>
                </a:custGeom>
                <a:solidFill>
                  <a:srgbClr val="FFE0C0"/>
                </a:solidFill>
                <a:ln w="12700">
                  <a:solidFill>
                    <a:srgbClr val="000000"/>
                  </a:solidFill>
                  <a:prstDash val="solid"/>
                  <a:round/>
                  <a:headEnd/>
                  <a:tailEnd/>
                </a:ln>
              </p:spPr>
              <p:txBody>
                <a:bodyPr/>
                <a:lstStyle/>
                <a:p>
                  <a:endParaRPr lang="zh-CN" altLang="en-US"/>
                </a:p>
              </p:txBody>
            </p:sp>
            <p:sp>
              <p:nvSpPr>
                <p:cNvPr id="56364" name="Freeform 92">
                  <a:extLst>
                    <a:ext uri="{FF2B5EF4-FFF2-40B4-BE49-F238E27FC236}">
                      <a16:creationId xmlns:a16="http://schemas.microsoft.com/office/drawing/2014/main" id="{B2144831-A4BC-6194-E329-B0098543AFF7}"/>
                    </a:ext>
                  </a:extLst>
                </p:cNvPr>
                <p:cNvSpPr>
                  <a:spLocks/>
                </p:cNvSpPr>
                <p:nvPr/>
              </p:nvSpPr>
              <p:spPr bwMode="auto">
                <a:xfrm>
                  <a:off x="1982" y="1143"/>
                  <a:ext cx="73" cy="82"/>
                </a:xfrm>
                <a:custGeom>
                  <a:avLst/>
                  <a:gdLst>
                    <a:gd name="T0" fmla="*/ 17 w 73"/>
                    <a:gd name="T1" fmla="*/ 0 h 82"/>
                    <a:gd name="T2" fmla="*/ 4 w 73"/>
                    <a:gd name="T3" fmla="*/ 7 h 82"/>
                    <a:gd name="T4" fmla="*/ 0 w 73"/>
                    <a:gd name="T5" fmla="*/ 16 h 82"/>
                    <a:gd name="T6" fmla="*/ 4 w 73"/>
                    <a:gd name="T7" fmla="*/ 29 h 82"/>
                    <a:gd name="T8" fmla="*/ 14 w 73"/>
                    <a:gd name="T9" fmla="*/ 43 h 82"/>
                    <a:gd name="T10" fmla="*/ 25 w 73"/>
                    <a:gd name="T11" fmla="*/ 56 h 82"/>
                    <a:gd name="T12" fmla="*/ 46 w 73"/>
                    <a:gd name="T13" fmla="*/ 77 h 82"/>
                    <a:gd name="T14" fmla="*/ 60 w 73"/>
                    <a:gd name="T15" fmla="*/ 82 h 82"/>
                    <a:gd name="T16" fmla="*/ 73 w 73"/>
                    <a:gd name="T17" fmla="*/ 72 h 82"/>
                    <a:gd name="T18" fmla="*/ 17 w 73"/>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82">
                      <a:moveTo>
                        <a:pt x="17" y="0"/>
                      </a:moveTo>
                      <a:lnTo>
                        <a:pt x="4" y="7"/>
                      </a:lnTo>
                      <a:lnTo>
                        <a:pt x="0" y="16"/>
                      </a:lnTo>
                      <a:lnTo>
                        <a:pt x="4" y="29"/>
                      </a:lnTo>
                      <a:lnTo>
                        <a:pt x="14" y="43"/>
                      </a:lnTo>
                      <a:lnTo>
                        <a:pt x="25" y="56"/>
                      </a:lnTo>
                      <a:lnTo>
                        <a:pt x="46" y="77"/>
                      </a:lnTo>
                      <a:lnTo>
                        <a:pt x="60" y="82"/>
                      </a:lnTo>
                      <a:lnTo>
                        <a:pt x="73" y="72"/>
                      </a:lnTo>
                      <a:lnTo>
                        <a:pt x="17" y="0"/>
                      </a:lnTo>
                      <a:close/>
                    </a:path>
                  </a:pathLst>
                </a:custGeom>
                <a:solidFill>
                  <a:srgbClr val="FFE0C0"/>
                </a:solidFill>
                <a:ln w="12700">
                  <a:solidFill>
                    <a:srgbClr val="000000"/>
                  </a:solidFill>
                  <a:prstDash val="solid"/>
                  <a:round/>
                  <a:headEnd/>
                  <a:tailEnd/>
                </a:ln>
              </p:spPr>
              <p:txBody>
                <a:bodyPr/>
                <a:lstStyle/>
                <a:p>
                  <a:endParaRPr lang="zh-CN" altLang="en-US"/>
                </a:p>
              </p:txBody>
            </p:sp>
          </p:grpSp>
          <p:sp>
            <p:nvSpPr>
              <p:cNvPr id="56350" name="Freeform 93">
                <a:extLst>
                  <a:ext uri="{FF2B5EF4-FFF2-40B4-BE49-F238E27FC236}">
                    <a16:creationId xmlns:a16="http://schemas.microsoft.com/office/drawing/2014/main" id="{9B2E71EC-37E8-D9AF-69F2-32B4930DDE8C}"/>
                  </a:ext>
                </a:extLst>
              </p:cNvPr>
              <p:cNvSpPr>
                <a:spLocks/>
              </p:cNvSpPr>
              <p:nvPr/>
            </p:nvSpPr>
            <p:spPr bwMode="auto">
              <a:xfrm>
                <a:off x="1962" y="919"/>
                <a:ext cx="340" cy="413"/>
              </a:xfrm>
              <a:custGeom>
                <a:avLst/>
                <a:gdLst>
                  <a:gd name="T0" fmla="*/ 30 w 340"/>
                  <a:gd name="T1" fmla="*/ 59 h 413"/>
                  <a:gd name="T2" fmla="*/ 13 w 340"/>
                  <a:gd name="T3" fmla="*/ 82 h 413"/>
                  <a:gd name="T4" fmla="*/ 4 w 340"/>
                  <a:gd name="T5" fmla="*/ 111 h 413"/>
                  <a:gd name="T6" fmla="*/ 0 w 340"/>
                  <a:gd name="T7" fmla="*/ 145 h 413"/>
                  <a:gd name="T8" fmla="*/ 5 w 340"/>
                  <a:gd name="T9" fmla="*/ 173 h 413"/>
                  <a:gd name="T10" fmla="*/ 17 w 340"/>
                  <a:gd name="T11" fmla="*/ 199 h 413"/>
                  <a:gd name="T12" fmla="*/ 37 w 340"/>
                  <a:gd name="T13" fmla="*/ 222 h 413"/>
                  <a:gd name="T14" fmla="*/ 54 w 340"/>
                  <a:gd name="T15" fmla="*/ 247 h 413"/>
                  <a:gd name="T16" fmla="*/ 71 w 340"/>
                  <a:gd name="T17" fmla="*/ 282 h 413"/>
                  <a:gd name="T18" fmla="*/ 90 w 340"/>
                  <a:gd name="T19" fmla="*/ 323 h 413"/>
                  <a:gd name="T20" fmla="*/ 109 w 340"/>
                  <a:gd name="T21" fmla="*/ 356 h 413"/>
                  <a:gd name="T22" fmla="*/ 128 w 340"/>
                  <a:gd name="T23" fmla="*/ 375 h 413"/>
                  <a:gd name="T24" fmla="*/ 149 w 340"/>
                  <a:gd name="T25" fmla="*/ 387 h 413"/>
                  <a:gd name="T26" fmla="*/ 185 w 340"/>
                  <a:gd name="T27" fmla="*/ 403 h 413"/>
                  <a:gd name="T28" fmla="*/ 222 w 340"/>
                  <a:gd name="T29" fmla="*/ 413 h 413"/>
                  <a:gd name="T30" fmla="*/ 247 w 340"/>
                  <a:gd name="T31" fmla="*/ 410 h 413"/>
                  <a:gd name="T32" fmla="*/ 268 w 340"/>
                  <a:gd name="T33" fmla="*/ 406 h 413"/>
                  <a:gd name="T34" fmla="*/ 304 w 340"/>
                  <a:gd name="T35" fmla="*/ 393 h 413"/>
                  <a:gd name="T36" fmla="*/ 319 w 340"/>
                  <a:gd name="T37" fmla="*/ 379 h 413"/>
                  <a:gd name="T38" fmla="*/ 326 w 340"/>
                  <a:gd name="T39" fmla="*/ 360 h 413"/>
                  <a:gd name="T40" fmla="*/ 337 w 340"/>
                  <a:gd name="T41" fmla="*/ 319 h 413"/>
                  <a:gd name="T42" fmla="*/ 340 w 340"/>
                  <a:gd name="T43" fmla="*/ 288 h 413"/>
                  <a:gd name="T44" fmla="*/ 340 w 340"/>
                  <a:gd name="T45" fmla="*/ 251 h 413"/>
                  <a:gd name="T46" fmla="*/ 335 w 340"/>
                  <a:gd name="T47" fmla="*/ 224 h 413"/>
                  <a:gd name="T48" fmla="*/ 326 w 340"/>
                  <a:gd name="T49" fmla="*/ 194 h 413"/>
                  <a:gd name="T50" fmla="*/ 310 w 340"/>
                  <a:gd name="T51" fmla="*/ 152 h 413"/>
                  <a:gd name="T52" fmla="*/ 291 w 340"/>
                  <a:gd name="T53" fmla="*/ 121 h 413"/>
                  <a:gd name="T54" fmla="*/ 282 w 340"/>
                  <a:gd name="T55" fmla="*/ 86 h 413"/>
                  <a:gd name="T56" fmla="*/ 264 w 340"/>
                  <a:gd name="T57" fmla="*/ 46 h 413"/>
                  <a:gd name="T58" fmla="*/ 244 w 340"/>
                  <a:gd name="T59" fmla="*/ 25 h 413"/>
                  <a:gd name="T60" fmla="*/ 224 w 340"/>
                  <a:gd name="T61" fmla="*/ 13 h 413"/>
                  <a:gd name="T62" fmla="*/ 186 w 340"/>
                  <a:gd name="T63" fmla="*/ 1 h 413"/>
                  <a:gd name="T64" fmla="*/ 160 w 340"/>
                  <a:gd name="T65" fmla="*/ 0 h 413"/>
                  <a:gd name="T66" fmla="*/ 122 w 340"/>
                  <a:gd name="T67" fmla="*/ 7 h 413"/>
                  <a:gd name="T68" fmla="*/ 87 w 340"/>
                  <a:gd name="T69" fmla="*/ 19 h 413"/>
                  <a:gd name="T70" fmla="*/ 52 w 340"/>
                  <a:gd name="T71" fmla="*/ 41 h 413"/>
                  <a:gd name="T72" fmla="*/ 30 w 340"/>
                  <a:gd name="T73" fmla="*/ 59 h 4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0" h="413">
                    <a:moveTo>
                      <a:pt x="30" y="59"/>
                    </a:moveTo>
                    <a:lnTo>
                      <a:pt x="13" y="82"/>
                    </a:lnTo>
                    <a:lnTo>
                      <a:pt x="4" y="111"/>
                    </a:lnTo>
                    <a:lnTo>
                      <a:pt x="0" y="145"/>
                    </a:lnTo>
                    <a:lnTo>
                      <a:pt x="5" y="173"/>
                    </a:lnTo>
                    <a:lnTo>
                      <a:pt x="17" y="199"/>
                    </a:lnTo>
                    <a:lnTo>
                      <a:pt x="37" y="222"/>
                    </a:lnTo>
                    <a:lnTo>
                      <a:pt x="54" y="247"/>
                    </a:lnTo>
                    <a:lnTo>
                      <a:pt x="71" y="282"/>
                    </a:lnTo>
                    <a:lnTo>
                      <a:pt x="90" y="323"/>
                    </a:lnTo>
                    <a:lnTo>
                      <a:pt x="109" y="356"/>
                    </a:lnTo>
                    <a:lnTo>
                      <a:pt x="128" y="375"/>
                    </a:lnTo>
                    <a:lnTo>
                      <a:pt x="149" y="387"/>
                    </a:lnTo>
                    <a:lnTo>
                      <a:pt x="185" y="403"/>
                    </a:lnTo>
                    <a:lnTo>
                      <a:pt x="222" y="413"/>
                    </a:lnTo>
                    <a:lnTo>
                      <a:pt x="247" y="410"/>
                    </a:lnTo>
                    <a:lnTo>
                      <a:pt x="268" y="406"/>
                    </a:lnTo>
                    <a:lnTo>
                      <a:pt x="304" y="393"/>
                    </a:lnTo>
                    <a:lnTo>
                      <a:pt x="319" y="379"/>
                    </a:lnTo>
                    <a:lnTo>
                      <a:pt x="326" y="360"/>
                    </a:lnTo>
                    <a:lnTo>
                      <a:pt x="337" y="319"/>
                    </a:lnTo>
                    <a:lnTo>
                      <a:pt x="340" y="288"/>
                    </a:lnTo>
                    <a:lnTo>
                      <a:pt x="340" y="251"/>
                    </a:lnTo>
                    <a:lnTo>
                      <a:pt x="335" y="224"/>
                    </a:lnTo>
                    <a:lnTo>
                      <a:pt x="326" y="194"/>
                    </a:lnTo>
                    <a:lnTo>
                      <a:pt x="310" y="152"/>
                    </a:lnTo>
                    <a:lnTo>
                      <a:pt x="291" y="121"/>
                    </a:lnTo>
                    <a:lnTo>
                      <a:pt x="282" y="86"/>
                    </a:lnTo>
                    <a:lnTo>
                      <a:pt x="264" y="46"/>
                    </a:lnTo>
                    <a:lnTo>
                      <a:pt x="244" y="25"/>
                    </a:lnTo>
                    <a:lnTo>
                      <a:pt x="224" y="13"/>
                    </a:lnTo>
                    <a:lnTo>
                      <a:pt x="186" y="1"/>
                    </a:lnTo>
                    <a:lnTo>
                      <a:pt x="160" y="0"/>
                    </a:lnTo>
                    <a:lnTo>
                      <a:pt x="122" y="7"/>
                    </a:lnTo>
                    <a:lnTo>
                      <a:pt x="87" y="19"/>
                    </a:lnTo>
                    <a:lnTo>
                      <a:pt x="52" y="41"/>
                    </a:lnTo>
                    <a:lnTo>
                      <a:pt x="30" y="59"/>
                    </a:lnTo>
                    <a:close/>
                  </a:path>
                </a:pathLst>
              </a:custGeom>
              <a:solidFill>
                <a:srgbClr val="FFE0C0"/>
              </a:solidFill>
              <a:ln w="12700">
                <a:solidFill>
                  <a:srgbClr val="000000"/>
                </a:solidFill>
                <a:prstDash val="solid"/>
                <a:round/>
                <a:headEnd/>
                <a:tailEnd/>
              </a:ln>
            </p:spPr>
            <p:txBody>
              <a:bodyPr/>
              <a:lstStyle/>
              <a:p>
                <a:endParaRPr lang="zh-CN" altLang="en-US"/>
              </a:p>
            </p:txBody>
          </p:sp>
          <p:grpSp>
            <p:nvGrpSpPr>
              <p:cNvPr id="56351" name="Group 94">
                <a:extLst>
                  <a:ext uri="{FF2B5EF4-FFF2-40B4-BE49-F238E27FC236}">
                    <a16:creationId xmlns:a16="http://schemas.microsoft.com/office/drawing/2014/main" id="{E682C373-7C17-254A-176A-1903FD854036}"/>
                  </a:ext>
                </a:extLst>
              </p:cNvPr>
              <p:cNvGrpSpPr>
                <a:grpSpLocks/>
              </p:cNvGrpSpPr>
              <p:nvPr/>
            </p:nvGrpSpPr>
            <p:grpSpPr bwMode="auto">
              <a:xfrm>
                <a:off x="1997" y="1009"/>
                <a:ext cx="257" cy="143"/>
                <a:chOff x="1997" y="1009"/>
                <a:chExt cx="257" cy="143"/>
              </a:xfrm>
            </p:grpSpPr>
            <p:sp>
              <p:nvSpPr>
                <p:cNvPr id="56360" name="Freeform 95">
                  <a:extLst>
                    <a:ext uri="{FF2B5EF4-FFF2-40B4-BE49-F238E27FC236}">
                      <a16:creationId xmlns:a16="http://schemas.microsoft.com/office/drawing/2014/main" id="{ADB904EB-9E59-791B-A18A-58A88C8C0A99}"/>
                    </a:ext>
                  </a:extLst>
                </p:cNvPr>
                <p:cNvSpPr>
                  <a:spLocks/>
                </p:cNvSpPr>
                <p:nvPr/>
              </p:nvSpPr>
              <p:spPr bwMode="auto">
                <a:xfrm>
                  <a:off x="2122" y="1074"/>
                  <a:ext cx="19" cy="21"/>
                </a:xfrm>
                <a:custGeom>
                  <a:avLst/>
                  <a:gdLst>
                    <a:gd name="T0" fmla="*/ 0 w 19"/>
                    <a:gd name="T1" fmla="*/ 12 h 21"/>
                    <a:gd name="T2" fmla="*/ 6 w 19"/>
                    <a:gd name="T3" fmla="*/ 4 h 21"/>
                    <a:gd name="T4" fmla="*/ 17 w 19"/>
                    <a:gd name="T5" fmla="*/ 0 h 21"/>
                    <a:gd name="T6" fmla="*/ 19 w 19"/>
                    <a:gd name="T7" fmla="*/ 11 h 21"/>
                    <a:gd name="T8" fmla="*/ 10 w 19"/>
                    <a:gd name="T9" fmla="*/ 11 h 21"/>
                    <a:gd name="T10" fmla="*/ 3 w 19"/>
                    <a:gd name="T11" fmla="*/ 21 h 21"/>
                    <a:gd name="T12" fmla="*/ 0 w 19"/>
                    <a:gd name="T13" fmla="*/ 12 h 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1">
                      <a:moveTo>
                        <a:pt x="0" y="12"/>
                      </a:moveTo>
                      <a:lnTo>
                        <a:pt x="6" y="4"/>
                      </a:lnTo>
                      <a:lnTo>
                        <a:pt x="17" y="0"/>
                      </a:lnTo>
                      <a:lnTo>
                        <a:pt x="19" y="11"/>
                      </a:lnTo>
                      <a:lnTo>
                        <a:pt x="10" y="11"/>
                      </a:lnTo>
                      <a:lnTo>
                        <a:pt x="3" y="21"/>
                      </a:lnTo>
                      <a:lnTo>
                        <a:pt x="0" y="12"/>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56361" name="Freeform 96">
                  <a:extLst>
                    <a:ext uri="{FF2B5EF4-FFF2-40B4-BE49-F238E27FC236}">
                      <a16:creationId xmlns:a16="http://schemas.microsoft.com/office/drawing/2014/main" id="{44880D61-B3F4-11B4-F183-7964BE2BB18D}"/>
                    </a:ext>
                  </a:extLst>
                </p:cNvPr>
                <p:cNvSpPr>
                  <a:spLocks/>
                </p:cNvSpPr>
                <p:nvPr/>
              </p:nvSpPr>
              <p:spPr bwMode="auto">
                <a:xfrm>
                  <a:off x="1997" y="1128"/>
                  <a:ext cx="37" cy="24"/>
                </a:xfrm>
                <a:custGeom>
                  <a:avLst/>
                  <a:gdLst>
                    <a:gd name="T0" fmla="*/ 31 w 37"/>
                    <a:gd name="T1" fmla="*/ 0 h 24"/>
                    <a:gd name="T2" fmla="*/ 37 w 37"/>
                    <a:gd name="T3" fmla="*/ 13 h 24"/>
                    <a:gd name="T4" fmla="*/ 6 w 37"/>
                    <a:gd name="T5" fmla="*/ 24 h 24"/>
                    <a:gd name="T6" fmla="*/ 0 w 37"/>
                    <a:gd name="T7" fmla="*/ 18 h 24"/>
                    <a:gd name="T8" fmla="*/ 31 w 37"/>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4">
                      <a:moveTo>
                        <a:pt x="31" y="0"/>
                      </a:moveTo>
                      <a:lnTo>
                        <a:pt x="37" y="13"/>
                      </a:lnTo>
                      <a:lnTo>
                        <a:pt x="6" y="24"/>
                      </a:lnTo>
                      <a:lnTo>
                        <a:pt x="0" y="18"/>
                      </a:lnTo>
                      <a:lnTo>
                        <a:pt x="31" y="0"/>
                      </a:lnTo>
                      <a:close/>
                    </a:path>
                  </a:pathLst>
                </a:custGeom>
                <a:solidFill>
                  <a:srgbClr val="C0C0C0"/>
                </a:solidFill>
                <a:ln w="12700">
                  <a:solidFill>
                    <a:srgbClr val="000000"/>
                  </a:solidFill>
                  <a:prstDash val="solid"/>
                  <a:round/>
                  <a:headEnd/>
                  <a:tailEnd/>
                </a:ln>
              </p:spPr>
              <p:txBody>
                <a:bodyPr/>
                <a:lstStyle/>
                <a:p>
                  <a:endParaRPr lang="zh-CN" altLang="en-US"/>
                </a:p>
              </p:txBody>
            </p:sp>
            <p:sp>
              <p:nvSpPr>
                <p:cNvPr id="56362" name="Freeform 97">
                  <a:extLst>
                    <a:ext uri="{FF2B5EF4-FFF2-40B4-BE49-F238E27FC236}">
                      <a16:creationId xmlns:a16="http://schemas.microsoft.com/office/drawing/2014/main" id="{54971D73-64F9-22D9-4882-31298DC8AF93}"/>
                    </a:ext>
                  </a:extLst>
                </p:cNvPr>
                <p:cNvSpPr>
                  <a:spLocks/>
                </p:cNvSpPr>
                <p:nvPr/>
              </p:nvSpPr>
              <p:spPr bwMode="auto">
                <a:xfrm>
                  <a:off x="2221" y="1009"/>
                  <a:ext cx="33" cy="24"/>
                </a:xfrm>
                <a:custGeom>
                  <a:avLst/>
                  <a:gdLst>
                    <a:gd name="T0" fmla="*/ 0 w 33"/>
                    <a:gd name="T1" fmla="*/ 13 h 24"/>
                    <a:gd name="T2" fmla="*/ 7 w 33"/>
                    <a:gd name="T3" fmla="*/ 24 h 24"/>
                    <a:gd name="T4" fmla="*/ 33 w 33"/>
                    <a:gd name="T5" fmla="*/ 6 h 24"/>
                    <a:gd name="T6" fmla="*/ 30 w 33"/>
                    <a:gd name="T7" fmla="*/ 0 h 24"/>
                    <a:gd name="T8" fmla="*/ 0 w 33"/>
                    <a:gd name="T9" fmla="*/ 1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24">
                      <a:moveTo>
                        <a:pt x="0" y="13"/>
                      </a:moveTo>
                      <a:lnTo>
                        <a:pt x="7" y="24"/>
                      </a:lnTo>
                      <a:lnTo>
                        <a:pt x="33" y="6"/>
                      </a:lnTo>
                      <a:lnTo>
                        <a:pt x="30" y="0"/>
                      </a:lnTo>
                      <a:lnTo>
                        <a:pt x="0" y="13"/>
                      </a:lnTo>
                      <a:close/>
                    </a:path>
                  </a:pathLst>
                </a:custGeom>
                <a:solidFill>
                  <a:srgbClr val="C0C0C0"/>
                </a:solidFill>
                <a:ln w="12700">
                  <a:solidFill>
                    <a:srgbClr val="000000"/>
                  </a:solidFill>
                  <a:prstDash val="solid"/>
                  <a:round/>
                  <a:headEnd/>
                  <a:tailEnd/>
                </a:ln>
              </p:spPr>
              <p:txBody>
                <a:bodyPr/>
                <a:lstStyle/>
                <a:p>
                  <a:endParaRPr lang="zh-CN" altLang="en-US"/>
                </a:p>
              </p:txBody>
            </p:sp>
          </p:grpSp>
          <p:grpSp>
            <p:nvGrpSpPr>
              <p:cNvPr id="56352" name="Group 98">
                <a:extLst>
                  <a:ext uri="{FF2B5EF4-FFF2-40B4-BE49-F238E27FC236}">
                    <a16:creationId xmlns:a16="http://schemas.microsoft.com/office/drawing/2014/main" id="{102DCFAA-B7FE-4052-2966-BF69C27ADD85}"/>
                  </a:ext>
                </a:extLst>
              </p:cNvPr>
              <p:cNvGrpSpPr>
                <a:grpSpLocks/>
              </p:cNvGrpSpPr>
              <p:nvPr/>
            </p:nvGrpSpPr>
            <p:grpSpPr bwMode="auto">
              <a:xfrm>
                <a:off x="2027" y="1019"/>
                <a:ext cx="218" cy="158"/>
                <a:chOff x="2027" y="1019"/>
                <a:chExt cx="218" cy="158"/>
              </a:xfrm>
            </p:grpSpPr>
            <p:sp>
              <p:nvSpPr>
                <p:cNvPr id="56356" name="Freeform 99">
                  <a:extLst>
                    <a:ext uri="{FF2B5EF4-FFF2-40B4-BE49-F238E27FC236}">
                      <a16:creationId xmlns:a16="http://schemas.microsoft.com/office/drawing/2014/main" id="{3482193A-4950-FB72-8D1D-B676C7E7AF24}"/>
                    </a:ext>
                  </a:extLst>
                </p:cNvPr>
                <p:cNvSpPr>
                  <a:spLocks/>
                </p:cNvSpPr>
                <p:nvPr/>
              </p:nvSpPr>
              <p:spPr bwMode="auto">
                <a:xfrm>
                  <a:off x="2027" y="1077"/>
                  <a:ext cx="110" cy="100"/>
                </a:xfrm>
                <a:custGeom>
                  <a:avLst/>
                  <a:gdLst>
                    <a:gd name="T0" fmla="*/ 0 w 110"/>
                    <a:gd name="T1" fmla="*/ 51 h 100"/>
                    <a:gd name="T2" fmla="*/ 90 w 110"/>
                    <a:gd name="T3" fmla="*/ 0 h 100"/>
                    <a:gd name="T4" fmla="*/ 105 w 110"/>
                    <a:gd name="T5" fmla="*/ 26 h 100"/>
                    <a:gd name="T6" fmla="*/ 110 w 110"/>
                    <a:gd name="T7" fmla="*/ 44 h 100"/>
                    <a:gd name="T8" fmla="*/ 109 w 110"/>
                    <a:gd name="T9" fmla="*/ 63 h 100"/>
                    <a:gd name="T10" fmla="*/ 101 w 110"/>
                    <a:gd name="T11" fmla="*/ 75 h 100"/>
                    <a:gd name="T12" fmla="*/ 89 w 110"/>
                    <a:gd name="T13" fmla="*/ 85 h 100"/>
                    <a:gd name="T14" fmla="*/ 71 w 110"/>
                    <a:gd name="T15" fmla="*/ 92 h 100"/>
                    <a:gd name="T16" fmla="*/ 60 w 110"/>
                    <a:gd name="T17" fmla="*/ 99 h 100"/>
                    <a:gd name="T18" fmla="*/ 49 w 110"/>
                    <a:gd name="T19" fmla="*/ 100 h 100"/>
                    <a:gd name="T20" fmla="*/ 35 w 110"/>
                    <a:gd name="T21" fmla="*/ 98 h 100"/>
                    <a:gd name="T22" fmla="*/ 25 w 110"/>
                    <a:gd name="T23" fmla="*/ 91 h 100"/>
                    <a:gd name="T24" fmla="*/ 18 w 110"/>
                    <a:gd name="T25" fmla="*/ 83 h 100"/>
                    <a:gd name="T26" fmla="*/ 14 w 110"/>
                    <a:gd name="T27" fmla="*/ 75 h 100"/>
                    <a:gd name="T28" fmla="*/ 6 w 110"/>
                    <a:gd name="T29" fmla="*/ 60 h 100"/>
                    <a:gd name="T30" fmla="*/ 0 w 110"/>
                    <a:gd name="T31" fmla="*/ 51 h 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0" h="100">
                      <a:moveTo>
                        <a:pt x="0" y="51"/>
                      </a:moveTo>
                      <a:lnTo>
                        <a:pt x="90" y="0"/>
                      </a:lnTo>
                      <a:lnTo>
                        <a:pt x="105" y="26"/>
                      </a:lnTo>
                      <a:lnTo>
                        <a:pt x="110" y="44"/>
                      </a:lnTo>
                      <a:lnTo>
                        <a:pt x="109" y="63"/>
                      </a:lnTo>
                      <a:lnTo>
                        <a:pt x="101" y="75"/>
                      </a:lnTo>
                      <a:lnTo>
                        <a:pt x="89" y="85"/>
                      </a:lnTo>
                      <a:lnTo>
                        <a:pt x="71" y="92"/>
                      </a:lnTo>
                      <a:lnTo>
                        <a:pt x="60" y="99"/>
                      </a:lnTo>
                      <a:lnTo>
                        <a:pt x="49" y="100"/>
                      </a:lnTo>
                      <a:lnTo>
                        <a:pt x="35" y="98"/>
                      </a:lnTo>
                      <a:lnTo>
                        <a:pt x="25" y="91"/>
                      </a:lnTo>
                      <a:lnTo>
                        <a:pt x="18" y="83"/>
                      </a:lnTo>
                      <a:lnTo>
                        <a:pt x="14" y="75"/>
                      </a:lnTo>
                      <a:lnTo>
                        <a:pt x="6" y="60"/>
                      </a:lnTo>
                      <a:lnTo>
                        <a:pt x="0" y="51"/>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56357" name="Oval 100">
                  <a:extLst>
                    <a:ext uri="{FF2B5EF4-FFF2-40B4-BE49-F238E27FC236}">
                      <a16:creationId xmlns:a16="http://schemas.microsoft.com/office/drawing/2014/main" id="{AD18C7C4-2630-3354-010E-E6C4EE607184}"/>
                    </a:ext>
                  </a:extLst>
                </p:cNvPr>
                <p:cNvSpPr>
                  <a:spLocks noChangeArrowheads="1"/>
                </p:cNvSpPr>
                <p:nvPr/>
              </p:nvSpPr>
              <p:spPr bwMode="auto">
                <a:xfrm>
                  <a:off x="2077" y="1122"/>
                  <a:ext cx="19" cy="18"/>
                </a:xfrm>
                <a:prstGeom prst="ellipse">
                  <a:avLst/>
                </a:prstGeom>
                <a:solidFill>
                  <a:srgbClr val="00A000"/>
                </a:solidFill>
                <a:ln w="12700">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6358" name="Freeform 101">
                  <a:extLst>
                    <a:ext uri="{FF2B5EF4-FFF2-40B4-BE49-F238E27FC236}">
                      <a16:creationId xmlns:a16="http://schemas.microsoft.com/office/drawing/2014/main" id="{3CAEAA5C-2522-965B-4055-B273B8777427}"/>
                    </a:ext>
                  </a:extLst>
                </p:cNvPr>
                <p:cNvSpPr>
                  <a:spLocks/>
                </p:cNvSpPr>
                <p:nvPr/>
              </p:nvSpPr>
              <p:spPr bwMode="auto">
                <a:xfrm>
                  <a:off x="2134" y="1019"/>
                  <a:ext cx="111" cy="99"/>
                </a:xfrm>
                <a:custGeom>
                  <a:avLst/>
                  <a:gdLst>
                    <a:gd name="T0" fmla="*/ 0 w 111"/>
                    <a:gd name="T1" fmla="*/ 50 h 99"/>
                    <a:gd name="T2" fmla="*/ 92 w 111"/>
                    <a:gd name="T3" fmla="*/ 0 h 99"/>
                    <a:gd name="T4" fmla="*/ 105 w 111"/>
                    <a:gd name="T5" fmla="*/ 28 h 99"/>
                    <a:gd name="T6" fmla="*/ 111 w 111"/>
                    <a:gd name="T7" fmla="*/ 45 h 99"/>
                    <a:gd name="T8" fmla="*/ 108 w 111"/>
                    <a:gd name="T9" fmla="*/ 62 h 99"/>
                    <a:gd name="T10" fmla="*/ 101 w 111"/>
                    <a:gd name="T11" fmla="*/ 73 h 99"/>
                    <a:gd name="T12" fmla="*/ 88 w 111"/>
                    <a:gd name="T13" fmla="*/ 84 h 99"/>
                    <a:gd name="T14" fmla="*/ 73 w 111"/>
                    <a:gd name="T15" fmla="*/ 92 h 99"/>
                    <a:gd name="T16" fmla="*/ 61 w 111"/>
                    <a:gd name="T17" fmla="*/ 97 h 99"/>
                    <a:gd name="T18" fmla="*/ 48 w 111"/>
                    <a:gd name="T19" fmla="*/ 99 h 99"/>
                    <a:gd name="T20" fmla="*/ 36 w 111"/>
                    <a:gd name="T21" fmla="*/ 97 h 99"/>
                    <a:gd name="T22" fmla="*/ 25 w 111"/>
                    <a:gd name="T23" fmla="*/ 90 h 99"/>
                    <a:gd name="T24" fmla="*/ 19 w 111"/>
                    <a:gd name="T25" fmla="*/ 84 h 99"/>
                    <a:gd name="T26" fmla="*/ 14 w 111"/>
                    <a:gd name="T27" fmla="*/ 74 h 99"/>
                    <a:gd name="T28" fmla="*/ 6 w 111"/>
                    <a:gd name="T29" fmla="*/ 60 h 99"/>
                    <a:gd name="T30" fmla="*/ 0 w 111"/>
                    <a:gd name="T31" fmla="*/ 5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1" h="99">
                      <a:moveTo>
                        <a:pt x="0" y="50"/>
                      </a:moveTo>
                      <a:lnTo>
                        <a:pt x="92" y="0"/>
                      </a:lnTo>
                      <a:lnTo>
                        <a:pt x="105" y="28"/>
                      </a:lnTo>
                      <a:lnTo>
                        <a:pt x="111" y="45"/>
                      </a:lnTo>
                      <a:lnTo>
                        <a:pt x="108" y="62"/>
                      </a:lnTo>
                      <a:lnTo>
                        <a:pt x="101" y="73"/>
                      </a:lnTo>
                      <a:lnTo>
                        <a:pt x="88" y="84"/>
                      </a:lnTo>
                      <a:lnTo>
                        <a:pt x="73" y="92"/>
                      </a:lnTo>
                      <a:lnTo>
                        <a:pt x="61" y="97"/>
                      </a:lnTo>
                      <a:lnTo>
                        <a:pt x="48" y="99"/>
                      </a:lnTo>
                      <a:lnTo>
                        <a:pt x="36" y="97"/>
                      </a:lnTo>
                      <a:lnTo>
                        <a:pt x="25" y="90"/>
                      </a:lnTo>
                      <a:lnTo>
                        <a:pt x="19" y="84"/>
                      </a:lnTo>
                      <a:lnTo>
                        <a:pt x="14" y="74"/>
                      </a:lnTo>
                      <a:lnTo>
                        <a:pt x="6" y="60"/>
                      </a:lnTo>
                      <a:lnTo>
                        <a:pt x="0" y="50"/>
                      </a:lnTo>
                      <a:close/>
                    </a:path>
                  </a:pathLst>
                </a:custGeom>
                <a:solidFill>
                  <a:srgbClr val="80FFFF"/>
                </a:solidFill>
                <a:ln w="12700">
                  <a:solidFill>
                    <a:srgbClr val="000000"/>
                  </a:solidFill>
                  <a:prstDash val="solid"/>
                  <a:round/>
                  <a:headEnd/>
                  <a:tailEnd/>
                </a:ln>
              </p:spPr>
              <p:txBody>
                <a:bodyPr/>
                <a:lstStyle/>
                <a:p>
                  <a:endParaRPr lang="zh-CN" altLang="en-US"/>
                </a:p>
              </p:txBody>
            </p:sp>
            <p:sp>
              <p:nvSpPr>
                <p:cNvPr id="56359" name="Oval 102">
                  <a:extLst>
                    <a:ext uri="{FF2B5EF4-FFF2-40B4-BE49-F238E27FC236}">
                      <a16:creationId xmlns:a16="http://schemas.microsoft.com/office/drawing/2014/main" id="{73818A57-A0A3-EF17-6BBB-B48F1004FCC1}"/>
                    </a:ext>
                  </a:extLst>
                </p:cNvPr>
                <p:cNvSpPr>
                  <a:spLocks noChangeArrowheads="1"/>
                </p:cNvSpPr>
                <p:nvPr/>
              </p:nvSpPr>
              <p:spPr bwMode="auto">
                <a:xfrm>
                  <a:off x="2184" y="1064"/>
                  <a:ext cx="19" cy="18"/>
                </a:xfrm>
                <a:prstGeom prst="ellipse">
                  <a:avLst/>
                </a:prstGeom>
                <a:solidFill>
                  <a:srgbClr val="00A000"/>
                </a:solidFill>
                <a:ln w="12700">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grpSp>
          <p:sp>
            <p:nvSpPr>
              <p:cNvPr id="56353" name="Freeform 103">
                <a:extLst>
                  <a:ext uri="{FF2B5EF4-FFF2-40B4-BE49-F238E27FC236}">
                    <a16:creationId xmlns:a16="http://schemas.microsoft.com/office/drawing/2014/main" id="{C561AEE7-24E7-AE31-CD77-98ACA001B368}"/>
                  </a:ext>
                </a:extLst>
              </p:cNvPr>
              <p:cNvSpPr>
                <a:spLocks/>
              </p:cNvSpPr>
              <p:nvPr/>
            </p:nvSpPr>
            <p:spPr bwMode="auto">
              <a:xfrm>
                <a:off x="2141" y="1182"/>
                <a:ext cx="110" cy="89"/>
              </a:xfrm>
              <a:custGeom>
                <a:avLst/>
                <a:gdLst>
                  <a:gd name="T0" fmla="*/ 0 w 110"/>
                  <a:gd name="T1" fmla="*/ 46 h 89"/>
                  <a:gd name="T2" fmla="*/ 17 w 110"/>
                  <a:gd name="T3" fmla="*/ 46 h 89"/>
                  <a:gd name="T4" fmla="*/ 32 w 110"/>
                  <a:gd name="T5" fmla="*/ 43 h 89"/>
                  <a:gd name="T6" fmla="*/ 50 w 110"/>
                  <a:gd name="T7" fmla="*/ 38 h 89"/>
                  <a:gd name="T8" fmla="*/ 66 w 110"/>
                  <a:gd name="T9" fmla="*/ 33 h 89"/>
                  <a:gd name="T10" fmla="*/ 83 w 110"/>
                  <a:gd name="T11" fmla="*/ 21 h 89"/>
                  <a:gd name="T12" fmla="*/ 93 w 110"/>
                  <a:gd name="T13" fmla="*/ 12 h 89"/>
                  <a:gd name="T14" fmla="*/ 103 w 110"/>
                  <a:gd name="T15" fmla="*/ 0 h 89"/>
                  <a:gd name="T16" fmla="*/ 109 w 110"/>
                  <a:gd name="T17" fmla="*/ 24 h 89"/>
                  <a:gd name="T18" fmla="*/ 110 w 110"/>
                  <a:gd name="T19" fmla="*/ 33 h 89"/>
                  <a:gd name="T20" fmla="*/ 110 w 110"/>
                  <a:gd name="T21" fmla="*/ 51 h 89"/>
                  <a:gd name="T22" fmla="*/ 106 w 110"/>
                  <a:gd name="T23" fmla="*/ 63 h 89"/>
                  <a:gd name="T24" fmla="*/ 98 w 110"/>
                  <a:gd name="T25" fmla="*/ 76 h 89"/>
                  <a:gd name="T26" fmla="*/ 88 w 110"/>
                  <a:gd name="T27" fmla="*/ 84 h 89"/>
                  <a:gd name="T28" fmla="*/ 76 w 110"/>
                  <a:gd name="T29" fmla="*/ 88 h 89"/>
                  <a:gd name="T30" fmla="*/ 62 w 110"/>
                  <a:gd name="T31" fmla="*/ 89 h 89"/>
                  <a:gd name="T32" fmla="*/ 49 w 110"/>
                  <a:gd name="T33" fmla="*/ 88 h 89"/>
                  <a:gd name="T34" fmla="*/ 37 w 110"/>
                  <a:gd name="T35" fmla="*/ 82 h 89"/>
                  <a:gd name="T36" fmla="*/ 31 w 110"/>
                  <a:gd name="T37" fmla="*/ 80 h 89"/>
                  <a:gd name="T38" fmla="*/ 19 w 110"/>
                  <a:gd name="T39" fmla="*/ 72 h 89"/>
                  <a:gd name="T40" fmla="*/ 11 w 110"/>
                  <a:gd name="T41" fmla="*/ 57 h 89"/>
                  <a:gd name="T42" fmla="*/ 0 w 110"/>
                  <a:gd name="T43" fmla="*/ 46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0" h="89">
                    <a:moveTo>
                      <a:pt x="0" y="46"/>
                    </a:moveTo>
                    <a:lnTo>
                      <a:pt x="17" y="46"/>
                    </a:lnTo>
                    <a:lnTo>
                      <a:pt x="32" y="43"/>
                    </a:lnTo>
                    <a:lnTo>
                      <a:pt x="50" y="38"/>
                    </a:lnTo>
                    <a:lnTo>
                      <a:pt x="66" y="33"/>
                    </a:lnTo>
                    <a:lnTo>
                      <a:pt x="83" y="21"/>
                    </a:lnTo>
                    <a:lnTo>
                      <a:pt x="93" y="12"/>
                    </a:lnTo>
                    <a:lnTo>
                      <a:pt x="103" y="0"/>
                    </a:lnTo>
                    <a:lnTo>
                      <a:pt x="109" y="24"/>
                    </a:lnTo>
                    <a:lnTo>
                      <a:pt x="110" y="33"/>
                    </a:lnTo>
                    <a:lnTo>
                      <a:pt x="110" y="51"/>
                    </a:lnTo>
                    <a:lnTo>
                      <a:pt x="106" y="63"/>
                    </a:lnTo>
                    <a:lnTo>
                      <a:pt x="98" y="76"/>
                    </a:lnTo>
                    <a:lnTo>
                      <a:pt x="88" y="84"/>
                    </a:lnTo>
                    <a:lnTo>
                      <a:pt x="76" y="88"/>
                    </a:lnTo>
                    <a:lnTo>
                      <a:pt x="62" y="89"/>
                    </a:lnTo>
                    <a:lnTo>
                      <a:pt x="49" y="88"/>
                    </a:lnTo>
                    <a:lnTo>
                      <a:pt x="37" y="82"/>
                    </a:lnTo>
                    <a:lnTo>
                      <a:pt x="31" y="80"/>
                    </a:lnTo>
                    <a:lnTo>
                      <a:pt x="19" y="72"/>
                    </a:lnTo>
                    <a:lnTo>
                      <a:pt x="11" y="57"/>
                    </a:lnTo>
                    <a:lnTo>
                      <a:pt x="0" y="46"/>
                    </a:lnTo>
                    <a:close/>
                  </a:path>
                </a:pathLst>
              </a:custGeom>
              <a:solidFill>
                <a:srgbClr val="FFFFFF"/>
              </a:solidFill>
              <a:ln w="12700">
                <a:solidFill>
                  <a:srgbClr val="000000"/>
                </a:solidFill>
                <a:prstDash val="solid"/>
                <a:round/>
                <a:headEnd/>
                <a:tailEnd/>
              </a:ln>
            </p:spPr>
            <p:txBody>
              <a:bodyPr/>
              <a:lstStyle/>
              <a:p>
                <a:endParaRPr lang="zh-CN" altLang="en-US"/>
              </a:p>
            </p:txBody>
          </p:sp>
          <p:sp>
            <p:nvSpPr>
              <p:cNvPr id="56354" name="Freeform 104">
                <a:extLst>
                  <a:ext uri="{FF2B5EF4-FFF2-40B4-BE49-F238E27FC236}">
                    <a16:creationId xmlns:a16="http://schemas.microsoft.com/office/drawing/2014/main" id="{EDB0F8FC-1768-89CA-2663-759320BA8E73}"/>
                  </a:ext>
                </a:extLst>
              </p:cNvPr>
              <p:cNvSpPr>
                <a:spLocks/>
              </p:cNvSpPr>
              <p:nvPr/>
            </p:nvSpPr>
            <p:spPr bwMode="auto">
              <a:xfrm>
                <a:off x="2149" y="1152"/>
                <a:ext cx="57" cy="32"/>
              </a:xfrm>
              <a:custGeom>
                <a:avLst/>
                <a:gdLst>
                  <a:gd name="T0" fmla="*/ 0 w 57"/>
                  <a:gd name="T1" fmla="*/ 32 h 32"/>
                  <a:gd name="T2" fmla="*/ 17 w 57"/>
                  <a:gd name="T3" fmla="*/ 31 h 32"/>
                  <a:gd name="T4" fmla="*/ 24 w 57"/>
                  <a:gd name="T5" fmla="*/ 28 h 32"/>
                  <a:gd name="T6" fmla="*/ 33 w 57"/>
                  <a:gd name="T7" fmla="*/ 25 h 32"/>
                  <a:gd name="T8" fmla="*/ 43 w 57"/>
                  <a:gd name="T9" fmla="*/ 19 h 32"/>
                  <a:gd name="T10" fmla="*/ 49 w 57"/>
                  <a:gd name="T11" fmla="*/ 10 h 32"/>
                  <a:gd name="T12" fmla="*/ 57 w 57"/>
                  <a:gd name="T13" fmla="*/ 0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32">
                    <a:moveTo>
                      <a:pt x="0" y="32"/>
                    </a:moveTo>
                    <a:lnTo>
                      <a:pt x="17" y="31"/>
                    </a:lnTo>
                    <a:lnTo>
                      <a:pt x="24" y="28"/>
                    </a:lnTo>
                    <a:lnTo>
                      <a:pt x="33" y="25"/>
                    </a:lnTo>
                    <a:lnTo>
                      <a:pt x="43" y="19"/>
                    </a:lnTo>
                    <a:lnTo>
                      <a:pt x="49" y="10"/>
                    </a:lnTo>
                    <a:lnTo>
                      <a:pt x="57"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5" name="Freeform 105">
                <a:extLst>
                  <a:ext uri="{FF2B5EF4-FFF2-40B4-BE49-F238E27FC236}">
                    <a16:creationId xmlns:a16="http://schemas.microsoft.com/office/drawing/2014/main" id="{DCF34941-0766-95CA-8203-A882BC951468}"/>
                  </a:ext>
                </a:extLst>
              </p:cNvPr>
              <p:cNvSpPr>
                <a:spLocks/>
              </p:cNvSpPr>
              <p:nvPr/>
            </p:nvSpPr>
            <p:spPr bwMode="auto">
              <a:xfrm>
                <a:off x="1947" y="869"/>
                <a:ext cx="307" cy="282"/>
              </a:xfrm>
              <a:custGeom>
                <a:avLst/>
                <a:gdLst>
                  <a:gd name="T0" fmla="*/ 52 w 307"/>
                  <a:gd name="T1" fmla="*/ 282 h 282"/>
                  <a:gd name="T2" fmla="*/ 65 w 307"/>
                  <a:gd name="T3" fmla="*/ 276 h 282"/>
                  <a:gd name="T4" fmla="*/ 68 w 307"/>
                  <a:gd name="T5" fmla="*/ 258 h 282"/>
                  <a:gd name="T6" fmla="*/ 70 w 307"/>
                  <a:gd name="T7" fmla="*/ 233 h 282"/>
                  <a:gd name="T8" fmla="*/ 58 w 307"/>
                  <a:gd name="T9" fmla="*/ 183 h 282"/>
                  <a:gd name="T10" fmla="*/ 51 w 307"/>
                  <a:gd name="T11" fmla="*/ 154 h 282"/>
                  <a:gd name="T12" fmla="*/ 89 w 307"/>
                  <a:gd name="T13" fmla="*/ 155 h 282"/>
                  <a:gd name="T14" fmla="*/ 139 w 307"/>
                  <a:gd name="T15" fmla="*/ 153 h 282"/>
                  <a:gd name="T16" fmla="*/ 155 w 307"/>
                  <a:gd name="T17" fmla="*/ 137 h 282"/>
                  <a:gd name="T18" fmla="*/ 181 w 307"/>
                  <a:gd name="T19" fmla="*/ 118 h 282"/>
                  <a:gd name="T20" fmla="*/ 221 w 307"/>
                  <a:gd name="T21" fmla="*/ 122 h 282"/>
                  <a:gd name="T22" fmla="*/ 260 w 307"/>
                  <a:gd name="T23" fmla="*/ 101 h 282"/>
                  <a:gd name="T24" fmla="*/ 265 w 307"/>
                  <a:gd name="T25" fmla="*/ 123 h 282"/>
                  <a:gd name="T26" fmla="*/ 281 w 307"/>
                  <a:gd name="T27" fmla="*/ 132 h 282"/>
                  <a:gd name="T28" fmla="*/ 298 w 307"/>
                  <a:gd name="T29" fmla="*/ 160 h 282"/>
                  <a:gd name="T30" fmla="*/ 307 w 307"/>
                  <a:gd name="T31" fmla="*/ 154 h 282"/>
                  <a:gd name="T32" fmla="*/ 307 w 307"/>
                  <a:gd name="T33" fmla="*/ 135 h 282"/>
                  <a:gd name="T34" fmla="*/ 303 w 307"/>
                  <a:gd name="T35" fmla="*/ 106 h 282"/>
                  <a:gd name="T36" fmla="*/ 295 w 307"/>
                  <a:gd name="T37" fmla="*/ 82 h 282"/>
                  <a:gd name="T38" fmla="*/ 280 w 307"/>
                  <a:gd name="T39" fmla="*/ 64 h 282"/>
                  <a:gd name="T40" fmla="*/ 282 w 307"/>
                  <a:gd name="T41" fmla="*/ 33 h 282"/>
                  <a:gd name="T42" fmla="*/ 282 w 307"/>
                  <a:gd name="T43" fmla="*/ 16 h 282"/>
                  <a:gd name="T44" fmla="*/ 261 w 307"/>
                  <a:gd name="T45" fmla="*/ 19 h 282"/>
                  <a:gd name="T46" fmla="*/ 238 w 307"/>
                  <a:gd name="T47" fmla="*/ 19 h 282"/>
                  <a:gd name="T48" fmla="*/ 225 w 307"/>
                  <a:gd name="T49" fmla="*/ 14 h 282"/>
                  <a:gd name="T50" fmla="*/ 209 w 307"/>
                  <a:gd name="T51" fmla="*/ 0 h 282"/>
                  <a:gd name="T52" fmla="*/ 195 w 307"/>
                  <a:gd name="T53" fmla="*/ 13 h 282"/>
                  <a:gd name="T54" fmla="*/ 182 w 307"/>
                  <a:gd name="T55" fmla="*/ 19 h 282"/>
                  <a:gd name="T56" fmla="*/ 156 w 307"/>
                  <a:gd name="T57" fmla="*/ 21 h 282"/>
                  <a:gd name="T58" fmla="*/ 132 w 307"/>
                  <a:gd name="T59" fmla="*/ 26 h 282"/>
                  <a:gd name="T60" fmla="*/ 106 w 307"/>
                  <a:gd name="T61" fmla="*/ 35 h 282"/>
                  <a:gd name="T62" fmla="*/ 84 w 307"/>
                  <a:gd name="T63" fmla="*/ 49 h 282"/>
                  <a:gd name="T64" fmla="*/ 58 w 307"/>
                  <a:gd name="T65" fmla="*/ 73 h 282"/>
                  <a:gd name="T66" fmla="*/ 42 w 307"/>
                  <a:gd name="T67" fmla="*/ 78 h 282"/>
                  <a:gd name="T68" fmla="*/ 28 w 307"/>
                  <a:gd name="T69" fmla="*/ 91 h 282"/>
                  <a:gd name="T70" fmla="*/ 16 w 307"/>
                  <a:gd name="T71" fmla="*/ 103 h 282"/>
                  <a:gd name="T72" fmla="*/ 10 w 307"/>
                  <a:gd name="T73" fmla="*/ 122 h 282"/>
                  <a:gd name="T74" fmla="*/ 2 w 307"/>
                  <a:gd name="T75" fmla="*/ 143 h 282"/>
                  <a:gd name="T76" fmla="*/ 0 w 307"/>
                  <a:gd name="T77" fmla="*/ 161 h 282"/>
                  <a:gd name="T78" fmla="*/ 0 w 307"/>
                  <a:gd name="T79" fmla="*/ 200 h 282"/>
                  <a:gd name="T80" fmla="*/ 10 w 307"/>
                  <a:gd name="T81" fmla="*/ 241 h 282"/>
                  <a:gd name="T82" fmla="*/ 52 w 307"/>
                  <a:gd name="T83" fmla="*/ 282 h 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07" h="282">
                    <a:moveTo>
                      <a:pt x="52" y="282"/>
                    </a:moveTo>
                    <a:lnTo>
                      <a:pt x="65" y="276"/>
                    </a:lnTo>
                    <a:lnTo>
                      <a:pt x="68" y="258"/>
                    </a:lnTo>
                    <a:lnTo>
                      <a:pt x="70" y="233"/>
                    </a:lnTo>
                    <a:lnTo>
                      <a:pt x="58" y="183"/>
                    </a:lnTo>
                    <a:lnTo>
                      <a:pt x="51" y="154"/>
                    </a:lnTo>
                    <a:lnTo>
                      <a:pt x="89" y="155"/>
                    </a:lnTo>
                    <a:lnTo>
                      <a:pt x="139" y="153"/>
                    </a:lnTo>
                    <a:lnTo>
                      <a:pt x="155" y="137"/>
                    </a:lnTo>
                    <a:lnTo>
                      <a:pt x="181" y="118"/>
                    </a:lnTo>
                    <a:lnTo>
                      <a:pt x="221" y="122"/>
                    </a:lnTo>
                    <a:lnTo>
                      <a:pt x="260" y="101"/>
                    </a:lnTo>
                    <a:lnTo>
                      <a:pt x="265" y="123"/>
                    </a:lnTo>
                    <a:lnTo>
                      <a:pt x="281" y="132"/>
                    </a:lnTo>
                    <a:lnTo>
                      <a:pt x="298" y="160"/>
                    </a:lnTo>
                    <a:lnTo>
                      <a:pt x="307" y="154"/>
                    </a:lnTo>
                    <a:lnTo>
                      <a:pt x="307" y="135"/>
                    </a:lnTo>
                    <a:lnTo>
                      <a:pt x="303" y="106"/>
                    </a:lnTo>
                    <a:lnTo>
                      <a:pt x="295" y="82"/>
                    </a:lnTo>
                    <a:lnTo>
                      <a:pt x="280" y="64"/>
                    </a:lnTo>
                    <a:lnTo>
                      <a:pt x="282" y="33"/>
                    </a:lnTo>
                    <a:lnTo>
                      <a:pt x="282" y="16"/>
                    </a:lnTo>
                    <a:lnTo>
                      <a:pt x="261" y="19"/>
                    </a:lnTo>
                    <a:lnTo>
                      <a:pt x="238" y="19"/>
                    </a:lnTo>
                    <a:lnTo>
                      <a:pt x="225" y="14"/>
                    </a:lnTo>
                    <a:lnTo>
                      <a:pt x="209" y="0"/>
                    </a:lnTo>
                    <a:lnTo>
                      <a:pt x="195" y="13"/>
                    </a:lnTo>
                    <a:lnTo>
                      <a:pt x="182" y="19"/>
                    </a:lnTo>
                    <a:lnTo>
                      <a:pt x="156" y="21"/>
                    </a:lnTo>
                    <a:lnTo>
                      <a:pt x="132" y="26"/>
                    </a:lnTo>
                    <a:lnTo>
                      <a:pt x="106" y="35"/>
                    </a:lnTo>
                    <a:lnTo>
                      <a:pt x="84" y="49"/>
                    </a:lnTo>
                    <a:lnTo>
                      <a:pt x="58" y="73"/>
                    </a:lnTo>
                    <a:lnTo>
                      <a:pt x="42" y="78"/>
                    </a:lnTo>
                    <a:lnTo>
                      <a:pt x="28" y="91"/>
                    </a:lnTo>
                    <a:lnTo>
                      <a:pt x="16" y="103"/>
                    </a:lnTo>
                    <a:lnTo>
                      <a:pt x="10" y="122"/>
                    </a:lnTo>
                    <a:lnTo>
                      <a:pt x="2" y="143"/>
                    </a:lnTo>
                    <a:lnTo>
                      <a:pt x="0" y="161"/>
                    </a:lnTo>
                    <a:lnTo>
                      <a:pt x="0" y="200"/>
                    </a:lnTo>
                    <a:lnTo>
                      <a:pt x="10" y="241"/>
                    </a:lnTo>
                    <a:lnTo>
                      <a:pt x="52" y="282"/>
                    </a:lnTo>
                    <a:close/>
                  </a:path>
                </a:pathLst>
              </a:custGeom>
              <a:solidFill>
                <a:srgbClr val="C06000"/>
              </a:solidFill>
              <a:ln w="12700">
                <a:solidFill>
                  <a:srgbClr val="000000"/>
                </a:solidFill>
                <a:prstDash val="solid"/>
                <a:round/>
                <a:headEnd/>
                <a:tailEnd/>
              </a:ln>
            </p:spPr>
            <p:txBody>
              <a:bodyPr/>
              <a:lstStyle/>
              <a:p>
                <a:endParaRPr lang="zh-CN" altLang="en-US"/>
              </a:p>
            </p:txBody>
          </p:sp>
        </p:grpSp>
        <p:sp>
          <p:nvSpPr>
            <p:cNvPr id="56332" name="Freeform 106">
              <a:extLst>
                <a:ext uri="{FF2B5EF4-FFF2-40B4-BE49-F238E27FC236}">
                  <a16:creationId xmlns:a16="http://schemas.microsoft.com/office/drawing/2014/main" id="{433C0F67-D668-7E0E-1CC6-FA6D14C845D7}"/>
                </a:ext>
              </a:extLst>
            </p:cNvPr>
            <p:cNvSpPr>
              <a:spLocks/>
            </p:cNvSpPr>
            <p:nvPr/>
          </p:nvSpPr>
          <p:spPr bwMode="auto">
            <a:xfrm rot="1123344">
              <a:off x="2393" y="2047"/>
              <a:ext cx="219" cy="518"/>
            </a:xfrm>
            <a:custGeom>
              <a:avLst/>
              <a:gdLst>
                <a:gd name="T0" fmla="*/ 1 w 304"/>
                <a:gd name="T1" fmla="*/ 1 h 764"/>
                <a:gd name="T2" fmla="*/ 1 w 304"/>
                <a:gd name="T3" fmla="*/ 0 h 764"/>
                <a:gd name="T4" fmla="*/ 1 w 304"/>
                <a:gd name="T5" fmla="*/ 1 h 764"/>
                <a:gd name="T6" fmla="*/ 1 w 304"/>
                <a:gd name="T7" fmla="*/ 1 h 764"/>
                <a:gd name="T8" fmla="*/ 1 w 304"/>
                <a:gd name="T9" fmla="*/ 1 h 764"/>
                <a:gd name="T10" fmla="*/ 1 w 304"/>
                <a:gd name="T11" fmla="*/ 1 h 764"/>
                <a:gd name="T12" fmla="*/ 1 w 304"/>
                <a:gd name="T13" fmla="*/ 1 h 764"/>
                <a:gd name="T14" fmla="*/ 1 w 304"/>
                <a:gd name="T15" fmla="*/ 1 h 764"/>
                <a:gd name="T16" fmla="*/ 1 w 304"/>
                <a:gd name="T17" fmla="*/ 1 h 764"/>
                <a:gd name="T18" fmla="*/ 1 w 304"/>
                <a:gd name="T19" fmla="*/ 1 h 764"/>
                <a:gd name="T20" fmla="*/ 1 w 304"/>
                <a:gd name="T21" fmla="*/ 1 h 764"/>
                <a:gd name="T22" fmla="*/ 1 w 304"/>
                <a:gd name="T23" fmla="*/ 1 h 764"/>
                <a:gd name="T24" fmla="*/ 1 w 304"/>
                <a:gd name="T25" fmla="*/ 1 h 764"/>
                <a:gd name="T26" fmla="*/ 1 w 304"/>
                <a:gd name="T27" fmla="*/ 1 h 764"/>
                <a:gd name="T28" fmla="*/ 1 w 304"/>
                <a:gd name="T29" fmla="*/ 1 h 764"/>
                <a:gd name="T30" fmla="*/ 1 w 304"/>
                <a:gd name="T31" fmla="*/ 1 h 764"/>
                <a:gd name="T32" fmla="*/ 1 w 304"/>
                <a:gd name="T33" fmla="*/ 1 h 764"/>
                <a:gd name="T34" fmla="*/ 1 w 304"/>
                <a:gd name="T35" fmla="*/ 1 h 764"/>
                <a:gd name="T36" fmla="*/ 1 w 304"/>
                <a:gd name="T37" fmla="*/ 1 h 764"/>
                <a:gd name="T38" fmla="*/ 1 w 304"/>
                <a:gd name="T39" fmla="*/ 1 h 764"/>
                <a:gd name="T40" fmla="*/ 1 w 304"/>
                <a:gd name="T41" fmla="*/ 1 h 764"/>
                <a:gd name="T42" fmla="*/ 0 w 304"/>
                <a:gd name="T43" fmla="*/ 1 h 764"/>
                <a:gd name="T44" fmla="*/ 1 w 304"/>
                <a:gd name="T45" fmla="*/ 1 h 76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4" h="764">
                  <a:moveTo>
                    <a:pt x="15" y="6"/>
                  </a:moveTo>
                  <a:lnTo>
                    <a:pt x="34" y="0"/>
                  </a:lnTo>
                  <a:lnTo>
                    <a:pt x="75" y="26"/>
                  </a:lnTo>
                  <a:lnTo>
                    <a:pt x="75" y="71"/>
                  </a:lnTo>
                  <a:lnTo>
                    <a:pt x="110" y="114"/>
                  </a:lnTo>
                  <a:lnTo>
                    <a:pt x="144" y="160"/>
                  </a:lnTo>
                  <a:lnTo>
                    <a:pt x="180" y="220"/>
                  </a:lnTo>
                  <a:lnTo>
                    <a:pt x="208" y="276"/>
                  </a:lnTo>
                  <a:lnTo>
                    <a:pt x="237" y="357"/>
                  </a:lnTo>
                  <a:lnTo>
                    <a:pt x="261" y="428"/>
                  </a:lnTo>
                  <a:lnTo>
                    <a:pt x="291" y="570"/>
                  </a:lnTo>
                  <a:lnTo>
                    <a:pt x="304" y="658"/>
                  </a:lnTo>
                  <a:lnTo>
                    <a:pt x="265" y="764"/>
                  </a:lnTo>
                  <a:lnTo>
                    <a:pt x="189" y="679"/>
                  </a:lnTo>
                  <a:lnTo>
                    <a:pt x="168" y="536"/>
                  </a:lnTo>
                  <a:lnTo>
                    <a:pt x="152" y="449"/>
                  </a:lnTo>
                  <a:lnTo>
                    <a:pt x="129" y="366"/>
                  </a:lnTo>
                  <a:lnTo>
                    <a:pt x="103" y="306"/>
                  </a:lnTo>
                  <a:lnTo>
                    <a:pt x="69" y="219"/>
                  </a:lnTo>
                  <a:lnTo>
                    <a:pt x="49" y="156"/>
                  </a:lnTo>
                  <a:lnTo>
                    <a:pt x="30" y="84"/>
                  </a:lnTo>
                  <a:lnTo>
                    <a:pt x="0" y="66"/>
                  </a:lnTo>
                  <a:lnTo>
                    <a:pt x="15" y="6"/>
                  </a:lnTo>
                  <a:close/>
                </a:path>
              </a:pathLst>
            </a:custGeom>
            <a:solidFill>
              <a:srgbClr val="FF0000"/>
            </a:solidFill>
            <a:ln w="12700">
              <a:solidFill>
                <a:srgbClr val="000000"/>
              </a:solidFill>
              <a:prstDash val="solid"/>
              <a:round/>
              <a:headEnd/>
              <a:tailEnd/>
            </a:ln>
          </p:spPr>
          <p:txBody>
            <a:bodyPr/>
            <a:lstStyle/>
            <a:p>
              <a:endParaRPr lang="zh-CN" altLang="en-US"/>
            </a:p>
          </p:txBody>
        </p:sp>
        <p:grpSp>
          <p:nvGrpSpPr>
            <p:cNvPr id="56333" name="Group 107">
              <a:extLst>
                <a:ext uri="{FF2B5EF4-FFF2-40B4-BE49-F238E27FC236}">
                  <a16:creationId xmlns:a16="http://schemas.microsoft.com/office/drawing/2014/main" id="{7E140511-D66C-177A-E79E-A7A62E1F4B22}"/>
                </a:ext>
              </a:extLst>
            </p:cNvPr>
            <p:cNvGrpSpPr>
              <a:grpSpLocks/>
            </p:cNvGrpSpPr>
            <p:nvPr/>
          </p:nvGrpSpPr>
          <p:grpSpPr bwMode="auto">
            <a:xfrm rot="1123344">
              <a:off x="2928" y="1942"/>
              <a:ext cx="127" cy="227"/>
              <a:chOff x="2833" y="962"/>
              <a:chExt cx="176" cy="334"/>
            </a:xfrm>
          </p:grpSpPr>
          <p:sp>
            <p:nvSpPr>
              <p:cNvPr id="56334" name="Freeform 108">
                <a:extLst>
                  <a:ext uri="{FF2B5EF4-FFF2-40B4-BE49-F238E27FC236}">
                    <a16:creationId xmlns:a16="http://schemas.microsoft.com/office/drawing/2014/main" id="{DAD66CBC-5D27-BF3E-D1C9-105F83CEF82D}"/>
                  </a:ext>
                </a:extLst>
              </p:cNvPr>
              <p:cNvSpPr>
                <a:spLocks/>
              </p:cNvSpPr>
              <p:nvPr/>
            </p:nvSpPr>
            <p:spPr bwMode="auto">
              <a:xfrm>
                <a:off x="2834" y="1086"/>
                <a:ext cx="175" cy="210"/>
              </a:xfrm>
              <a:custGeom>
                <a:avLst/>
                <a:gdLst>
                  <a:gd name="T0" fmla="*/ 0 w 1229"/>
                  <a:gd name="T1" fmla="*/ 0 h 1468"/>
                  <a:gd name="T2" fmla="*/ 0 w 1229"/>
                  <a:gd name="T3" fmla="*/ 0 h 1468"/>
                  <a:gd name="T4" fmla="*/ 0 w 1229"/>
                  <a:gd name="T5" fmla="*/ 0 h 1468"/>
                  <a:gd name="T6" fmla="*/ 0 w 1229"/>
                  <a:gd name="T7" fmla="*/ 0 h 1468"/>
                  <a:gd name="T8" fmla="*/ 0 w 1229"/>
                  <a:gd name="T9" fmla="*/ 0 h 1468"/>
                  <a:gd name="T10" fmla="*/ 0 w 1229"/>
                  <a:gd name="T11" fmla="*/ 0 h 1468"/>
                  <a:gd name="T12" fmla="*/ 0 w 1229"/>
                  <a:gd name="T13" fmla="*/ 0 h 1468"/>
                  <a:gd name="T14" fmla="*/ 0 w 1229"/>
                  <a:gd name="T15" fmla="*/ 0 h 1468"/>
                  <a:gd name="T16" fmla="*/ 0 w 1229"/>
                  <a:gd name="T17" fmla="*/ 0 h 1468"/>
                  <a:gd name="T18" fmla="*/ 0 w 1229"/>
                  <a:gd name="T19" fmla="*/ 0 h 1468"/>
                  <a:gd name="T20" fmla="*/ 0 w 1229"/>
                  <a:gd name="T21" fmla="*/ 0 h 1468"/>
                  <a:gd name="T22" fmla="*/ 0 w 1229"/>
                  <a:gd name="T23" fmla="*/ 0 h 1468"/>
                  <a:gd name="T24" fmla="*/ 0 w 1229"/>
                  <a:gd name="T25" fmla="*/ 0 h 1468"/>
                  <a:gd name="T26" fmla="*/ 0 w 1229"/>
                  <a:gd name="T27" fmla="*/ 0 h 1468"/>
                  <a:gd name="T28" fmla="*/ 0 w 1229"/>
                  <a:gd name="T29" fmla="*/ 0 h 1468"/>
                  <a:gd name="T30" fmla="*/ 0 w 1229"/>
                  <a:gd name="T31" fmla="*/ 0 h 1468"/>
                  <a:gd name="T32" fmla="*/ 0 w 1229"/>
                  <a:gd name="T33" fmla="*/ 0 h 1468"/>
                  <a:gd name="T34" fmla="*/ 0 w 1229"/>
                  <a:gd name="T35" fmla="*/ 0 h 1468"/>
                  <a:gd name="T36" fmla="*/ 0 w 1229"/>
                  <a:gd name="T37" fmla="*/ 0 h 1468"/>
                  <a:gd name="T38" fmla="*/ 0 w 1229"/>
                  <a:gd name="T39" fmla="*/ 0 h 1468"/>
                  <a:gd name="T40" fmla="*/ 0 w 1229"/>
                  <a:gd name="T41" fmla="*/ 0 h 1468"/>
                  <a:gd name="T42" fmla="*/ 0 w 1229"/>
                  <a:gd name="T43" fmla="*/ 0 h 1468"/>
                  <a:gd name="T44" fmla="*/ 0 w 1229"/>
                  <a:gd name="T45" fmla="*/ 0 h 1468"/>
                  <a:gd name="T46" fmla="*/ 0 w 1229"/>
                  <a:gd name="T47" fmla="*/ 0 h 1468"/>
                  <a:gd name="T48" fmla="*/ 0 w 1229"/>
                  <a:gd name="T49" fmla="*/ 0 h 1468"/>
                  <a:gd name="T50" fmla="*/ 0 w 1229"/>
                  <a:gd name="T51" fmla="*/ 0 h 1468"/>
                  <a:gd name="T52" fmla="*/ 0 w 1229"/>
                  <a:gd name="T53" fmla="*/ 0 h 1468"/>
                  <a:gd name="T54" fmla="*/ 0 w 1229"/>
                  <a:gd name="T55" fmla="*/ 0 h 1468"/>
                  <a:gd name="T56" fmla="*/ 0 w 1229"/>
                  <a:gd name="T57" fmla="*/ 0 h 1468"/>
                  <a:gd name="T58" fmla="*/ 0 w 1229"/>
                  <a:gd name="T59" fmla="*/ 0 h 1468"/>
                  <a:gd name="T60" fmla="*/ 0 w 1229"/>
                  <a:gd name="T61" fmla="*/ 0 h 1468"/>
                  <a:gd name="T62" fmla="*/ 0 w 1229"/>
                  <a:gd name="T63" fmla="*/ 0 h 1468"/>
                  <a:gd name="T64" fmla="*/ 0 w 1229"/>
                  <a:gd name="T65" fmla="*/ 0 h 1468"/>
                  <a:gd name="T66" fmla="*/ 0 w 1229"/>
                  <a:gd name="T67" fmla="*/ 0 h 1468"/>
                  <a:gd name="T68" fmla="*/ 0 w 1229"/>
                  <a:gd name="T69" fmla="*/ 0 h 1468"/>
                  <a:gd name="T70" fmla="*/ 0 w 1229"/>
                  <a:gd name="T71" fmla="*/ 0 h 1468"/>
                  <a:gd name="T72" fmla="*/ 0 w 1229"/>
                  <a:gd name="T73" fmla="*/ 0 h 1468"/>
                  <a:gd name="T74" fmla="*/ 0 w 1229"/>
                  <a:gd name="T75" fmla="*/ 0 h 1468"/>
                  <a:gd name="T76" fmla="*/ 0 w 1229"/>
                  <a:gd name="T77" fmla="*/ 0 h 1468"/>
                  <a:gd name="T78" fmla="*/ 0 w 1229"/>
                  <a:gd name="T79" fmla="*/ 0 h 1468"/>
                  <a:gd name="T80" fmla="*/ 0 w 1229"/>
                  <a:gd name="T81" fmla="*/ 0 h 1468"/>
                  <a:gd name="T82" fmla="*/ 0 w 1229"/>
                  <a:gd name="T83" fmla="*/ 0 h 1468"/>
                  <a:gd name="T84" fmla="*/ 0 w 1229"/>
                  <a:gd name="T85" fmla="*/ 0 h 1468"/>
                  <a:gd name="T86" fmla="*/ 0 w 1229"/>
                  <a:gd name="T87" fmla="*/ 0 h 1468"/>
                  <a:gd name="T88" fmla="*/ 0 w 1229"/>
                  <a:gd name="T89" fmla="*/ 0 h 1468"/>
                  <a:gd name="T90" fmla="*/ 0 w 1229"/>
                  <a:gd name="T91" fmla="*/ 0 h 14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229" h="1468">
                    <a:moveTo>
                      <a:pt x="957" y="1468"/>
                    </a:moveTo>
                    <a:lnTo>
                      <a:pt x="981" y="1270"/>
                    </a:lnTo>
                    <a:lnTo>
                      <a:pt x="1049" y="1164"/>
                    </a:lnTo>
                    <a:lnTo>
                      <a:pt x="1118" y="1071"/>
                    </a:lnTo>
                    <a:lnTo>
                      <a:pt x="1182" y="953"/>
                    </a:lnTo>
                    <a:lnTo>
                      <a:pt x="1216" y="854"/>
                    </a:lnTo>
                    <a:lnTo>
                      <a:pt x="1229" y="734"/>
                    </a:lnTo>
                    <a:lnTo>
                      <a:pt x="1202" y="604"/>
                    </a:lnTo>
                    <a:lnTo>
                      <a:pt x="1159" y="500"/>
                    </a:lnTo>
                    <a:lnTo>
                      <a:pt x="1166" y="405"/>
                    </a:lnTo>
                    <a:lnTo>
                      <a:pt x="1149" y="320"/>
                    </a:lnTo>
                    <a:lnTo>
                      <a:pt x="1125" y="272"/>
                    </a:lnTo>
                    <a:lnTo>
                      <a:pt x="1091" y="231"/>
                    </a:lnTo>
                    <a:lnTo>
                      <a:pt x="1079" y="204"/>
                    </a:lnTo>
                    <a:lnTo>
                      <a:pt x="1032" y="176"/>
                    </a:lnTo>
                    <a:lnTo>
                      <a:pt x="992" y="170"/>
                    </a:lnTo>
                    <a:lnTo>
                      <a:pt x="963" y="185"/>
                    </a:lnTo>
                    <a:lnTo>
                      <a:pt x="927" y="279"/>
                    </a:lnTo>
                    <a:lnTo>
                      <a:pt x="861" y="414"/>
                    </a:lnTo>
                    <a:lnTo>
                      <a:pt x="958" y="181"/>
                    </a:lnTo>
                    <a:lnTo>
                      <a:pt x="975" y="152"/>
                    </a:lnTo>
                    <a:lnTo>
                      <a:pt x="953" y="100"/>
                    </a:lnTo>
                    <a:lnTo>
                      <a:pt x="918" y="82"/>
                    </a:lnTo>
                    <a:lnTo>
                      <a:pt x="871" y="62"/>
                    </a:lnTo>
                    <a:lnTo>
                      <a:pt x="806" y="39"/>
                    </a:lnTo>
                    <a:lnTo>
                      <a:pt x="790" y="25"/>
                    </a:lnTo>
                    <a:lnTo>
                      <a:pt x="760" y="0"/>
                    </a:lnTo>
                    <a:lnTo>
                      <a:pt x="582" y="39"/>
                    </a:lnTo>
                    <a:lnTo>
                      <a:pt x="346" y="169"/>
                    </a:lnTo>
                    <a:lnTo>
                      <a:pt x="329" y="204"/>
                    </a:lnTo>
                    <a:lnTo>
                      <a:pt x="274" y="259"/>
                    </a:lnTo>
                    <a:lnTo>
                      <a:pt x="210" y="303"/>
                    </a:lnTo>
                    <a:lnTo>
                      <a:pt x="154" y="326"/>
                    </a:lnTo>
                    <a:lnTo>
                      <a:pt x="102" y="378"/>
                    </a:lnTo>
                    <a:lnTo>
                      <a:pt x="67" y="466"/>
                    </a:lnTo>
                    <a:lnTo>
                      <a:pt x="20" y="584"/>
                    </a:lnTo>
                    <a:lnTo>
                      <a:pt x="0" y="649"/>
                    </a:lnTo>
                    <a:lnTo>
                      <a:pt x="20" y="753"/>
                    </a:lnTo>
                    <a:lnTo>
                      <a:pt x="55" y="861"/>
                    </a:lnTo>
                    <a:lnTo>
                      <a:pt x="110" y="998"/>
                    </a:lnTo>
                    <a:lnTo>
                      <a:pt x="141" y="1111"/>
                    </a:lnTo>
                    <a:lnTo>
                      <a:pt x="218" y="1215"/>
                    </a:lnTo>
                    <a:lnTo>
                      <a:pt x="257" y="1233"/>
                    </a:lnTo>
                    <a:lnTo>
                      <a:pt x="279" y="1290"/>
                    </a:lnTo>
                    <a:lnTo>
                      <a:pt x="283" y="1465"/>
                    </a:lnTo>
                    <a:lnTo>
                      <a:pt x="957" y="1468"/>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35" name="Freeform 109">
                <a:extLst>
                  <a:ext uri="{FF2B5EF4-FFF2-40B4-BE49-F238E27FC236}">
                    <a16:creationId xmlns:a16="http://schemas.microsoft.com/office/drawing/2014/main" id="{DC5814AF-6425-555F-3062-CBEA4EB0D039}"/>
                  </a:ext>
                </a:extLst>
              </p:cNvPr>
              <p:cNvSpPr>
                <a:spLocks/>
              </p:cNvSpPr>
              <p:nvPr/>
            </p:nvSpPr>
            <p:spPr bwMode="auto">
              <a:xfrm>
                <a:off x="2932" y="1151"/>
                <a:ext cx="77" cy="40"/>
              </a:xfrm>
              <a:custGeom>
                <a:avLst/>
                <a:gdLst>
                  <a:gd name="T0" fmla="*/ 0 w 538"/>
                  <a:gd name="T1" fmla="*/ 0 h 275"/>
                  <a:gd name="T2" fmla="*/ 0 w 538"/>
                  <a:gd name="T3" fmla="*/ 0 h 275"/>
                  <a:gd name="T4" fmla="*/ 0 w 538"/>
                  <a:gd name="T5" fmla="*/ 0 h 275"/>
                  <a:gd name="T6" fmla="*/ 0 w 538"/>
                  <a:gd name="T7" fmla="*/ 0 h 2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8" h="275">
                    <a:moveTo>
                      <a:pt x="0" y="0"/>
                    </a:moveTo>
                    <a:lnTo>
                      <a:pt x="234" y="164"/>
                    </a:lnTo>
                    <a:lnTo>
                      <a:pt x="445" y="246"/>
                    </a:lnTo>
                    <a:lnTo>
                      <a:pt x="538" y="275"/>
                    </a:lnTo>
                  </a:path>
                </a:pathLst>
              </a:custGeom>
              <a:solidFill>
                <a:srgbClr val="FFD7AF"/>
              </a:solidFill>
              <a:ln w="1588">
                <a:solidFill>
                  <a:srgbClr val="000000"/>
                </a:solidFill>
                <a:prstDash val="solid"/>
                <a:round/>
                <a:headEnd/>
                <a:tailEnd/>
              </a:ln>
            </p:spPr>
            <p:txBody>
              <a:bodyPr/>
              <a:lstStyle/>
              <a:p>
                <a:endParaRPr lang="zh-CN" altLang="en-US"/>
              </a:p>
            </p:txBody>
          </p:sp>
          <p:sp>
            <p:nvSpPr>
              <p:cNvPr id="56336" name="Freeform 110">
                <a:extLst>
                  <a:ext uri="{FF2B5EF4-FFF2-40B4-BE49-F238E27FC236}">
                    <a16:creationId xmlns:a16="http://schemas.microsoft.com/office/drawing/2014/main" id="{88B6D853-F6DB-FD1E-6E01-A882DAA870EF}"/>
                  </a:ext>
                </a:extLst>
              </p:cNvPr>
              <p:cNvSpPr>
                <a:spLocks/>
              </p:cNvSpPr>
              <p:nvPr/>
            </p:nvSpPr>
            <p:spPr bwMode="auto">
              <a:xfrm>
                <a:off x="2885" y="1141"/>
                <a:ext cx="86" cy="91"/>
              </a:xfrm>
              <a:custGeom>
                <a:avLst/>
                <a:gdLst>
                  <a:gd name="T0" fmla="*/ 0 w 601"/>
                  <a:gd name="T1" fmla="*/ 0 h 643"/>
                  <a:gd name="T2" fmla="*/ 0 w 601"/>
                  <a:gd name="T3" fmla="*/ 0 h 643"/>
                  <a:gd name="T4" fmla="*/ 0 w 601"/>
                  <a:gd name="T5" fmla="*/ 0 h 643"/>
                  <a:gd name="T6" fmla="*/ 0 w 601"/>
                  <a:gd name="T7" fmla="*/ 0 h 643"/>
                  <a:gd name="T8" fmla="*/ 0 w 601"/>
                  <a:gd name="T9" fmla="*/ 0 h 643"/>
                  <a:gd name="T10" fmla="*/ 0 w 601"/>
                  <a:gd name="T11" fmla="*/ 0 h 643"/>
                  <a:gd name="T12" fmla="*/ 0 w 601"/>
                  <a:gd name="T13" fmla="*/ 0 h 6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1" h="643">
                    <a:moveTo>
                      <a:pt x="0" y="0"/>
                    </a:moveTo>
                    <a:lnTo>
                      <a:pt x="337" y="180"/>
                    </a:lnTo>
                    <a:lnTo>
                      <a:pt x="413" y="245"/>
                    </a:lnTo>
                    <a:lnTo>
                      <a:pt x="510" y="360"/>
                    </a:lnTo>
                    <a:lnTo>
                      <a:pt x="551" y="454"/>
                    </a:lnTo>
                    <a:lnTo>
                      <a:pt x="573" y="534"/>
                    </a:lnTo>
                    <a:lnTo>
                      <a:pt x="601" y="643"/>
                    </a:lnTo>
                  </a:path>
                </a:pathLst>
              </a:custGeom>
              <a:solidFill>
                <a:srgbClr val="FFD7AF"/>
              </a:solidFill>
              <a:ln w="1588">
                <a:solidFill>
                  <a:srgbClr val="000000"/>
                </a:solidFill>
                <a:prstDash val="solid"/>
                <a:round/>
                <a:headEnd/>
                <a:tailEnd/>
              </a:ln>
            </p:spPr>
            <p:txBody>
              <a:bodyPr/>
              <a:lstStyle/>
              <a:p>
                <a:endParaRPr lang="zh-CN" altLang="en-US"/>
              </a:p>
            </p:txBody>
          </p:sp>
          <p:sp>
            <p:nvSpPr>
              <p:cNvPr id="56337" name="Freeform 111">
                <a:extLst>
                  <a:ext uri="{FF2B5EF4-FFF2-40B4-BE49-F238E27FC236}">
                    <a16:creationId xmlns:a16="http://schemas.microsoft.com/office/drawing/2014/main" id="{9A790B0F-EA4E-EE82-8925-A1413F3669E4}"/>
                  </a:ext>
                </a:extLst>
              </p:cNvPr>
              <p:cNvSpPr>
                <a:spLocks/>
              </p:cNvSpPr>
              <p:nvPr/>
            </p:nvSpPr>
            <p:spPr bwMode="auto">
              <a:xfrm>
                <a:off x="2919" y="1090"/>
                <a:ext cx="57" cy="89"/>
              </a:xfrm>
              <a:custGeom>
                <a:avLst/>
                <a:gdLst>
                  <a:gd name="T0" fmla="*/ 0 w 395"/>
                  <a:gd name="T1" fmla="*/ 0 h 623"/>
                  <a:gd name="T2" fmla="*/ 0 w 395"/>
                  <a:gd name="T3" fmla="*/ 0 h 623"/>
                  <a:gd name="T4" fmla="*/ 0 w 395"/>
                  <a:gd name="T5" fmla="*/ 0 h 623"/>
                  <a:gd name="T6" fmla="*/ 0 w 395"/>
                  <a:gd name="T7" fmla="*/ 0 h 623"/>
                  <a:gd name="T8" fmla="*/ 0 w 395"/>
                  <a:gd name="T9" fmla="*/ 0 h 623"/>
                  <a:gd name="T10" fmla="*/ 0 w 395"/>
                  <a:gd name="T11" fmla="*/ 0 h 623"/>
                  <a:gd name="T12" fmla="*/ 0 w 395"/>
                  <a:gd name="T13" fmla="*/ 0 h 623"/>
                  <a:gd name="T14" fmla="*/ 0 w 395"/>
                  <a:gd name="T15" fmla="*/ 0 h 623"/>
                  <a:gd name="T16" fmla="*/ 0 w 395"/>
                  <a:gd name="T17" fmla="*/ 0 h 623"/>
                  <a:gd name="T18" fmla="*/ 0 w 395"/>
                  <a:gd name="T19" fmla="*/ 0 h 623"/>
                  <a:gd name="T20" fmla="*/ 0 w 395"/>
                  <a:gd name="T21" fmla="*/ 0 h 623"/>
                  <a:gd name="T22" fmla="*/ 0 w 395"/>
                  <a:gd name="T23" fmla="*/ 0 h 623"/>
                  <a:gd name="T24" fmla="*/ 0 w 395"/>
                  <a:gd name="T25" fmla="*/ 0 h 623"/>
                  <a:gd name="T26" fmla="*/ 0 w 395"/>
                  <a:gd name="T27" fmla="*/ 0 h 623"/>
                  <a:gd name="T28" fmla="*/ 0 w 395"/>
                  <a:gd name="T29" fmla="*/ 0 h 623"/>
                  <a:gd name="T30" fmla="*/ 0 w 395"/>
                  <a:gd name="T31" fmla="*/ 0 h 623"/>
                  <a:gd name="T32" fmla="*/ 0 w 395"/>
                  <a:gd name="T33" fmla="*/ 0 h 623"/>
                  <a:gd name="T34" fmla="*/ 0 w 395"/>
                  <a:gd name="T35" fmla="*/ 0 h 623"/>
                  <a:gd name="T36" fmla="*/ 0 w 395"/>
                  <a:gd name="T37" fmla="*/ 0 h 623"/>
                  <a:gd name="T38" fmla="*/ 0 w 395"/>
                  <a:gd name="T39" fmla="*/ 0 h 623"/>
                  <a:gd name="T40" fmla="*/ 0 w 395"/>
                  <a:gd name="T41" fmla="*/ 0 h 623"/>
                  <a:gd name="T42" fmla="*/ 0 w 395"/>
                  <a:gd name="T43" fmla="*/ 0 h 623"/>
                  <a:gd name="T44" fmla="*/ 0 w 395"/>
                  <a:gd name="T45" fmla="*/ 0 h 623"/>
                  <a:gd name="T46" fmla="*/ 0 w 395"/>
                  <a:gd name="T47" fmla="*/ 0 h 6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5" h="623">
                    <a:moveTo>
                      <a:pt x="391" y="139"/>
                    </a:moveTo>
                    <a:lnTo>
                      <a:pt x="395" y="98"/>
                    </a:lnTo>
                    <a:lnTo>
                      <a:pt x="368" y="42"/>
                    </a:lnTo>
                    <a:lnTo>
                      <a:pt x="328" y="15"/>
                    </a:lnTo>
                    <a:lnTo>
                      <a:pt x="290" y="0"/>
                    </a:lnTo>
                    <a:lnTo>
                      <a:pt x="248" y="1"/>
                    </a:lnTo>
                    <a:lnTo>
                      <a:pt x="211" y="10"/>
                    </a:lnTo>
                    <a:lnTo>
                      <a:pt x="181" y="28"/>
                    </a:lnTo>
                    <a:lnTo>
                      <a:pt x="123" y="167"/>
                    </a:lnTo>
                    <a:lnTo>
                      <a:pt x="83" y="298"/>
                    </a:lnTo>
                    <a:lnTo>
                      <a:pt x="45" y="401"/>
                    </a:lnTo>
                    <a:lnTo>
                      <a:pt x="0" y="512"/>
                    </a:lnTo>
                    <a:lnTo>
                      <a:pt x="16" y="581"/>
                    </a:lnTo>
                    <a:lnTo>
                      <a:pt x="38" y="604"/>
                    </a:lnTo>
                    <a:lnTo>
                      <a:pt x="72" y="623"/>
                    </a:lnTo>
                    <a:lnTo>
                      <a:pt x="110" y="618"/>
                    </a:lnTo>
                    <a:lnTo>
                      <a:pt x="148" y="602"/>
                    </a:lnTo>
                    <a:lnTo>
                      <a:pt x="186" y="540"/>
                    </a:lnTo>
                    <a:lnTo>
                      <a:pt x="201" y="453"/>
                    </a:lnTo>
                    <a:lnTo>
                      <a:pt x="235" y="398"/>
                    </a:lnTo>
                    <a:lnTo>
                      <a:pt x="265" y="332"/>
                    </a:lnTo>
                    <a:lnTo>
                      <a:pt x="315" y="267"/>
                    </a:lnTo>
                    <a:lnTo>
                      <a:pt x="364" y="183"/>
                    </a:lnTo>
                    <a:lnTo>
                      <a:pt x="391" y="139"/>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56338" name="Freeform 112">
                <a:extLst>
                  <a:ext uri="{FF2B5EF4-FFF2-40B4-BE49-F238E27FC236}">
                    <a16:creationId xmlns:a16="http://schemas.microsoft.com/office/drawing/2014/main" id="{19DB7B83-33D9-444E-5E6C-C731D15F290C}"/>
                  </a:ext>
                </a:extLst>
              </p:cNvPr>
              <p:cNvSpPr>
                <a:spLocks/>
              </p:cNvSpPr>
              <p:nvPr/>
            </p:nvSpPr>
            <p:spPr bwMode="auto">
              <a:xfrm>
                <a:off x="2925" y="1154"/>
                <a:ext cx="16" cy="21"/>
              </a:xfrm>
              <a:custGeom>
                <a:avLst/>
                <a:gdLst>
                  <a:gd name="T0" fmla="*/ 0 w 114"/>
                  <a:gd name="T1" fmla="*/ 0 h 148"/>
                  <a:gd name="T2" fmla="*/ 0 w 114"/>
                  <a:gd name="T3" fmla="*/ 0 h 148"/>
                  <a:gd name="T4" fmla="*/ 0 w 114"/>
                  <a:gd name="T5" fmla="*/ 0 h 148"/>
                  <a:gd name="T6" fmla="*/ 0 w 114"/>
                  <a:gd name="T7" fmla="*/ 0 h 148"/>
                  <a:gd name="T8" fmla="*/ 0 w 114"/>
                  <a:gd name="T9" fmla="*/ 0 h 148"/>
                  <a:gd name="T10" fmla="*/ 0 w 114"/>
                  <a:gd name="T11" fmla="*/ 0 h 148"/>
                  <a:gd name="T12" fmla="*/ 0 w 114"/>
                  <a:gd name="T13" fmla="*/ 0 h 148"/>
                  <a:gd name="T14" fmla="*/ 0 w 114"/>
                  <a:gd name="T15" fmla="*/ 0 h 148"/>
                  <a:gd name="T16" fmla="*/ 0 w 114"/>
                  <a:gd name="T17" fmla="*/ 0 h 148"/>
                  <a:gd name="T18" fmla="*/ 0 w 114"/>
                  <a:gd name="T19" fmla="*/ 0 h 148"/>
                  <a:gd name="T20" fmla="*/ 0 w 114"/>
                  <a:gd name="T21" fmla="*/ 0 h 148"/>
                  <a:gd name="T22" fmla="*/ 0 w 114"/>
                  <a:gd name="T23" fmla="*/ 0 h 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4" h="148">
                    <a:moveTo>
                      <a:pt x="16" y="18"/>
                    </a:moveTo>
                    <a:lnTo>
                      <a:pt x="38" y="0"/>
                    </a:lnTo>
                    <a:lnTo>
                      <a:pt x="77" y="4"/>
                    </a:lnTo>
                    <a:lnTo>
                      <a:pt x="114" y="22"/>
                    </a:lnTo>
                    <a:lnTo>
                      <a:pt x="114" y="77"/>
                    </a:lnTo>
                    <a:lnTo>
                      <a:pt x="108" y="107"/>
                    </a:lnTo>
                    <a:lnTo>
                      <a:pt x="92" y="139"/>
                    </a:lnTo>
                    <a:lnTo>
                      <a:pt x="54" y="148"/>
                    </a:lnTo>
                    <a:lnTo>
                      <a:pt x="35" y="146"/>
                    </a:lnTo>
                    <a:lnTo>
                      <a:pt x="13" y="124"/>
                    </a:lnTo>
                    <a:lnTo>
                      <a:pt x="0" y="98"/>
                    </a:lnTo>
                    <a:lnTo>
                      <a:pt x="16" y="18"/>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56339" name="Freeform 113">
                <a:extLst>
                  <a:ext uri="{FF2B5EF4-FFF2-40B4-BE49-F238E27FC236}">
                    <a16:creationId xmlns:a16="http://schemas.microsoft.com/office/drawing/2014/main" id="{69528713-887C-B617-AEDC-F2CB48E791E2}"/>
                  </a:ext>
                </a:extLst>
              </p:cNvPr>
              <p:cNvSpPr>
                <a:spLocks/>
              </p:cNvSpPr>
              <p:nvPr/>
            </p:nvSpPr>
            <p:spPr bwMode="auto">
              <a:xfrm>
                <a:off x="2870" y="962"/>
                <a:ext cx="42" cy="155"/>
              </a:xfrm>
              <a:custGeom>
                <a:avLst/>
                <a:gdLst>
                  <a:gd name="T0" fmla="*/ 0 w 290"/>
                  <a:gd name="T1" fmla="*/ 0 h 1090"/>
                  <a:gd name="T2" fmla="*/ 0 w 290"/>
                  <a:gd name="T3" fmla="*/ 0 h 1090"/>
                  <a:gd name="T4" fmla="*/ 0 w 290"/>
                  <a:gd name="T5" fmla="*/ 0 h 1090"/>
                  <a:gd name="T6" fmla="*/ 0 w 290"/>
                  <a:gd name="T7" fmla="*/ 0 h 1090"/>
                  <a:gd name="T8" fmla="*/ 0 w 290"/>
                  <a:gd name="T9" fmla="*/ 0 h 1090"/>
                  <a:gd name="T10" fmla="*/ 0 w 290"/>
                  <a:gd name="T11" fmla="*/ 0 h 1090"/>
                  <a:gd name="T12" fmla="*/ 0 w 290"/>
                  <a:gd name="T13" fmla="*/ 0 h 1090"/>
                  <a:gd name="T14" fmla="*/ 0 w 290"/>
                  <a:gd name="T15" fmla="*/ 0 h 1090"/>
                  <a:gd name="T16" fmla="*/ 0 w 290"/>
                  <a:gd name="T17" fmla="*/ 0 h 1090"/>
                  <a:gd name="T18" fmla="*/ 0 w 290"/>
                  <a:gd name="T19" fmla="*/ 0 h 1090"/>
                  <a:gd name="T20" fmla="*/ 0 w 290"/>
                  <a:gd name="T21" fmla="*/ 0 h 1090"/>
                  <a:gd name="T22" fmla="*/ 0 w 290"/>
                  <a:gd name="T23" fmla="*/ 0 h 1090"/>
                  <a:gd name="T24" fmla="*/ 0 w 290"/>
                  <a:gd name="T25" fmla="*/ 0 h 1090"/>
                  <a:gd name="T26" fmla="*/ 0 w 290"/>
                  <a:gd name="T27" fmla="*/ 0 h 1090"/>
                  <a:gd name="T28" fmla="*/ 0 w 290"/>
                  <a:gd name="T29" fmla="*/ 0 h 1090"/>
                  <a:gd name="T30" fmla="*/ 0 w 290"/>
                  <a:gd name="T31" fmla="*/ 0 h 1090"/>
                  <a:gd name="T32" fmla="*/ 0 w 290"/>
                  <a:gd name="T33" fmla="*/ 0 h 1090"/>
                  <a:gd name="T34" fmla="*/ 0 w 290"/>
                  <a:gd name="T35" fmla="*/ 0 h 1090"/>
                  <a:gd name="T36" fmla="*/ 0 w 290"/>
                  <a:gd name="T37" fmla="*/ 0 h 1090"/>
                  <a:gd name="T38" fmla="*/ 0 w 290"/>
                  <a:gd name="T39" fmla="*/ 0 h 1090"/>
                  <a:gd name="T40" fmla="*/ 0 w 290"/>
                  <a:gd name="T41" fmla="*/ 0 h 1090"/>
                  <a:gd name="T42" fmla="*/ 0 w 290"/>
                  <a:gd name="T43" fmla="*/ 0 h 1090"/>
                  <a:gd name="T44" fmla="*/ 0 w 290"/>
                  <a:gd name="T45" fmla="*/ 0 h 1090"/>
                  <a:gd name="T46" fmla="*/ 0 w 290"/>
                  <a:gd name="T47" fmla="*/ 0 h 1090"/>
                  <a:gd name="T48" fmla="*/ 0 w 290"/>
                  <a:gd name="T49" fmla="*/ 0 h 1090"/>
                  <a:gd name="T50" fmla="*/ 0 w 290"/>
                  <a:gd name="T51" fmla="*/ 0 h 1090"/>
                  <a:gd name="T52" fmla="*/ 0 w 290"/>
                  <a:gd name="T53" fmla="*/ 0 h 1090"/>
                  <a:gd name="T54" fmla="*/ 0 w 290"/>
                  <a:gd name="T55" fmla="*/ 0 h 1090"/>
                  <a:gd name="T56" fmla="*/ 0 w 290"/>
                  <a:gd name="T57" fmla="*/ 0 h 1090"/>
                  <a:gd name="T58" fmla="*/ 0 w 290"/>
                  <a:gd name="T59" fmla="*/ 0 h 1090"/>
                  <a:gd name="T60" fmla="*/ 0 w 290"/>
                  <a:gd name="T61" fmla="*/ 0 h 10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90" h="1090">
                    <a:moveTo>
                      <a:pt x="284" y="1005"/>
                    </a:moveTo>
                    <a:lnTo>
                      <a:pt x="289" y="947"/>
                    </a:lnTo>
                    <a:lnTo>
                      <a:pt x="290" y="818"/>
                    </a:lnTo>
                    <a:lnTo>
                      <a:pt x="281" y="691"/>
                    </a:lnTo>
                    <a:lnTo>
                      <a:pt x="275" y="635"/>
                    </a:lnTo>
                    <a:lnTo>
                      <a:pt x="271" y="594"/>
                    </a:lnTo>
                    <a:lnTo>
                      <a:pt x="271" y="505"/>
                    </a:lnTo>
                    <a:lnTo>
                      <a:pt x="276" y="406"/>
                    </a:lnTo>
                    <a:lnTo>
                      <a:pt x="275" y="332"/>
                    </a:lnTo>
                    <a:lnTo>
                      <a:pt x="273" y="276"/>
                    </a:lnTo>
                    <a:lnTo>
                      <a:pt x="262" y="166"/>
                    </a:lnTo>
                    <a:lnTo>
                      <a:pt x="253" y="88"/>
                    </a:lnTo>
                    <a:lnTo>
                      <a:pt x="236" y="24"/>
                    </a:lnTo>
                    <a:lnTo>
                      <a:pt x="214" y="3"/>
                    </a:lnTo>
                    <a:lnTo>
                      <a:pt x="186" y="1"/>
                    </a:lnTo>
                    <a:lnTo>
                      <a:pt x="156" y="0"/>
                    </a:lnTo>
                    <a:lnTo>
                      <a:pt x="121" y="14"/>
                    </a:lnTo>
                    <a:lnTo>
                      <a:pt x="92" y="70"/>
                    </a:lnTo>
                    <a:lnTo>
                      <a:pt x="85" y="160"/>
                    </a:lnTo>
                    <a:lnTo>
                      <a:pt x="82" y="264"/>
                    </a:lnTo>
                    <a:lnTo>
                      <a:pt x="76" y="332"/>
                    </a:lnTo>
                    <a:lnTo>
                      <a:pt x="67" y="402"/>
                    </a:lnTo>
                    <a:lnTo>
                      <a:pt x="68" y="485"/>
                    </a:lnTo>
                    <a:lnTo>
                      <a:pt x="64" y="580"/>
                    </a:lnTo>
                    <a:lnTo>
                      <a:pt x="51" y="651"/>
                    </a:lnTo>
                    <a:lnTo>
                      <a:pt x="37" y="765"/>
                    </a:lnTo>
                    <a:lnTo>
                      <a:pt x="19" y="885"/>
                    </a:lnTo>
                    <a:lnTo>
                      <a:pt x="3" y="986"/>
                    </a:lnTo>
                    <a:lnTo>
                      <a:pt x="0" y="1090"/>
                    </a:lnTo>
                    <a:lnTo>
                      <a:pt x="266" y="1085"/>
                    </a:lnTo>
                    <a:lnTo>
                      <a:pt x="284" y="1005"/>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40" name="Freeform 114">
                <a:extLst>
                  <a:ext uri="{FF2B5EF4-FFF2-40B4-BE49-F238E27FC236}">
                    <a16:creationId xmlns:a16="http://schemas.microsoft.com/office/drawing/2014/main" id="{DFE55E00-F746-1F3F-5992-CD035C12FF42}"/>
                  </a:ext>
                </a:extLst>
              </p:cNvPr>
              <p:cNvSpPr>
                <a:spLocks/>
              </p:cNvSpPr>
              <p:nvPr/>
            </p:nvSpPr>
            <p:spPr bwMode="auto">
              <a:xfrm>
                <a:off x="2968" y="1156"/>
                <a:ext cx="31" cy="4"/>
              </a:xfrm>
              <a:custGeom>
                <a:avLst/>
                <a:gdLst>
                  <a:gd name="T0" fmla="*/ 0 w 221"/>
                  <a:gd name="T1" fmla="*/ 0 h 28"/>
                  <a:gd name="T2" fmla="*/ 0 w 221"/>
                  <a:gd name="T3" fmla="*/ 0 h 28"/>
                  <a:gd name="T4" fmla="*/ 0 w 221"/>
                  <a:gd name="T5" fmla="*/ 0 h 28"/>
                  <a:gd name="T6" fmla="*/ 0 w 221"/>
                  <a:gd name="T7" fmla="*/ 0 h 28"/>
                  <a:gd name="T8" fmla="*/ 0 w 221"/>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 h="28">
                    <a:moveTo>
                      <a:pt x="221" y="14"/>
                    </a:moveTo>
                    <a:lnTo>
                      <a:pt x="156" y="24"/>
                    </a:lnTo>
                    <a:lnTo>
                      <a:pt x="104" y="28"/>
                    </a:lnTo>
                    <a:lnTo>
                      <a:pt x="35" y="14"/>
                    </a:lnTo>
                    <a:lnTo>
                      <a:pt x="0" y="0"/>
                    </a:lnTo>
                  </a:path>
                </a:pathLst>
              </a:custGeom>
              <a:solidFill>
                <a:srgbClr val="FFD7AF"/>
              </a:solidFill>
              <a:ln w="1588">
                <a:solidFill>
                  <a:srgbClr val="000000"/>
                </a:solidFill>
                <a:prstDash val="solid"/>
                <a:round/>
                <a:headEnd/>
                <a:tailEnd/>
              </a:ln>
            </p:spPr>
            <p:txBody>
              <a:bodyPr/>
              <a:lstStyle/>
              <a:p>
                <a:endParaRPr lang="zh-CN" altLang="en-US"/>
              </a:p>
            </p:txBody>
          </p:sp>
          <p:sp>
            <p:nvSpPr>
              <p:cNvPr id="56341" name="Freeform 115">
                <a:extLst>
                  <a:ext uri="{FF2B5EF4-FFF2-40B4-BE49-F238E27FC236}">
                    <a16:creationId xmlns:a16="http://schemas.microsoft.com/office/drawing/2014/main" id="{0D836917-A053-1911-EDD1-3353F02644A3}"/>
                  </a:ext>
                </a:extLst>
              </p:cNvPr>
              <p:cNvSpPr>
                <a:spLocks/>
              </p:cNvSpPr>
              <p:nvPr/>
            </p:nvSpPr>
            <p:spPr bwMode="auto">
              <a:xfrm>
                <a:off x="2872" y="1264"/>
                <a:ext cx="26" cy="2"/>
              </a:xfrm>
              <a:custGeom>
                <a:avLst/>
                <a:gdLst>
                  <a:gd name="T0" fmla="*/ 0 w 181"/>
                  <a:gd name="T1" fmla="*/ 0 h 14"/>
                  <a:gd name="T2" fmla="*/ 0 w 181"/>
                  <a:gd name="T3" fmla="*/ 0 h 14"/>
                  <a:gd name="T4" fmla="*/ 0 w 181"/>
                  <a:gd name="T5" fmla="*/ 0 h 14"/>
                  <a:gd name="T6" fmla="*/ 0 w 181"/>
                  <a:gd name="T7" fmla="*/ 0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 h="14">
                    <a:moveTo>
                      <a:pt x="0" y="0"/>
                    </a:moveTo>
                    <a:lnTo>
                      <a:pt x="70" y="14"/>
                    </a:lnTo>
                    <a:lnTo>
                      <a:pt x="146" y="14"/>
                    </a:lnTo>
                    <a:lnTo>
                      <a:pt x="181" y="7"/>
                    </a:lnTo>
                  </a:path>
                </a:pathLst>
              </a:custGeom>
              <a:solidFill>
                <a:srgbClr val="FFD7AF"/>
              </a:solidFill>
              <a:ln w="1588">
                <a:solidFill>
                  <a:srgbClr val="000000"/>
                </a:solidFill>
                <a:prstDash val="solid"/>
                <a:round/>
                <a:headEnd/>
                <a:tailEnd/>
              </a:ln>
            </p:spPr>
            <p:txBody>
              <a:bodyPr/>
              <a:lstStyle/>
              <a:p>
                <a:endParaRPr lang="zh-CN" altLang="en-US"/>
              </a:p>
            </p:txBody>
          </p:sp>
          <p:sp>
            <p:nvSpPr>
              <p:cNvPr id="56342" name="Freeform 116">
                <a:extLst>
                  <a:ext uri="{FF2B5EF4-FFF2-40B4-BE49-F238E27FC236}">
                    <a16:creationId xmlns:a16="http://schemas.microsoft.com/office/drawing/2014/main" id="{2766FC53-4541-A747-914E-9DB25953AFD6}"/>
                  </a:ext>
                </a:extLst>
              </p:cNvPr>
              <p:cNvSpPr>
                <a:spLocks/>
              </p:cNvSpPr>
              <p:nvPr/>
            </p:nvSpPr>
            <p:spPr bwMode="auto">
              <a:xfrm>
                <a:off x="2928" y="1104"/>
                <a:ext cx="53" cy="72"/>
              </a:xfrm>
              <a:custGeom>
                <a:avLst/>
                <a:gdLst>
                  <a:gd name="T0" fmla="*/ 0 w 370"/>
                  <a:gd name="T1" fmla="*/ 0 h 501"/>
                  <a:gd name="T2" fmla="*/ 0 w 370"/>
                  <a:gd name="T3" fmla="*/ 0 h 501"/>
                  <a:gd name="T4" fmla="*/ 0 w 370"/>
                  <a:gd name="T5" fmla="*/ 0 h 501"/>
                  <a:gd name="T6" fmla="*/ 0 w 370"/>
                  <a:gd name="T7" fmla="*/ 0 h 501"/>
                  <a:gd name="T8" fmla="*/ 0 w 370"/>
                  <a:gd name="T9" fmla="*/ 0 h 501"/>
                  <a:gd name="T10" fmla="*/ 0 w 370"/>
                  <a:gd name="T11" fmla="*/ 0 h 501"/>
                  <a:gd name="T12" fmla="*/ 0 w 370"/>
                  <a:gd name="T13" fmla="*/ 0 h 501"/>
                  <a:gd name="T14" fmla="*/ 0 w 370"/>
                  <a:gd name="T15" fmla="*/ 0 h 501"/>
                  <a:gd name="T16" fmla="*/ 0 w 370"/>
                  <a:gd name="T17" fmla="*/ 0 h 501"/>
                  <a:gd name="T18" fmla="*/ 0 w 370"/>
                  <a:gd name="T19" fmla="*/ 0 h 501"/>
                  <a:gd name="T20" fmla="*/ 0 w 370"/>
                  <a:gd name="T21" fmla="*/ 0 h 501"/>
                  <a:gd name="T22" fmla="*/ 0 w 370"/>
                  <a:gd name="T23" fmla="*/ 0 h 501"/>
                  <a:gd name="T24" fmla="*/ 0 w 370"/>
                  <a:gd name="T25" fmla="*/ 0 h 501"/>
                  <a:gd name="T26" fmla="*/ 0 w 370"/>
                  <a:gd name="T27" fmla="*/ 0 h 501"/>
                  <a:gd name="T28" fmla="*/ 0 w 370"/>
                  <a:gd name="T29" fmla="*/ 0 h 501"/>
                  <a:gd name="T30" fmla="*/ 0 w 370"/>
                  <a:gd name="T31" fmla="*/ 0 h 501"/>
                  <a:gd name="T32" fmla="*/ 0 w 370"/>
                  <a:gd name="T33" fmla="*/ 0 h 501"/>
                  <a:gd name="T34" fmla="*/ 0 w 370"/>
                  <a:gd name="T35" fmla="*/ 0 h 501"/>
                  <a:gd name="T36" fmla="*/ 0 w 370"/>
                  <a:gd name="T37" fmla="*/ 0 h 501"/>
                  <a:gd name="T38" fmla="*/ 0 w 370"/>
                  <a:gd name="T39" fmla="*/ 0 h 501"/>
                  <a:gd name="T40" fmla="*/ 0 w 370"/>
                  <a:gd name="T41" fmla="*/ 0 h 501"/>
                  <a:gd name="T42" fmla="*/ 0 w 370"/>
                  <a:gd name="T43" fmla="*/ 0 h 501"/>
                  <a:gd name="T44" fmla="*/ 0 w 370"/>
                  <a:gd name="T45" fmla="*/ 0 h 501"/>
                  <a:gd name="T46" fmla="*/ 0 w 370"/>
                  <a:gd name="T47" fmla="*/ 0 h 5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0" h="501">
                    <a:moveTo>
                      <a:pt x="370" y="97"/>
                    </a:moveTo>
                    <a:lnTo>
                      <a:pt x="362" y="159"/>
                    </a:lnTo>
                    <a:lnTo>
                      <a:pt x="331" y="214"/>
                    </a:lnTo>
                    <a:lnTo>
                      <a:pt x="276" y="266"/>
                    </a:lnTo>
                    <a:lnTo>
                      <a:pt x="239" y="279"/>
                    </a:lnTo>
                    <a:lnTo>
                      <a:pt x="209" y="294"/>
                    </a:lnTo>
                    <a:lnTo>
                      <a:pt x="191" y="344"/>
                    </a:lnTo>
                    <a:lnTo>
                      <a:pt x="163" y="414"/>
                    </a:lnTo>
                    <a:lnTo>
                      <a:pt x="132" y="480"/>
                    </a:lnTo>
                    <a:lnTo>
                      <a:pt x="97" y="501"/>
                    </a:lnTo>
                    <a:lnTo>
                      <a:pt x="46" y="501"/>
                    </a:lnTo>
                    <a:lnTo>
                      <a:pt x="14" y="486"/>
                    </a:lnTo>
                    <a:lnTo>
                      <a:pt x="0" y="446"/>
                    </a:lnTo>
                    <a:lnTo>
                      <a:pt x="3" y="401"/>
                    </a:lnTo>
                    <a:lnTo>
                      <a:pt x="19" y="318"/>
                    </a:lnTo>
                    <a:lnTo>
                      <a:pt x="52" y="251"/>
                    </a:lnTo>
                    <a:lnTo>
                      <a:pt x="90" y="193"/>
                    </a:lnTo>
                    <a:lnTo>
                      <a:pt x="160" y="69"/>
                    </a:lnTo>
                    <a:lnTo>
                      <a:pt x="207" y="14"/>
                    </a:lnTo>
                    <a:lnTo>
                      <a:pt x="269" y="0"/>
                    </a:lnTo>
                    <a:lnTo>
                      <a:pt x="305" y="9"/>
                    </a:lnTo>
                    <a:lnTo>
                      <a:pt x="331" y="28"/>
                    </a:lnTo>
                    <a:lnTo>
                      <a:pt x="357" y="61"/>
                    </a:lnTo>
                    <a:lnTo>
                      <a:pt x="370" y="9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43" name="Freeform 117">
                <a:extLst>
                  <a:ext uri="{FF2B5EF4-FFF2-40B4-BE49-F238E27FC236}">
                    <a16:creationId xmlns:a16="http://schemas.microsoft.com/office/drawing/2014/main" id="{E7F41890-9B95-EF36-1FD5-31BADE881614}"/>
                  </a:ext>
                </a:extLst>
              </p:cNvPr>
              <p:cNvSpPr>
                <a:spLocks/>
              </p:cNvSpPr>
              <p:nvPr/>
            </p:nvSpPr>
            <p:spPr bwMode="auto">
              <a:xfrm>
                <a:off x="2948" y="1163"/>
                <a:ext cx="14" cy="17"/>
              </a:xfrm>
              <a:custGeom>
                <a:avLst/>
                <a:gdLst>
                  <a:gd name="T0" fmla="*/ 0 w 98"/>
                  <a:gd name="T1" fmla="*/ 0 h 114"/>
                  <a:gd name="T2" fmla="*/ 0 w 98"/>
                  <a:gd name="T3" fmla="*/ 0 h 114"/>
                  <a:gd name="T4" fmla="*/ 0 w 98"/>
                  <a:gd name="T5" fmla="*/ 0 h 114"/>
                  <a:gd name="T6" fmla="*/ 0 w 98"/>
                  <a:gd name="T7" fmla="*/ 0 h 114"/>
                  <a:gd name="T8" fmla="*/ 0 w 98"/>
                  <a:gd name="T9" fmla="*/ 0 h 114"/>
                  <a:gd name="T10" fmla="*/ 0 w 98"/>
                  <a:gd name="T11" fmla="*/ 0 h 114"/>
                  <a:gd name="T12" fmla="*/ 0 w 98"/>
                  <a:gd name="T13" fmla="*/ 0 h 114"/>
                  <a:gd name="T14" fmla="*/ 0 w 98"/>
                  <a:gd name="T15" fmla="*/ 0 h 114"/>
                  <a:gd name="T16" fmla="*/ 0 w 98"/>
                  <a:gd name="T17" fmla="*/ 0 h 114"/>
                  <a:gd name="T18" fmla="*/ 0 w 98"/>
                  <a:gd name="T19" fmla="*/ 0 h 114"/>
                  <a:gd name="T20" fmla="*/ 0 w 98"/>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114">
                    <a:moveTo>
                      <a:pt x="17" y="0"/>
                    </a:moveTo>
                    <a:lnTo>
                      <a:pt x="57" y="0"/>
                    </a:lnTo>
                    <a:lnTo>
                      <a:pt x="96" y="14"/>
                    </a:lnTo>
                    <a:lnTo>
                      <a:pt x="98" y="59"/>
                    </a:lnTo>
                    <a:lnTo>
                      <a:pt x="86" y="92"/>
                    </a:lnTo>
                    <a:lnTo>
                      <a:pt x="48" y="114"/>
                    </a:lnTo>
                    <a:lnTo>
                      <a:pt x="21" y="102"/>
                    </a:lnTo>
                    <a:lnTo>
                      <a:pt x="11" y="83"/>
                    </a:lnTo>
                    <a:lnTo>
                      <a:pt x="0" y="54"/>
                    </a:lnTo>
                    <a:lnTo>
                      <a:pt x="4" y="16"/>
                    </a:lnTo>
                    <a:lnTo>
                      <a:pt x="17" y="0"/>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56344" name="Freeform 118">
                <a:extLst>
                  <a:ext uri="{FF2B5EF4-FFF2-40B4-BE49-F238E27FC236}">
                    <a16:creationId xmlns:a16="http://schemas.microsoft.com/office/drawing/2014/main" id="{F529B2BF-D73C-C383-1C06-AF21D6FD4B8C}"/>
                  </a:ext>
                </a:extLst>
              </p:cNvPr>
              <p:cNvSpPr>
                <a:spLocks/>
              </p:cNvSpPr>
              <p:nvPr/>
            </p:nvSpPr>
            <p:spPr bwMode="auto">
              <a:xfrm>
                <a:off x="2902" y="1083"/>
                <a:ext cx="45" cy="90"/>
              </a:xfrm>
              <a:custGeom>
                <a:avLst/>
                <a:gdLst>
                  <a:gd name="T0" fmla="*/ 0 w 317"/>
                  <a:gd name="T1" fmla="*/ 0 h 626"/>
                  <a:gd name="T2" fmla="*/ 0 w 317"/>
                  <a:gd name="T3" fmla="*/ 0 h 626"/>
                  <a:gd name="T4" fmla="*/ 0 w 317"/>
                  <a:gd name="T5" fmla="*/ 0 h 626"/>
                  <a:gd name="T6" fmla="*/ 0 w 317"/>
                  <a:gd name="T7" fmla="*/ 0 h 626"/>
                  <a:gd name="T8" fmla="*/ 0 w 317"/>
                  <a:gd name="T9" fmla="*/ 0 h 626"/>
                  <a:gd name="T10" fmla="*/ 0 w 317"/>
                  <a:gd name="T11" fmla="*/ 0 h 626"/>
                  <a:gd name="T12" fmla="*/ 0 w 317"/>
                  <a:gd name="T13" fmla="*/ 0 h 626"/>
                  <a:gd name="T14" fmla="*/ 0 w 317"/>
                  <a:gd name="T15" fmla="*/ 0 h 626"/>
                  <a:gd name="T16" fmla="*/ 0 w 317"/>
                  <a:gd name="T17" fmla="*/ 0 h 626"/>
                  <a:gd name="T18" fmla="*/ 0 w 317"/>
                  <a:gd name="T19" fmla="*/ 0 h 626"/>
                  <a:gd name="T20" fmla="*/ 0 w 317"/>
                  <a:gd name="T21" fmla="*/ 0 h 626"/>
                  <a:gd name="T22" fmla="*/ 0 w 317"/>
                  <a:gd name="T23" fmla="*/ 0 h 626"/>
                  <a:gd name="T24" fmla="*/ 0 w 317"/>
                  <a:gd name="T25" fmla="*/ 0 h 626"/>
                  <a:gd name="T26" fmla="*/ 0 w 317"/>
                  <a:gd name="T27" fmla="*/ 0 h 626"/>
                  <a:gd name="T28" fmla="*/ 0 w 317"/>
                  <a:gd name="T29" fmla="*/ 0 h 626"/>
                  <a:gd name="T30" fmla="*/ 0 w 317"/>
                  <a:gd name="T31" fmla="*/ 0 h 626"/>
                  <a:gd name="T32" fmla="*/ 0 w 317"/>
                  <a:gd name="T33" fmla="*/ 0 h 626"/>
                  <a:gd name="T34" fmla="*/ 0 w 317"/>
                  <a:gd name="T35" fmla="*/ 0 h 626"/>
                  <a:gd name="T36" fmla="*/ 0 w 317"/>
                  <a:gd name="T37" fmla="*/ 0 h 626"/>
                  <a:gd name="T38" fmla="*/ 0 w 317"/>
                  <a:gd name="T39" fmla="*/ 0 h 626"/>
                  <a:gd name="T40" fmla="*/ 0 w 317"/>
                  <a:gd name="T41" fmla="*/ 0 h 6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7" h="626">
                    <a:moveTo>
                      <a:pt x="317" y="90"/>
                    </a:moveTo>
                    <a:lnTo>
                      <a:pt x="303" y="48"/>
                    </a:lnTo>
                    <a:lnTo>
                      <a:pt x="280" y="18"/>
                    </a:lnTo>
                    <a:lnTo>
                      <a:pt x="245" y="7"/>
                    </a:lnTo>
                    <a:lnTo>
                      <a:pt x="200" y="0"/>
                    </a:lnTo>
                    <a:lnTo>
                      <a:pt x="138" y="21"/>
                    </a:lnTo>
                    <a:lnTo>
                      <a:pt x="92" y="49"/>
                    </a:lnTo>
                    <a:lnTo>
                      <a:pt x="53" y="118"/>
                    </a:lnTo>
                    <a:lnTo>
                      <a:pt x="30" y="277"/>
                    </a:lnTo>
                    <a:lnTo>
                      <a:pt x="3" y="394"/>
                    </a:lnTo>
                    <a:lnTo>
                      <a:pt x="0" y="512"/>
                    </a:lnTo>
                    <a:lnTo>
                      <a:pt x="8" y="567"/>
                    </a:lnTo>
                    <a:lnTo>
                      <a:pt x="33" y="608"/>
                    </a:lnTo>
                    <a:lnTo>
                      <a:pt x="91" y="626"/>
                    </a:lnTo>
                    <a:lnTo>
                      <a:pt x="145" y="601"/>
                    </a:lnTo>
                    <a:lnTo>
                      <a:pt x="173" y="539"/>
                    </a:lnTo>
                    <a:lnTo>
                      <a:pt x="193" y="436"/>
                    </a:lnTo>
                    <a:lnTo>
                      <a:pt x="221" y="341"/>
                    </a:lnTo>
                    <a:lnTo>
                      <a:pt x="267" y="253"/>
                    </a:lnTo>
                    <a:lnTo>
                      <a:pt x="300" y="155"/>
                    </a:lnTo>
                    <a:lnTo>
                      <a:pt x="317" y="90"/>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45" name="Freeform 119">
                <a:extLst>
                  <a:ext uri="{FF2B5EF4-FFF2-40B4-BE49-F238E27FC236}">
                    <a16:creationId xmlns:a16="http://schemas.microsoft.com/office/drawing/2014/main" id="{E207A2BB-8536-B042-10C2-AEBD56BD5620}"/>
                  </a:ext>
                </a:extLst>
              </p:cNvPr>
              <p:cNvSpPr>
                <a:spLocks/>
              </p:cNvSpPr>
              <p:nvPr/>
            </p:nvSpPr>
            <p:spPr bwMode="auto">
              <a:xfrm>
                <a:off x="2904" y="1147"/>
                <a:ext cx="19" cy="21"/>
              </a:xfrm>
              <a:custGeom>
                <a:avLst/>
                <a:gdLst>
                  <a:gd name="T0" fmla="*/ 0 w 132"/>
                  <a:gd name="T1" fmla="*/ 0 h 152"/>
                  <a:gd name="T2" fmla="*/ 0 w 132"/>
                  <a:gd name="T3" fmla="*/ 0 h 152"/>
                  <a:gd name="T4" fmla="*/ 0 w 132"/>
                  <a:gd name="T5" fmla="*/ 0 h 152"/>
                  <a:gd name="T6" fmla="*/ 0 w 132"/>
                  <a:gd name="T7" fmla="*/ 0 h 152"/>
                  <a:gd name="T8" fmla="*/ 0 w 132"/>
                  <a:gd name="T9" fmla="*/ 0 h 152"/>
                  <a:gd name="T10" fmla="*/ 0 w 132"/>
                  <a:gd name="T11" fmla="*/ 0 h 152"/>
                  <a:gd name="T12" fmla="*/ 0 w 132"/>
                  <a:gd name="T13" fmla="*/ 0 h 152"/>
                  <a:gd name="T14" fmla="*/ 0 w 132"/>
                  <a:gd name="T15" fmla="*/ 0 h 152"/>
                  <a:gd name="T16" fmla="*/ 0 w 132"/>
                  <a:gd name="T17" fmla="*/ 0 h 152"/>
                  <a:gd name="T18" fmla="*/ 0 w 132"/>
                  <a:gd name="T19" fmla="*/ 0 h 152"/>
                  <a:gd name="T20" fmla="*/ 0 w 132"/>
                  <a:gd name="T21" fmla="*/ 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152">
                    <a:moveTo>
                      <a:pt x="131" y="24"/>
                    </a:moveTo>
                    <a:lnTo>
                      <a:pt x="132" y="80"/>
                    </a:lnTo>
                    <a:lnTo>
                      <a:pt x="113" y="137"/>
                    </a:lnTo>
                    <a:lnTo>
                      <a:pt x="78" y="152"/>
                    </a:lnTo>
                    <a:lnTo>
                      <a:pt x="26" y="137"/>
                    </a:lnTo>
                    <a:lnTo>
                      <a:pt x="10" y="111"/>
                    </a:lnTo>
                    <a:lnTo>
                      <a:pt x="2" y="81"/>
                    </a:lnTo>
                    <a:lnTo>
                      <a:pt x="0" y="39"/>
                    </a:lnTo>
                    <a:lnTo>
                      <a:pt x="22" y="10"/>
                    </a:lnTo>
                    <a:lnTo>
                      <a:pt x="92" y="0"/>
                    </a:lnTo>
                    <a:lnTo>
                      <a:pt x="131" y="24"/>
                    </a:lnTo>
                    <a:close/>
                  </a:path>
                </a:pathLst>
              </a:custGeom>
              <a:solidFill>
                <a:srgbClr val="FFD7AF"/>
              </a:solidFill>
              <a:ln w="1588">
                <a:solidFill>
                  <a:srgbClr val="000000"/>
                </a:solidFill>
                <a:prstDash val="solid"/>
                <a:round/>
                <a:headEnd/>
                <a:tailEnd/>
              </a:ln>
            </p:spPr>
            <p:txBody>
              <a:bodyPr/>
              <a:lstStyle/>
              <a:p>
                <a:endParaRPr lang="zh-CN" altLang="en-US"/>
              </a:p>
            </p:txBody>
          </p:sp>
          <p:sp>
            <p:nvSpPr>
              <p:cNvPr id="56346" name="Freeform 120">
                <a:extLst>
                  <a:ext uri="{FF2B5EF4-FFF2-40B4-BE49-F238E27FC236}">
                    <a16:creationId xmlns:a16="http://schemas.microsoft.com/office/drawing/2014/main" id="{452F4787-A91E-CBE5-8C34-62417E8D6565}"/>
                  </a:ext>
                </a:extLst>
              </p:cNvPr>
              <p:cNvSpPr>
                <a:spLocks/>
              </p:cNvSpPr>
              <p:nvPr/>
            </p:nvSpPr>
            <p:spPr bwMode="auto">
              <a:xfrm>
                <a:off x="2833" y="1089"/>
                <a:ext cx="83" cy="135"/>
              </a:xfrm>
              <a:custGeom>
                <a:avLst/>
                <a:gdLst>
                  <a:gd name="T0" fmla="*/ 0 w 578"/>
                  <a:gd name="T1" fmla="*/ 0 h 941"/>
                  <a:gd name="T2" fmla="*/ 0 w 578"/>
                  <a:gd name="T3" fmla="*/ 0 h 941"/>
                  <a:gd name="T4" fmla="*/ 0 w 578"/>
                  <a:gd name="T5" fmla="*/ 0 h 941"/>
                  <a:gd name="T6" fmla="*/ 0 w 578"/>
                  <a:gd name="T7" fmla="*/ 0 h 941"/>
                  <a:gd name="T8" fmla="*/ 0 w 578"/>
                  <a:gd name="T9" fmla="*/ 0 h 941"/>
                  <a:gd name="T10" fmla="*/ 0 w 578"/>
                  <a:gd name="T11" fmla="*/ 0 h 941"/>
                  <a:gd name="T12" fmla="*/ 0 w 578"/>
                  <a:gd name="T13" fmla="*/ 0 h 941"/>
                  <a:gd name="T14" fmla="*/ 0 w 578"/>
                  <a:gd name="T15" fmla="*/ 0 h 941"/>
                  <a:gd name="T16" fmla="*/ 0 w 578"/>
                  <a:gd name="T17" fmla="*/ 0 h 941"/>
                  <a:gd name="T18" fmla="*/ 0 w 578"/>
                  <a:gd name="T19" fmla="*/ 0 h 941"/>
                  <a:gd name="T20" fmla="*/ 0 w 578"/>
                  <a:gd name="T21" fmla="*/ 0 h 941"/>
                  <a:gd name="T22" fmla="*/ 0 w 578"/>
                  <a:gd name="T23" fmla="*/ 0 h 941"/>
                  <a:gd name="T24" fmla="*/ 0 w 578"/>
                  <a:gd name="T25" fmla="*/ 0 h 941"/>
                  <a:gd name="T26" fmla="*/ 0 w 578"/>
                  <a:gd name="T27" fmla="*/ 0 h 941"/>
                  <a:gd name="T28" fmla="*/ 0 w 578"/>
                  <a:gd name="T29" fmla="*/ 0 h 941"/>
                  <a:gd name="T30" fmla="*/ 0 w 578"/>
                  <a:gd name="T31" fmla="*/ 0 h 941"/>
                  <a:gd name="T32" fmla="*/ 0 w 578"/>
                  <a:gd name="T33" fmla="*/ 0 h 941"/>
                  <a:gd name="T34" fmla="*/ 0 w 578"/>
                  <a:gd name="T35" fmla="*/ 0 h 941"/>
                  <a:gd name="T36" fmla="*/ 0 w 578"/>
                  <a:gd name="T37" fmla="*/ 0 h 941"/>
                  <a:gd name="T38" fmla="*/ 0 w 578"/>
                  <a:gd name="T39" fmla="*/ 0 h 941"/>
                  <a:gd name="T40" fmla="*/ 0 w 578"/>
                  <a:gd name="T41" fmla="*/ 0 h 941"/>
                  <a:gd name="T42" fmla="*/ 0 w 578"/>
                  <a:gd name="T43" fmla="*/ 0 h 941"/>
                  <a:gd name="T44" fmla="*/ 0 w 578"/>
                  <a:gd name="T45" fmla="*/ 0 h 941"/>
                  <a:gd name="T46" fmla="*/ 0 w 578"/>
                  <a:gd name="T47" fmla="*/ 0 h 941"/>
                  <a:gd name="T48" fmla="*/ 0 w 578"/>
                  <a:gd name="T49" fmla="*/ 0 h 941"/>
                  <a:gd name="T50" fmla="*/ 0 w 578"/>
                  <a:gd name="T51" fmla="*/ 0 h 941"/>
                  <a:gd name="T52" fmla="*/ 0 w 578"/>
                  <a:gd name="T53" fmla="*/ 0 h 941"/>
                  <a:gd name="T54" fmla="*/ 0 w 578"/>
                  <a:gd name="T55" fmla="*/ 0 h 941"/>
                  <a:gd name="T56" fmla="*/ 0 w 578"/>
                  <a:gd name="T57" fmla="*/ 0 h 941"/>
                  <a:gd name="T58" fmla="*/ 0 w 578"/>
                  <a:gd name="T59" fmla="*/ 0 h 941"/>
                  <a:gd name="T60" fmla="*/ 0 w 578"/>
                  <a:gd name="T61" fmla="*/ 0 h 941"/>
                  <a:gd name="T62" fmla="*/ 0 w 578"/>
                  <a:gd name="T63" fmla="*/ 0 h 941"/>
                  <a:gd name="T64" fmla="*/ 0 w 578"/>
                  <a:gd name="T65" fmla="*/ 0 h 941"/>
                  <a:gd name="T66" fmla="*/ 0 w 578"/>
                  <a:gd name="T67" fmla="*/ 0 h 941"/>
                  <a:gd name="T68" fmla="*/ 0 w 578"/>
                  <a:gd name="T69" fmla="*/ 0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78" h="941">
                    <a:moveTo>
                      <a:pt x="242" y="117"/>
                    </a:moveTo>
                    <a:lnTo>
                      <a:pt x="326" y="97"/>
                    </a:lnTo>
                    <a:lnTo>
                      <a:pt x="381" y="62"/>
                    </a:lnTo>
                    <a:lnTo>
                      <a:pt x="450" y="21"/>
                    </a:lnTo>
                    <a:lnTo>
                      <a:pt x="526" y="0"/>
                    </a:lnTo>
                    <a:lnTo>
                      <a:pt x="554" y="10"/>
                    </a:lnTo>
                    <a:lnTo>
                      <a:pt x="574" y="33"/>
                    </a:lnTo>
                    <a:lnTo>
                      <a:pt x="578" y="71"/>
                    </a:lnTo>
                    <a:lnTo>
                      <a:pt x="567" y="117"/>
                    </a:lnTo>
                    <a:lnTo>
                      <a:pt x="557" y="158"/>
                    </a:lnTo>
                    <a:lnTo>
                      <a:pt x="526" y="207"/>
                    </a:lnTo>
                    <a:lnTo>
                      <a:pt x="454" y="276"/>
                    </a:lnTo>
                    <a:lnTo>
                      <a:pt x="402" y="311"/>
                    </a:lnTo>
                    <a:lnTo>
                      <a:pt x="360" y="331"/>
                    </a:lnTo>
                    <a:lnTo>
                      <a:pt x="367" y="407"/>
                    </a:lnTo>
                    <a:lnTo>
                      <a:pt x="374" y="477"/>
                    </a:lnTo>
                    <a:lnTo>
                      <a:pt x="367" y="580"/>
                    </a:lnTo>
                    <a:lnTo>
                      <a:pt x="353" y="642"/>
                    </a:lnTo>
                    <a:lnTo>
                      <a:pt x="347" y="705"/>
                    </a:lnTo>
                    <a:lnTo>
                      <a:pt x="315" y="769"/>
                    </a:lnTo>
                    <a:lnTo>
                      <a:pt x="287" y="815"/>
                    </a:lnTo>
                    <a:lnTo>
                      <a:pt x="235" y="859"/>
                    </a:lnTo>
                    <a:lnTo>
                      <a:pt x="187" y="899"/>
                    </a:lnTo>
                    <a:lnTo>
                      <a:pt x="135" y="926"/>
                    </a:lnTo>
                    <a:lnTo>
                      <a:pt x="97" y="941"/>
                    </a:lnTo>
                    <a:lnTo>
                      <a:pt x="62" y="865"/>
                    </a:lnTo>
                    <a:lnTo>
                      <a:pt x="42" y="787"/>
                    </a:lnTo>
                    <a:lnTo>
                      <a:pt x="7" y="670"/>
                    </a:lnTo>
                    <a:lnTo>
                      <a:pt x="0" y="615"/>
                    </a:lnTo>
                    <a:lnTo>
                      <a:pt x="28" y="525"/>
                    </a:lnTo>
                    <a:lnTo>
                      <a:pt x="55" y="401"/>
                    </a:lnTo>
                    <a:lnTo>
                      <a:pt x="90" y="242"/>
                    </a:lnTo>
                    <a:lnTo>
                      <a:pt x="124" y="166"/>
                    </a:lnTo>
                    <a:lnTo>
                      <a:pt x="187" y="131"/>
                    </a:lnTo>
                    <a:lnTo>
                      <a:pt x="242" y="117"/>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47" name="Freeform 121">
                <a:extLst>
                  <a:ext uri="{FF2B5EF4-FFF2-40B4-BE49-F238E27FC236}">
                    <a16:creationId xmlns:a16="http://schemas.microsoft.com/office/drawing/2014/main" id="{C3F7101D-8C75-909F-D24A-960B939F5BB4}"/>
                  </a:ext>
                </a:extLst>
              </p:cNvPr>
              <p:cNvSpPr>
                <a:spLocks/>
              </p:cNvSpPr>
              <p:nvPr/>
            </p:nvSpPr>
            <p:spPr bwMode="auto">
              <a:xfrm>
                <a:off x="2883" y="1090"/>
                <a:ext cx="30" cy="21"/>
              </a:xfrm>
              <a:custGeom>
                <a:avLst/>
                <a:gdLst>
                  <a:gd name="T0" fmla="*/ 0 w 210"/>
                  <a:gd name="T1" fmla="*/ 0 h 149"/>
                  <a:gd name="T2" fmla="*/ 0 w 210"/>
                  <a:gd name="T3" fmla="*/ 0 h 149"/>
                  <a:gd name="T4" fmla="*/ 0 w 210"/>
                  <a:gd name="T5" fmla="*/ 0 h 149"/>
                  <a:gd name="T6" fmla="*/ 0 w 210"/>
                  <a:gd name="T7" fmla="*/ 0 h 149"/>
                  <a:gd name="T8" fmla="*/ 0 w 210"/>
                  <a:gd name="T9" fmla="*/ 0 h 149"/>
                  <a:gd name="T10" fmla="*/ 0 w 210"/>
                  <a:gd name="T11" fmla="*/ 0 h 149"/>
                  <a:gd name="T12" fmla="*/ 0 w 210"/>
                  <a:gd name="T13" fmla="*/ 0 h 149"/>
                  <a:gd name="T14" fmla="*/ 0 w 210"/>
                  <a:gd name="T15" fmla="*/ 0 h 149"/>
                  <a:gd name="T16" fmla="*/ 0 w 210"/>
                  <a:gd name="T17" fmla="*/ 0 h 149"/>
                  <a:gd name="T18" fmla="*/ 0 w 210"/>
                  <a:gd name="T19" fmla="*/ 0 h 149"/>
                  <a:gd name="T20" fmla="*/ 0 w 210"/>
                  <a:gd name="T21" fmla="*/ 0 h 149"/>
                  <a:gd name="T22" fmla="*/ 0 w 210"/>
                  <a:gd name="T23" fmla="*/ 0 h 1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0" h="149">
                    <a:moveTo>
                      <a:pt x="0" y="83"/>
                    </a:moveTo>
                    <a:lnTo>
                      <a:pt x="27" y="135"/>
                    </a:lnTo>
                    <a:lnTo>
                      <a:pt x="55" y="149"/>
                    </a:lnTo>
                    <a:lnTo>
                      <a:pt x="120" y="132"/>
                    </a:lnTo>
                    <a:lnTo>
                      <a:pt x="182" y="104"/>
                    </a:lnTo>
                    <a:lnTo>
                      <a:pt x="207" y="83"/>
                    </a:lnTo>
                    <a:lnTo>
                      <a:pt x="210" y="31"/>
                    </a:lnTo>
                    <a:lnTo>
                      <a:pt x="189" y="0"/>
                    </a:lnTo>
                    <a:lnTo>
                      <a:pt x="141" y="4"/>
                    </a:lnTo>
                    <a:lnTo>
                      <a:pt x="103" y="20"/>
                    </a:lnTo>
                    <a:lnTo>
                      <a:pt x="62" y="41"/>
                    </a:lnTo>
                    <a:lnTo>
                      <a:pt x="0" y="83"/>
                    </a:lnTo>
                    <a:close/>
                  </a:path>
                </a:pathLst>
              </a:custGeom>
              <a:solidFill>
                <a:srgbClr val="FFD7AF"/>
              </a:solidFill>
              <a:ln w="1651">
                <a:solidFill>
                  <a:srgbClr val="000000"/>
                </a:solidFill>
                <a:prstDash val="solid"/>
                <a:round/>
                <a:headEnd/>
                <a:tailEnd/>
              </a:ln>
            </p:spPr>
            <p:txBody>
              <a:bodyPr/>
              <a:lstStyle/>
              <a:p>
                <a:endParaRPr lang="zh-CN" altLang="en-US"/>
              </a:p>
            </p:txBody>
          </p:sp>
          <p:sp>
            <p:nvSpPr>
              <p:cNvPr id="56348" name="Freeform 122">
                <a:extLst>
                  <a:ext uri="{FF2B5EF4-FFF2-40B4-BE49-F238E27FC236}">
                    <a16:creationId xmlns:a16="http://schemas.microsoft.com/office/drawing/2014/main" id="{FE85339F-9D9F-B875-017F-0CF7B5657234}"/>
                  </a:ext>
                </a:extLst>
              </p:cNvPr>
              <p:cNvSpPr>
                <a:spLocks/>
              </p:cNvSpPr>
              <p:nvPr/>
            </p:nvSpPr>
            <p:spPr bwMode="auto">
              <a:xfrm>
                <a:off x="2974" y="1146"/>
                <a:ext cx="1" cy="6"/>
              </a:xfrm>
              <a:custGeom>
                <a:avLst/>
                <a:gdLst>
                  <a:gd name="T0" fmla="*/ 0 w 7"/>
                  <a:gd name="T1" fmla="*/ 0 h 42"/>
                  <a:gd name="T2" fmla="*/ 0 w 7"/>
                  <a:gd name="T3" fmla="*/ 0 h 42"/>
                  <a:gd name="T4" fmla="*/ 0 w 7"/>
                  <a:gd name="T5" fmla="*/ 0 h 42"/>
                  <a:gd name="T6" fmla="*/ 0 60000 65536"/>
                  <a:gd name="T7" fmla="*/ 0 60000 65536"/>
                  <a:gd name="T8" fmla="*/ 0 60000 65536"/>
                </a:gdLst>
                <a:ahLst/>
                <a:cxnLst>
                  <a:cxn ang="T6">
                    <a:pos x="T0" y="T1"/>
                  </a:cxn>
                  <a:cxn ang="T7">
                    <a:pos x="T2" y="T3"/>
                  </a:cxn>
                  <a:cxn ang="T8">
                    <a:pos x="T4" y="T5"/>
                  </a:cxn>
                </a:cxnLst>
                <a:rect l="0" t="0" r="r" b="b"/>
                <a:pathLst>
                  <a:path w="7" h="42">
                    <a:moveTo>
                      <a:pt x="7" y="42"/>
                    </a:moveTo>
                    <a:lnTo>
                      <a:pt x="7" y="18"/>
                    </a:lnTo>
                    <a:lnTo>
                      <a:pt x="0" y="0"/>
                    </a:lnTo>
                  </a:path>
                </a:pathLst>
              </a:custGeom>
              <a:solidFill>
                <a:srgbClr val="FFD7AF"/>
              </a:solidFill>
              <a:ln w="1588">
                <a:solidFill>
                  <a:srgbClr val="000000"/>
                </a:solidFill>
                <a:prstDash val="solid"/>
                <a:round/>
                <a:headEnd/>
                <a:tailEnd/>
              </a:ln>
            </p:spPr>
            <p:txBody>
              <a:bodyPr/>
              <a:lstStyle/>
              <a:p>
                <a:endParaRPr lang="zh-CN" altLang="en-US"/>
              </a:p>
            </p:txBody>
          </p:sp>
        </p:grpSp>
      </p:grpSp>
      <p:sp>
        <p:nvSpPr>
          <p:cNvPr id="92283" name="AutoShape 123">
            <a:extLst>
              <a:ext uri="{FF2B5EF4-FFF2-40B4-BE49-F238E27FC236}">
                <a16:creationId xmlns:a16="http://schemas.microsoft.com/office/drawing/2014/main" id="{E9FA898D-6AED-B040-EA00-EE1804EF0E32}"/>
              </a:ext>
            </a:extLst>
          </p:cNvPr>
          <p:cNvSpPr>
            <a:spLocks noChangeArrowheads="1"/>
          </p:cNvSpPr>
          <p:nvPr/>
        </p:nvSpPr>
        <p:spPr bwMode="auto">
          <a:xfrm>
            <a:off x="1200150" y="3429000"/>
            <a:ext cx="6988175" cy="1968500"/>
          </a:xfrm>
          <a:prstGeom prst="cloudCallout">
            <a:avLst>
              <a:gd name="adj1" fmla="val -32792"/>
              <a:gd name="adj2" fmla="val 73639"/>
            </a:avLst>
          </a:prstGeom>
          <a:gradFill rotWithShape="0">
            <a:gsLst>
              <a:gs pos="0">
                <a:srgbClr val="CCFFCC"/>
              </a:gs>
              <a:gs pos="100000">
                <a:srgbClr val="FFFFFF"/>
              </a:gs>
            </a:gsLst>
            <a:lin ang="18900000" scaled="1"/>
          </a:gradFill>
          <a:ln w="9525">
            <a:solidFill>
              <a:srgbClr val="008000"/>
            </a:solidFill>
            <a:round/>
            <a:headEnd/>
            <a:tailEnd/>
          </a:ln>
          <a:effec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fontAlgn="auto" hangingPunct="1">
              <a:spcBef>
                <a:spcPts val="0"/>
              </a:spcBef>
              <a:spcAft>
                <a:spcPts val="0"/>
              </a:spcAft>
              <a:buFont typeface="Arial" panose="020B0604020202020204" pitchFamily="34" charset="0"/>
              <a:buChar char="•"/>
              <a:defRPr/>
            </a:pPr>
            <a:r>
              <a:rPr lang="zh-CN" altLang="en-US" sz="2400" dirty="0">
                <a:solidFill>
                  <a:srgbClr val="0D466D"/>
                </a:solidFill>
                <a:latin typeface="Verdana" panose="020B0604030504040204" pitchFamily="34" charset="0"/>
              </a:rPr>
              <a:t>是进化计算的一个分支</a:t>
            </a:r>
            <a:endParaRPr lang="en-US" altLang="zh-CN" sz="2400" dirty="0">
              <a:solidFill>
                <a:srgbClr val="0D466D"/>
              </a:solidFill>
              <a:latin typeface="Verdana" panose="020B0604030504040204" pitchFamily="34" charset="0"/>
            </a:endParaRPr>
          </a:p>
          <a:p>
            <a:pPr marL="342900" indent="-342900" eaLnBrk="1" fontAlgn="auto" hangingPunct="1">
              <a:spcBef>
                <a:spcPts val="0"/>
              </a:spcBef>
              <a:spcAft>
                <a:spcPts val="0"/>
              </a:spcAft>
              <a:buFont typeface="Arial" panose="020B0604020202020204" pitchFamily="34" charset="0"/>
              <a:buChar char="•"/>
              <a:defRPr/>
            </a:pPr>
            <a:r>
              <a:rPr lang="zh-CN" altLang="en-US" sz="2400" dirty="0">
                <a:solidFill>
                  <a:srgbClr val="0D466D"/>
                </a:solidFill>
                <a:latin typeface="Verdana" panose="020B0604030504040204" pitchFamily="34" charset="0"/>
              </a:rPr>
              <a:t>是一种模拟自然界生物进化过程的随机搜索算法</a:t>
            </a:r>
          </a:p>
          <a:p>
            <a:pPr marL="342900" indent="-342900" algn="ctr" eaLnBrk="1" fontAlgn="auto" hangingPunct="1">
              <a:spcBef>
                <a:spcPts val="0"/>
              </a:spcBef>
              <a:spcAft>
                <a:spcPts val="0"/>
              </a:spcAft>
              <a:buFont typeface="Arial" panose="020B0604020202020204" pitchFamily="34" charset="0"/>
              <a:buChar char="•"/>
              <a:defRPr/>
            </a:pPr>
            <a:r>
              <a:rPr lang="zh-CN" altLang="en-US" sz="2400" dirty="0">
                <a:solidFill>
                  <a:srgbClr val="0D466D"/>
                </a:solidFill>
                <a:latin typeface="Verdana" panose="020B0604030504040204" pitchFamily="34" charset="0"/>
              </a:rPr>
              <a:t>它最早由美国密歇根大学教授</a:t>
            </a:r>
            <a:r>
              <a:rPr lang="en-US" altLang="zh-CN" sz="2400" dirty="0">
                <a:solidFill>
                  <a:srgbClr val="0D466D"/>
                </a:solidFill>
                <a:latin typeface="Verdana" panose="020B0604030504040204" pitchFamily="34" charset="0"/>
              </a:rPr>
              <a:t> Holland</a:t>
            </a:r>
            <a:r>
              <a:rPr lang="zh-CN" altLang="en-US" sz="2400" dirty="0">
                <a:solidFill>
                  <a:srgbClr val="0D466D"/>
                </a:solidFill>
                <a:latin typeface="Verdana" panose="020B0604030504040204" pitchFamily="34" charset="0"/>
              </a:rPr>
              <a:t>提出</a:t>
            </a:r>
            <a:endParaRPr lang="en-US" altLang="zh-CN" sz="2400" dirty="0">
              <a:solidFill>
                <a:srgbClr val="0D466D"/>
              </a:solidFill>
              <a:latin typeface="Verdana" panose="020B0604030504040204" pitchFamily="34" charset="0"/>
            </a:endParaRPr>
          </a:p>
          <a:p>
            <a:pPr marL="342900" indent="-342900" algn="ctr" eaLnBrk="1" fontAlgn="auto" hangingPunct="1">
              <a:spcBef>
                <a:spcPts val="0"/>
              </a:spcBef>
              <a:spcAft>
                <a:spcPts val="0"/>
              </a:spcAft>
              <a:buFont typeface="Arial" panose="020B0604020202020204" pitchFamily="34" charset="0"/>
              <a:buChar char="•"/>
              <a:defRPr/>
            </a:pPr>
            <a:r>
              <a:rPr lang="zh-CN" altLang="en-US" sz="2400" dirty="0">
                <a:solidFill>
                  <a:srgbClr val="0D466D"/>
                </a:solidFill>
                <a:latin typeface="Verdana" panose="020B0604030504040204" pitchFamily="34" charset="0"/>
              </a:rPr>
              <a:t>现在已经广泛应用于各种工程领域的优化问题之中。</a:t>
            </a:r>
          </a:p>
          <a:p>
            <a:pPr algn="ctr" eaLnBrk="1" fontAlgn="auto" hangingPunct="1">
              <a:spcBef>
                <a:spcPts val="0"/>
              </a:spcBef>
              <a:spcAft>
                <a:spcPts val="0"/>
              </a:spcAft>
              <a:defRPr/>
            </a:pPr>
            <a:endParaRPr lang="zh-CN" altLang="en-US" sz="2800" dirty="0">
              <a:solidFill>
                <a:srgbClr val="0D466D"/>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dissolve">
                                      <p:cBhvr>
                                        <p:cTn id="7" dur="500"/>
                                        <p:tgtEl>
                                          <p:spTgt spid="92164"/>
                                        </p:tgtEl>
                                      </p:cBhvr>
                                    </p:animEffect>
                                  </p:childTnLst>
                                </p:cTn>
                              </p:par>
                            </p:childTnLst>
                          </p:cTn>
                        </p:par>
                        <p:par>
                          <p:cTn id="8" fill="hold" nodeType="afterGroup">
                            <p:stCondLst>
                              <p:cond delay="500"/>
                            </p:stCondLst>
                            <p:childTnLst>
                              <p:par>
                                <p:cTn id="9" presetID="18" presetClass="entr" presetSubtype="9" fill="hold" nodeType="afterEffect">
                                  <p:stCondLst>
                                    <p:cond delay="0"/>
                                  </p:stCondLst>
                                  <p:childTnLst>
                                    <p:set>
                                      <p:cBhvr>
                                        <p:cTn id="10" dur="1" fill="hold">
                                          <p:stCondLst>
                                            <p:cond delay="0"/>
                                          </p:stCondLst>
                                        </p:cTn>
                                        <p:tgtEl>
                                          <p:spTgt spid="92234"/>
                                        </p:tgtEl>
                                        <p:attrNameLst>
                                          <p:attrName>style.visibility</p:attrName>
                                        </p:attrNameLst>
                                      </p:cBhvr>
                                      <p:to>
                                        <p:strVal val="visible"/>
                                      </p:to>
                                    </p:set>
                                    <p:animEffect transition="in" filter="strips(upLeft)">
                                      <p:cBhvr>
                                        <p:cTn id="11" dur="500"/>
                                        <p:tgtEl>
                                          <p:spTgt spid="92234"/>
                                        </p:tgtEl>
                                      </p:cBhvr>
                                    </p:animEffect>
                                  </p:childTnLst>
                                  <p:subTnLst>
                                    <p:audio>
                                      <p:cMediaNode>
                                        <p:cTn display="0" masterRel="sameClick">
                                          <p:stCondLst>
                                            <p:cond evt="begin" delay="0">
                                              <p:tn val="9"/>
                                            </p:cond>
                                          </p:stCondLst>
                                          <p:endCondLst>
                                            <p:cond evt="onStopAudio" delay="0">
                                              <p:tgtEl>
                                                <p:sldTgt/>
                                              </p:tgtEl>
                                            </p:cond>
                                          </p:endCondLst>
                                        </p:cTn>
                                        <p:tgtEl>
                                          <p:sndTgt r:embed="rId3" name="whoosh.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92235"/>
                                        </p:tgtEl>
                                        <p:attrNameLst>
                                          <p:attrName>style.visibility</p:attrName>
                                        </p:attrNameLst>
                                      </p:cBhvr>
                                      <p:to>
                                        <p:strVal val="visible"/>
                                      </p:to>
                                    </p:set>
                                    <p:animEffect transition="in" filter="dissolve">
                                      <p:cBhvr>
                                        <p:cTn id="16" dur="500"/>
                                        <p:tgtEl>
                                          <p:spTgt spid="92235"/>
                                        </p:tgtEl>
                                      </p:cBhvr>
                                    </p:animEffect>
                                  </p:childTnLst>
                                </p:cTn>
                              </p:par>
                              <p:par>
                                <p:cTn id="17" presetID="18" presetClass="entr" presetSubtype="3" fill="hold" nodeType="withEffect">
                                  <p:stCondLst>
                                    <p:cond delay="0"/>
                                  </p:stCondLst>
                                  <p:childTnLst>
                                    <p:set>
                                      <p:cBhvr>
                                        <p:cTn id="18" dur="1" fill="hold">
                                          <p:stCondLst>
                                            <p:cond delay="0"/>
                                          </p:stCondLst>
                                        </p:cTn>
                                        <p:tgtEl>
                                          <p:spTgt spid="92283"/>
                                        </p:tgtEl>
                                        <p:attrNameLst>
                                          <p:attrName>style.visibility</p:attrName>
                                        </p:attrNameLst>
                                      </p:cBhvr>
                                      <p:to>
                                        <p:strVal val="visible"/>
                                      </p:to>
                                    </p:set>
                                    <p:animEffect transition="in" filter="strips(upRight)">
                                      <p:cBhvr>
                                        <p:cTn id="19" dur="500"/>
                                        <p:tgtEl>
                                          <p:spTgt spid="92283"/>
                                        </p:tgtEl>
                                      </p:cBhvr>
                                    </p:animEffect>
                                  </p:childTnLst>
                                  <p:subTnLst>
                                    <p:set>
                                      <p:cBhvr override="childStyle">
                                        <p:cTn dur="1" fill="hold" display="0" masterRel="nextClick" afterEffect="1"/>
                                        <p:tgtEl>
                                          <p:spTgt spid="92283"/>
                                        </p:tgtEl>
                                        <p:attrNameLst>
                                          <p:attrName>style.visibility</p:attrName>
                                        </p:attrNameLst>
                                      </p:cBhvr>
                                      <p:to>
                                        <p:strVal val="hidden"/>
                                      </p:to>
                                    </p:se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xit" presetSubtype="10" fill="hold" nodeType="clickEffect">
                                  <p:stCondLst>
                                    <p:cond delay="0"/>
                                  </p:stCondLst>
                                  <p:childTnLst>
                                    <p:animEffect transition="out" filter="blinds(horizontal)">
                                      <p:cBhvr>
                                        <p:cTn id="23" dur="500"/>
                                        <p:tgtEl>
                                          <p:spTgt spid="92234"/>
                                        </p:tgtEl>
                                      </p:cBhvr>
                                    </p:animEffect>
                                    <p:set>
                                      <p:cBhvr>
                                        <p:cTn id="24" dur="1" fill="hold">
                                          <p:stCondLst>
                                            <p:cond delay="499"/>
                                          </p:stCondLst>
                                        </p:cTn>
                                        <p:tgtEl>
                                          <p:spTgt spid="92234"/>
                                        </p:tgtEl>
                                        <p:attrNameLst>
                                          <p:attrName>style.visibility</p:attrName>
                                        </p:attrNameLst>
                                      </p:cBhvr>
                                      <p:to>
                                        <p:strVal val="hidden"/>
                                      </p:to>
                                    </p:set>
                                  </p:childTnLst>
                                </p:cTn>
                              </p:par>
                              <p:par>
                                <p:cTn id="25" presetID="3" presetClass="exit" presetSubtype="10" fill="hold" nodeType="withEffect">
                                  <p:stCondLst>
                                    <p:cond delay="0"/>
                                  </p:stCondLst>
                                  <p:childTnLst>
                                    <p:animEffect transition="out" filter="blinds(horizontal)">
                                      <p:cBhvr>
                                        <p:cTn id="26" dur="500"/>
                                        <p:tgtEl>
                                          <p:spTgt spid="92283"/>
                                        </p:tgtEl>
                                      </p:cBhvr>
                                    </p:animEffect>
                                    <p:set>
                                      <p:cBhvr>
                                        <p:cTn id="27" dur="1" fill="hold">
                                          <p:stCondLst>
                                            <p:cond delay="499"/>
                                          </p:stCondLst>
                                        </p:cTn>
                                        <p:tgtEl>
                                          <p:spTgt spid="922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4" grpId="0" animBg="1"/>
      <p:bldP spid="92283" grpId="0" animBg="1" autoUpdateAnimBg="0"/>
      <p:bldP spid="9228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a:extLst>
              <a:ext uri="{FF2B5EF4-FFF2-40B4-BE49-F238E27FC236}">
                <a16:creationId xmlns:a16="http://schemas.microsoft.com/office/drawing/2014/main" id="{DA443735-7417-9705-1CE3-67AF466AE249}"/>
              </a:ext>
            </a:extLst>
          </p:cNvPr>
          <p:cNvSpPr>
            <a:spLocks noGrp="1" noChangeArrowheads="1"/>
          </p:cNvSpPr>
          <p:nvPr>
            <p:ph idx="1"/>
          </p:nvPr>
        </p:nvSpPr>
        <p:spPr>
          <a:xfrm>
            <a:off x="1476375" y="1719263"/>
            <a:ext cx="7210425" cy="4411662"/>
          </a:xfrm>
        </p:spPr>
        <p:txBody>
          <a:bodyPr/>
          <a:lstStyle/>
          <a:p>
            <a:pPr eaLnBrk="1" hangingPunct="1">
              <a:buFont typeface="Wingdings" panose="05000000000000000000" pitchFamily="2" charset="2"/>
              <a:buNone/>
            </a:pPr>
            <a:endParaRPr lang="en-US" altLang="zh-CN" sz="3200"/>
          </a:p>
          <a:p>
            <a:pPr eaLnBrk="1" hangingPunct="1">
              <a:buFont typeface="Wingdings" panose="05000000000000000000" pitchFamily="2" charset="2"/>
              <a:buNone/>
            </a:pPr>
            <a:endParaRPr lang="en-US" altLang="zh-CN" sz="3200"/>
          </a:p>
          <a:p>
            <a:pPr eaLnBrk="1" hangingPunct="1">
              <a:buFont typeface="Wingdings" panose="05000000000000000000" pitchFamily="2" charset="2"/>
              <a:buNone/>
            </a:pPr>
            <a:r>
              <a:rPr lang="zh-CN" altLang="en-US" sz="3200"/>
              <a:t>遗传算法之父</a:t>
            </a:r>
          </a:p>
        </p:txBody>
      </p:sp>
      <p:sp>
        <p:nvSpPr>
          <p:cNvPr id="108546" name="Rectangle 2">
            <a:extLst>
              <a:ext uri="{FF2B5EF4-FFF2-40B4-BE49-F238E27FC236}">
                <a16:creationId xmlns:a16="http://schemas.microsoft.com/office/drawing/2014/main" id="{CBFED35E-AC99-B709-18C5-57D15B72EEC1}"/>
              </a:ext>
            </a:extLst>
          </p:cNvPr>
          <p:cNvSpPr>
            <a:spLocks noGrp="1" noChangeArrowheads="1"/>
          </p:cNvSpPr>
          <p:nvPr>
            <p:ph type="title" idx="4294967295"/>
          </p:nvPr>
        </p:nvSpPr>
        <p:spPr>
          <a:xfrm>
            <a:off x="123825" y="620713"/>
            <a:ext cx="7543800" cy="1295400"/>
          </a:xfrm>
          <a:noFill/>
        </p:spPr>
        <p:txBody>
          <a:bodyPr rtlCol="0">
            <a:normAutofit fontScale="90000"/>
          </a:bodyPr>
          <a:lstStyle/>
          <a:p>
            <a:pPr algn="ctr" eaLnBrk="1" fontAlgn="auto" hangingPunct="1">
              <a:spcAft>
                <a:spcPts val="0"/>
              </a:spcAft>
              <a:defRPr/>
            </a:pPr>
            <a:r>
              <a:rPr lang="zh-CN" altLang="en-US" sz="3500" dirty="0">
                <a:solidFill>
                  <a:schemeClr val="tx1">
                    <a:lumMod val="85000"/>
                    <a:lumOff val="15000"/>
                  </a:schemeClr>
                </a:solidFill>
              </a:rPr>
              <a:t>约翰</a:t>
            </a:r>
            <a:r>
              <a:rPr lang="en-US" altLang="zh-CN" sz="3500" dirty="0">
                <a:solidFill>
                  <a:schemeClr val="tx1">
                    <a:lumMod val="85000"/>
                    <a:lumOff val="15000"/>
                  </a:schemeClr>
                </a:solidFill>
              </a:rPr>
              <a:t>•</a:t>
            </a:r>
            <a:r>
              <a:rPr lang="zh-CN" altLang="en-US" sz="3500" dirty="0">
                <a:solidFill>
                  <a:schemeClr val="tx1">
                    <a:lumMod val="85000"/>
                    <a:lumOff val="15000"/>
                  </a:schemeClr>
                </a:solidFill>
              </a:rPr>
              <a:t>霍兰德</a:t>
            </a:r>
            <a:br>
              <a:rPr lang="zh-CN" altLang="en-US" sz="3500" dirty="0">
                <a:solidFill>
                  <a:schemeClr val="tx1">
                    <a:lumMod val="85000"/>
                    <a:lumOff val="15000"/>
                  </a:schemeClr>
                </a:solidFill>
              </a:rPr>
            </a:br>
            <a:r>
              <a:rPr lang="en-US" altLang="zh-CN" sz="3500" dirty="0">
                <a:solidFill>
                  <a:schemeClr val="tx1">
                    <a:lumMod val="85000"/>
                    <a:lumOff val="15000"/>
                  </a:schemeClr>
                </a:solidFill>
              </a:rPr>
              <a:t>John Holland</a:t>
            </a:r>
            <a:br>
              <a:rPr lang="en-US" altLang="zh-CN" sz="3500" dirty="0">
                <a:solidFill>
                  <a:schemeClr val="tx1">
                    <a:lumMod val="85000"/>
                    <a:lumOff val="15000"/>
                  </a:schemeClr>
                </a:solidFill>
              </a:rPr>
            </a:br>
            <a:endParaRPr lang="en-US" altLang="zh-CN" sz="3500" dirty="0">
              <a:solidFill>
                <a:schemeClr val="tx1">
                  <a:lumMod val="85000"/>
                  <a:lumOff val="15000"/>
                </a:schemeClr>
              </a:solidFill>
            </a:endParaRPr>
          </a:p>
        </p:txBody>
      </p:sp>
      <p:pic>
        <p:nvPicPr>
          <p:cNvPr id="58372" name="Picture 4" descr="jholland">
            <a:extLst>
              <a:ext uri="{FF2B5EF4-FFF2-40B4-BE49-F238E27FC236}">
                <a16:creationId xmlns:a16="http://schemas.microsoft.com/office/drawing/2014/main" id="{53D3ED03-B8C5-E861-EE1C-120E6CC1A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916113"/>
            <a:ext cx="35528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FC0E81A-F790-ED29-4809-1C8BC55BEB66}"/>
              </a:ext>
            </a:extLst>
          </p:cNvPr>
          <p:cNvSpPr>
            <a:spLocks noGrp="1" noChangeArrowheads="1"/>
          </p:cNvSpPr>
          <p:nvPr>
            <p:ph type="title"/>
          </p:nvPr>
        </p:nvSpPr>
        <p:spPr>
          <a:xfrm>
            <a:off x="192088" y="238125"/>
            <a:ext cx="7886700" cy="590550"/>
          </a:xfrm>
        </p:spPr>
        <p:txBody>
          <a:bodyPr rtlCol="0">
            <a:normAutofit fontScale="90000"/>
          </a:bodyPr>
          <a:lstStyle/>
          <a:p>
            <a:pPr eaLnBrk="1" fontAlgn="auto" hangingPunct="1">
              <a:spcAft>
                <a:spcPts val="0"/>
              </a:spcAft>
              <a:defRPr/>
            </a:pPr>
            <a:r>
              <a:rPr lang="zh-CN" altLang="en-US" sz="4000" dirty="0">
                <a:effectLst>
                  <a:outerShdw blurRad="38100" dist="38100" dir="2700000" algn="tl">
                    <a:srgbClr val="C0C0C0"/>
                  </a:outerShdw>
                </a:effectLst>
                <a:latin typeface="Times New Roman" panose="02020603050405020304" pitchFamily="18" charset="0"/>
              </a:rPr>
              <a:t>遗传算法</a:t>
            </a:r>
            <a:r>
              <a:rPr lang="en-US" altLang="zh-CN" sz="4000" dirty="0" err="1">
                <a:effectLst>
                  <a:outerShdw blurRad="38100" dist="38100" dir="2700000" algn="tl">
                    <a:srgbClr val="C0C0C0"/>
                  </a:outerShdw>
                </a:effectLst>
                <a:latin typeface="Times New Roman" panose="02020603050405020304" pitchFamily="18" charset="0"/>
              </a:rPr>
              <a:t>基本</a:t>
            </a:r>
            <a:r>
              <a:rPr lang="zh-CN" altLang="en-US" sz="4000" dirty="0">
                <a:effectLst>
                  <a:outerShdw blurRad="38100" dist="38100" dir="2700000" algn="tl">
                    <a:srgbClr val="C0C0C0"/>
                  </a:outerShdw>
                </a:effectLst>
                <a:latin typeface="Times New Roman" panose="02020603050405020304" pitchFamily="18" charset="0"/>
              </a:rPr>
              <a:t>思想</a:t>
            </a:r>
          </a:p>
        </p:txBody>
      </p:sp>
      <p:grpSp>
        <p:nvGrpSpPr>
          <p:cNvPr id="94246" name="Group 38">
            <a:extLst>
              <a:ext uri="{FF2B5EF4-FFF2-40B4-BE49-F238E27FC236}">
                <a16:creationId xmlns:a16="http://schemas.microsoft.com/office/drawing/2014/main" id="{E3F344FF-BA70-9BF4-9BB6-A2F45EF1C7FC}"/>
              </a:ext>
            </a:extLst>
          </p:cNvPr>
          <p:cNvGrpSpPr>
            <a:grpSpLocks/>
          </p:cNvGrpSpPr>
          <p:nvPr/>
        </p:nvGrpSpPr>
        <p:grpSpPr bwMode="auto">
          <a:xfrm>
            <a:off x="34925" y="1771650"/>
            <a:ext cx="2320925" cy="3984625"/>
            <a:chOff x="576" y="1456"/>
            <a:chExt cx="1392" cy="2085"/>
          </a:xfrm>
        </p:grpSpPr>
        <p:sp>
          <p:nvSpPr>
            <p:cNvPr id="59418" name="AutoShape 39">
              <a:extLst>
                <a:ext uri="{FF2B5EF4-FFF2-40B4-BE49-F238E27FC236}">
                  <a16:creationId xmlns:a16="http://schemas.microsoft.com/office/drawing/2014/main" id="{027FB0CD-1C27-0CDF-AD1E-585801D72519}"/>
                </a:ext>
              </a:extLst>
            </p:cNvPr>
            <p:cNvSpPr>
              <a:spLocks noChangeArrowheads="1"/>
            </p:cNvSpPr>
            <p:nvPr/>
          </p:nvSpPr>
          <p:spPr bwMode="auto">
            <a:xfrm>
              <a:off x="576" y="1462"/>
              <a:ext cx="1336"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solidFill>
                    <a:srgbClr val="0D466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en-US" sz="2000">
                <a:latin typeface="Verdana" panose="020B0604030504040204" pitchFamily="34" charset="0"/>
                <a:ea typeface="宋体" panose="02010600030101010101" pitchFamily="2" charset="-122"/>
              </a:endParaRPr>
            </a:p>
          </p:txBody>
        </p:sp>
        <p:sp>
          <p:nvSpPr>
            <p:cNvPr id="59419" name="Text Box 40">
              <a:extLst>
                <a:ext uri="{FF2B5EF4-FFF2-40B4-BE49-F238E27FC236}">
                  <a16:creationId xmlns:a16="http://schemas.microsoft.com/office/drawing/2014/main" id="{57D59B70-1A03-F7C2-1930-1FFAE2302E94}"/>
                </a:ext>
              </a:extLst>
            </p:cNvPr>
            <p:cNvSpPr txBox="1">
              <a:spLocks noChangeArrowheads="1"/>
            </p:cNvSpPr>
            <p:nvPr/>
          </p:nvSpPr>
          <p:spPr bwMode="auto">
            <a:xfrm>
              <a:off x="624" y="1456"/>
              <a:ext cx="1344" cy="2085"/>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1D3A"/>
                  </a:solidFill>
                  <a:latin typeface="Verdana" panose="020B0604030504040204" pitchFamily="34" charset="0"/>
                  <a:ea typeface="宋体" panose="02010600030101010101" pitchFamily="2" charset="-122"/>
                </a:rPr>
                <a:t>生物遗传进化</a:t>
              </a:r>
              <a:endParaRPr lang="en-US" altLang="zh-CN" sz="2000">
                <a:solidFill>
                  <a:srgbClr val="001D3A"/>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种群</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染色体</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基因</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适应能力</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交叉</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变异</a:t>
              </a: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进化结束</a:t>
              </a:r>
            </a:p>
            <a:p>
              <a:pPr eaLnBrk="1" hangingPunct="1">
                <a:buSzPct val="60000"/>
                <a:buFontTx/>
                <a:buChar char="•"/>
              </a:pPr>
              <a:endParaRPr lang="en-US" altLang="zh-CN" sz="2000">
                <a:solidFill>
                  <a:srgbClr val="001D3A"/>
                </a:solidFill>
                <a:latin typeface="Verdana" panose="020B0604030504040204" pitchFamily="34" charset="0"/>
                <a:ea typeface="宋体" panose="02010600030101010101" pitchFamily="2" charset="-122"/>
              </a:endParaRPr>
            </a:p>
          </p:txBody>
        </p:sp>
      </p:grpSp>
      <p:grpSp>
        <p:nvGrpSpPr>
          <p:cNvPr id="94249" name="Group 41">
            <a:extLst>
              <a:ext uri="{FF2B5EF4-FFF2-40B4-BE49-F238E27FC236}">
                <a16:creationId xmlns:a16="http://schemas.microsoft.com/office/drawing/2014/main" id="{F02A44D2-3300-B644-207F-FA92BAD0F23C}"/>
              </a:ext>
            </a:extLst>
          </p:cNvPr>
          <p:cNvGrpSpPr>
            <a:grpSpLocks/>
          </p:cNvGrpSpPr>
          <p:nvPr/>
        </p:nvGrpSpPr>
        <p:grpSpPr bwMode="auto">
          <a:xfrm>
            <a:off x="5292725" y="1647825"/>
            <a:ext cx="4021138" cy="3551238"/>
            <a:chOff x="3832" y="1491"/>
            <a:chExt cx="2294" cy="1869"/>
          </a:xfrm>
        </p:grpSpPr>
        <p:sp>
          <p:nvSpPr>
            <p:cNvPr id="59416" name="AutoShape 42">
              <a:extLst>
                <a:ext uri="{FF2B5EF4-FFF2-40B4-BE49-F238E27FC236}">
                  <a16:creationId xmlns:a16="http://schemas.microsoft.com/office/drawing/2014/main" id="{45140841-A2DC-D67C-F6A1-04B4701A3777}"/>
                </a:ext>
              </a:extLst>
            </p:cNvPr>
            <p:cNvSpPr>
              <a:spLocks noChangeArrowheads="1"/>
            </p:cNvSpPr>
            <p:nvPr/>
          </p:nvSpPr>
          <p:spPr bwMode="auto">
            <a:xfrm>
              <a:off x="3832" y="1491"/>
              <a:ext cx="1537" cy="1869"/>
            </a:xfrm>
            <a:prstGeom prst="roundRect">
              <a:avLst>
                <a:gd name="adj" fmla="val 16667"/>
              </a:avLst>
            </a:prstGeom>
            <a:noFill/>
            <a:ln w="38100">
              <a:solidFill>
                <a:srgbClr val="000000"/>
              </a:solidFill>
              <a:round/>
              <a:headEnd/>
              <a:tailEnd/>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en-US">
                <a:latin typeface="Verdana" panose="020B0604030504040204" pitchFamily="34" charset="0"/>
                <a:ea typeface="宋体" panose="02010600030101010101" pitchFamily="2" charset="-122"/>
              </a:endParaRPr>
            </a:p>
          </p:txBody>
        </p:sp>
        <p:sp>
          <p:nvSpPr>
            <p:cNvPr id="59417" name="Text Box 43">
              <a:extLst>
                <a:ext uri="{FF2B5EF4-FFF2-40B4-BE49-F238E27FC236}">
                  <a16:creationId xmlns:a16="http://schemas.microsoft.com/office/drawing/2014/main" id="{6D6B4733-3D62-F036-5C32-EF4A48AC53CE}"/>
                </a:ext>
              </a:extLst>
            </p:cNvPr>
            <p:cNvSpPr txBox="1">
              <a:spLocks noChangeArrowheads="1"/>
            </p:cNvSpPr>
            <p:nvPr/>
          </p:nvSpPr>
          <p:spPr bwMode="auto">
            <a:xfrm>
              <a:off x="3840" y="1518"/>
              <a:ext cx="2286" cy="1830"/>
            </a:xfrm>
            <a:prstGeom prst="rect">
              <a:avLst/>
            </a:prstGeom>
            <a:noFill/>
            <a:ln>
              <a:noFill/>
            </a:ln>
            <a:effectLst/>
            <a:extLst>
              <a:ext uri="{909E8E84-426E-40DD-AFC4-6F175D3DCCD1}">
                <a14:hiddenFill xmlns:a14="http://schemas.microsoft.com/office/drawing/2010/main">
                  <a:gradFill rotWithShape="1">
                    <a:gsLst>
                      <a:gs pos="0">
                        <a:srgbClr val="0D466D"/>
                      </a:gs>
                      <a:gs pos="100000">
                        <a:srgbClr val="89A5B8"/>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8900" indent="-88900">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000">
                  <a:solidFill>
                    <a:srgbClr val="001D3A"/>
                  </a:solidFill>
                  <a:latin typeface="Verdana" panose="020B0604030504040204" pitchFamily="34" charset="0"/>
                  <a:ea typeface="宋体" panose="02010600030101010101" pitchFamily="2" charset="-122"/>
                </a:rPr>
                <a:t>     遗传算法</a:t>
              </a:r>
              <a:endParaRPr lang="en-US" altLang="zh-CN" sz="2000">
                <a:solidFill>
                  <a:srgbClr val="001D3A"/>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latin typeface="Verdana" panose="020B0604030504040204" pitchFamily="34" charset="0"/>
                  <a:ea typeface="宋体" panose="02010600030101010101" pitchFamily="2" charset="-122"/>
                </a:rPr>
                <a:t>随机选择</a:t>
              </a:r>
              <a:r>
                <a:rPr lang="zh-CN" altLang="en-US" sz="2000">
                  <a:solidFill>
                    <a:srgbClr val="001D3A"/>
                  </a:solidFill>
                  <a:latin typeface="Verdana" panose="020B0604030504040204" pitchFamily="34" charset="0"/>
                  <a:ea typeface="宋体" panose="02010600030101010101" pitchFamily="2" charset="-122"/>
                </a:rPr>
                <a:t>的一组可行解（</a:t>
              </a:r>
              <a:r>
                <a:rPr lang="en-US" altLang="zh-CN" sz="2000">
                  <a:solidFill>
                    <a:srgbClr val="001D3A"/>
                  </a:solidFill>
                  <a:latin typeface="Verdana" panose="020B0604030504040204" pitchFamily="34" charset="0"/>
                  <a:ea typeface="宋体" panose="02010600030101010101" pitchFamily="2" charset="-122"/>
                </a:rPr>
                <a:t>N</a:t>
              </a:r>
              <a:r>
                <a:rPr lang="zh-CN" altLang="en-US" sz="2000">
                  <a:solidFill>
                    <a:srgbClr val="001D3A"/>
                  </a:solidFill>
                  <a:latin typeface="Verdana" panose="020B0604030504040204" pitchFamily="34" charset="0"/>
                  <a:ea typeface="宋体" panose="02010600030101010101" pitchFamily="2" charset="-122"/>
                </a:rPr>
                <a:t>个）</a:t>
              </a:r>
              <a:endParaRPr lang="en-US" altLang="zh-CN" sz="2000">
                <a:solidFill>
                  <a:srgbClr val="001D3A"/>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可行解的</a:t>
              </a:r>
              <a:r>
                <a:rPr lang="zh-CN" altLang="en-US" sz="2000">
                  <a:solidFill>
                    <a:srgbClr val="FF0000"/>
                  </a:solidFill>
                  <a:latin typeface="Verdana" panose="020B0604030504040204" pitchFamily="34" charset="0"/>
                  <a:ea typeface="宋体" panose="02010600030101010101" pitchFamily="2" charset="-122"/>
                </a:rPr>
                <a:t>编码表示：“位串”</a:t>
              </a:r>
              <a:endParaRPr lang="en-US" altLang="zh-CN" sz="2000">
                <a:solidFill>
                  <a:srgbClr val="FF0000"/>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位串中的任一一位</a:t>
              </a:r>
              <a:endParaRPr lang="en-US" altLang="zh-CN" sz="2000">
                <a:solidFill>
                  <a:srgbClr val="001D3A"/>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FF0000"/>
                  </a:solidFill>
                  <a:latin typeface="Verdana" panose="020B0604030504040204" pitchFamily="34" charset="0"/>
                  <a:ea typeface="宋体" panose="02010600030101010101" pitchFamily="2" charset="-122"/>
                </a:rPr>
                <a:t>适应值</a:t>
              </a:r>
              <a:r>
                <a:rPr lang="en-US" altLang="zh-CN" sz="2000">
                  <a:solidFill>
                    <a:srgbClr val="FF0000"/>
                  </a:solidFill>
                  <a:latin typeface="Verdana" panose="020B0604030504040204" pitchFamily="34" charset="0"/>
                  <a:ea typeface="宋体" panose="02010600030101010101" pitchFamily="2" charset="-122"/>
                </a:rPr>
                <a:t>(</a:t>
              </a:r>
              <a:r>
                <a:rPr lang="zh-CN" altLang="en-US" sz="2000">
                  <a:solidFill>
                    <a:srgbClr val="FF0000"/>
                  </a:solidFill>
                  <a:latin typeface="Verdana" panose="020B0604030504040204" pitchFamily="34" charset="0"/>
                  <a:ea typeface="宋体" panose="02010600030101010101" pitchFamily="2" charset="-122"/>
                </a:rPr>
                <a:t>度</a:t>
              </a:r>
              <a:r>
                <a:rPr lang="en-US" altLang="zh-CN" sz="2000">
                  <a:solidFill>
                    <a:srgbClr val="FF0000"/>
                  </a:solidFill>
                  <a:latin typeface="Verdana" panose="020B0604030504040204" pitchFamily="34" charset="0"/>
                  <a:ea typeface="宋体" panose="02010600030101010101" pitchFamily="2" charset="-122"/>
                </a:rPr>
                <a:t>)</a:t>
              </a:r>
              <a:r>
                <a:rPr lang="zh-CN" altLang="en-US" sz="2000">
                  <a:solidFill>
                    <a:srgbClr val="FF0000"/>
                  </a:solidFill>
                  <a:latin typeface="Verdana" panose="020B0604030504040204" pitchFamily="34" charset="0"/>
                  <a:ea typeface="宋体" panose="02010600030101010101" pitchFamily="2" charset="-122"/>
                </a:rPr>
                <a:t>，由适应度函数计算</a:t>
              </a:r>
              <a:endParaRPr lang="en-US" altLang="zh-CN" sz="2000">
                <a:solidFill>
                  <a:srgbClr val="FF0000"/>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交叉算子</a:t>
              </a:r>
              <a:endParaRPr lang="en-US" altLang="zh-CN" sz="2000">
                <a:solidFill>
                  <a:srgbClr val="001D3A"/>
                </a:solidFill>
                <a:latin typeface="Verdana" panose="020B0604030504040204" pitchFamily="34" charset="0"/>
                <a:ea typeface="宋体" panose="02010600030101010101" pitchFamily="2" charset="-122"/>
              </a:endParaRPr>
            </a:p>
            <a:p>
              <a:pPr eaLnBrk="1" hangingPunct="1">
                <a:lnSpc>
                  <a:spcPct val="150000"/>
                </a:lnSpc>
                <a:buSzPct val="60000"/>
                <a:buFontTx/>
                <a:buChar char="•"/>
              </a:pPr>
              <a:r>
                <a:rPr lang="zh-CN" altLang="en-US" sz="2000">
                  <a:solidFill>
                    <a:srgbClr val="001D3A"/>
                  </a:solidFill>
                  <a:latin typeface="Verdana" panose="020B0604030504040204" pitchFamily="34" charset="0"/>
                  <a:ea typeface="宋体" panose="02010600030101010101" pitchFamily="2" charset="-122"/>
                </a:rPr>
                <a:t>变异算子</a:t>
              </a:r>
            </a:p>
            <a:p>
              <a:pPr eaLnBrk="1" hangingPunct="1">
                <a:buSzPct val="60000"/>
                <a:buFontTx/>
                <a:buChar char="•"/>
              </a:pPr>
              <a:r>
                <a:rPr lang="zh-CN" altLang="en-US" sz="2000">
                  <a:solidFill>
                    <a:srgbClr val="001D3A"/>
                  </a:solidFill>
                  <a:latin typeface="Verdana" panose="020B0604030504040204" pitchFamily="34" charset="0"/>
                  <a:ea typeface="宋体" panose="02010600030101010101" pitchFamily="2" charset="-122"/>
                </a:rPr>
                <a:t>算法的终止条件</a:t>
              </a:r>
            </a:p>
          </p:txBody>
        </p:sp>
      </p:grpSp>
      <p:grpSp>
        <p:nvGrpSpPr>
          <p:cNvPr id="4" name="组合 3">
            <a:extLst>
              <a:ext uri="{FF2B5EF4-FFF2-40B4-BE49-F238E27FC236}">
                <a16:creationId xmlns:a16="http://schemas.microsoft.com/office/drawing/2014/main" id="{EA871630-287F-ECB6-4550-026F65DA6333}"/>
              </a:ext>
            </a:extLst>
          </p:cNvPr>
          <p:cNvGrpSpPr>
            <a:grpSpLocks/>
          </p:cNvGrpSpPr>
          <p:nvPr/>
        </p:nvGrpSpPr>
        <p:grpSpPr bwMode="auto">
          <a:xfrm>
            <a:off x="2241550" y="1089025"/>
            <a:ext cx="3579813" cy="5397500"/>
            <a:chOff x="2360613" y="1089025"/>
            <a:chExt cx="3579812" cy="5397500"/>
          </a:xfrm>
        </p:grpSpPr>
        <p:grpSp>
          <p:nvGrpSpPr>
            <p:cNvPr id="59399" name="Group 44">
              <a:extLst>
                <a:ext uri="{FF2B5EF4-FFF2-40B4-BE49-F238E27FC236}">
                  <a16:creationId xmlns:a16="http://schemas.microsoft.com/office/drawing/2014/main" id="{BEB0A4E8-089C-A33C-7964-971E6275882B}"/>
                </a:ext>
              </a:extLst>
            </p:cNvPr>
            <p:cNvGrpSpPr>
              <a:grpSpLocks/>
            </p:cNvGrpSpPr>
            <p:nvPr/>
          </p:nvGrpSpPr>
          <p:grpSpPr bwMode="auto">
            <a:xfrm>
              <a:off x="2360613" y="1089025"/>
              <a:ext cx="3170237" cy="593725"/>
              <a:chOff x="1925" y="1123"/>
              <a:chExt cx="1808" cy="365"/>
            </a:xfrm>
          </p:grpSpPr>
          <p:sp>
            <p:nvSpPr>
              <p:cNvPr id="59414" name="AutoShape 45">
                <a:extLst>
                  <a:ext uri="{FF2B5EF4-FFF2-40B4-BE49-F238E27FC236}">
                    <a16:creationId xmlns:a16="http://schemas.microsoft.com/office/drawing/2014/main" id="{0FE1724F-8071-B42C-7889-BA783FC696C5}"/>
                  </a:ext>
                </a:extLst>
              </p:cNvPr>
              <p:cNvSpPr>
                <a:spLocks noChangeArrowheads="1"/>
              </p:cNvSpPr>
              <p:nvPr/>
            </p:nvSpPr>
            <p:spPr bwMode="gray">
              <a:xfrm>
                <a:off x="1925" y="1123"/>
                <a:ext cx="1774" cy="365"/>
              </a:xfrm>
              <a:prstGeom prst="can">
                <a:avLst>
                  <a:gd name="adj" fmla="val 27866"/>
                </a:avLst>
              </a:prstGeom>
              <a:gradFill rotWithShape="1">
                <a:gsLst>
                  <a:gs pos="0">
                    <a:srgbClr val="2A5122"/>
                  </a:gs>
                  <a:gs pos="50000">
                    <a:srgbClr val="5BAE4A"/>
                  </a:gs>
                  <a:gs pos="100000">
                    <a:srgbClr val="2A512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9415" name="Text Box 46">
                <a:extLst>
                  <a:ext uri="{FF2B5EF4-FFF2-40B4-BE49-F238E27FC236}">
                    <a16:creationId xmlns:a16="http://schemas.microsoft.com/office/drawing/2014/main" id="{EB1BB039-A940-9A39-5F3D-CF06CE948BE8}"/>
                  </a:ext>
                </a:extLst>
              </p:cNvPr>
              <p:cNvSpPr txBox="1">
                <a:spLocks noChangeArrowheads="1"/>
              </p:cNvSpPr>
              <p:nvPr/>
            </p:nvSpPr>
            <p:spPr bwMode="gray">
              <a:xfrm>
                <a:off x="1982" y="1166"/>
                <a:ext cx="1751" cy="322"/>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solidFill>
                      <a:srgbClr val="FFFFFF"/>
                    </a:solidFill>
                    <a:ea typeface="宋体" panose="02010600030101010101" pitchFamily="2" charset="-122"/>
                  </a:rPr>
                  <a:t>生物遗传进化过程</a:t>
                </a:r>
                <a:endParaRPr lang="en-US" altLang="zh-CN" sz="2800">
                  <a:solidFill>
                    <a:srgbClr val="FFFFFF"/>
                  </a:solidFill>
                  <a:ea typeface="宋体" panose="02010600030101010101" pitchFamily="2" charset="-122"/>
                </a:endParaRPr>
              </a:p>
            </p:txBody>
          </p:sp>
        </p:grpSp>
        <p:grpSp>
          <p:nvGrpSpPr>
            <p:cNvPr id="59400" name="Group 47">
              <a:extLst>
                <a:ext uri="{FF2B5EF4-FFF2-40B4-BE49-F238E27FC236}">
                  <a16:creationId xmlns:a16="http://schemas.microsoft.com/office/drawing/2014/main" id="{D8AD66AC-2ABC-F64D-AD1E-EDC1A34094F8}"/>
                </a:ext>
              </a:extLst>
            </p:cNvPr>
            <p:cNvGrpSpPr>
              <a:grpSpLocks/>
            </p:cNvGrpSpPr>
            <p:nvPr/>
          </p:nvGrpSpPr>
          <p:grpSpPr bwMode="auto">
            <a:xfrm>
              <a:off x="2420938" y="5564188"/>
              <a:ext cx="3519487" cy="922337"/>
              <a:chOff x="1969" y="3331"/>
              <a:chExt cx="1774" cy="390"/>
            </a:xfrm>
          </p:grpSpPr>
          <p:sp>
            <p:nvSpPr>
              <p:cNvPr id="59412" name="AutoShape 48">
                <a:extLst>
                  <a:ext uri="{FF2B5EF4-FFF2-40B4-BE49-F238E27FC236}">
                    <a16:creationId xmlns:a16="http://schemas.microsoft.com/office/drawing/2014/main" id="{4940FE60-B46F-A841-39E4-CD00153825DE}"/>
                  </a:ext>
                </a:extLst>
              </p:cNvPr>
              <p:cNvSpPr>
                <a:spLocks noChangeArrowheads="1"/>
              </p:cNvSpPr>
              <p:nvPr/>
            </p:nvSpPr>
            <p:spPr bwMode="gray">
              <a:xfrm>
                <a:off x="1969" y="3331"/>
                <a:ext cx="1774" cy="365"/>
              </a:xfrm>
              <a:prstGeom prst="can">
                <a:avLst>
                  <a:gd name="adj" fmla="val 32032"/>
                </a:avLst>
              </a:prstGeom>
              <a:gradFill rotWithShape="1">
                <a:gsLst>
                  <a:gs pos="0">
                    <a:srgbClr val="124161"/>
                  </a:gs>
                  <a:gs pos="50000">
                    <a:srgbClr val="268CD2"/>
                  </a:gs>
                  <a:gs pos="100000">
                    <a:srgbClr val="12416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59413" name="Text Box 49">
                <a:extLst>
                  <a:ext uri="{FF2B5EF4-FFF2-40B4-BE49-F238E27FC236}">
                    <a16:creationId xmlns:a16="http://schemas.microsoft.com/office/drawing/2014/main" id="{A18FEE13-2E12-57ED-3E6B-D8AE9686D234}"/>
                  </a:ext>
                </a:extLst>
              </p:cNvPr>
              <p:cNvSpPr txBox="1">
                <a:spLocks noChangeArrowheads="1"/>
              </p:cNvSpPr>
              <p:nvPr/>
            </p:nvSpPr>
            <p:spPr bwMode="gray">
              <a:xfrm>
                <a:off x="2387" y="3399"/>
                <a:ext cx="928" cy="322"/>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solidFill>
                      <a:srgbClr val="FFFFFF"/>
                    </a:solidFill>
                    <a:ea typeface="宋体" panose="02010600030101010101" pitchFamily="2" charset="-122"/>
                  </a:rPr>
                  <a:t>遗传算法</a:t>
                </a:r>
              </a:p>
            </p:txBody>
          </p:sp>
        </p:grpSp>
        <p:grpSp>
          <p:nvGrpSpPr>
            <p:cNvPr id="59401" name="Group 50">
              <a:extLst>
                <a:ext uri="{FF2B5EF4-FFF2-40B4-BE49-F238E27FC236}">
                  <a16:creationId xmlns:a16="http://schemas.microsoft.com/office/drawing/2014/main" id="{9D9BD1A5-BF20-74D1-68BE-DDEDE285F654}"/>
                </a:ext>
              </a:extLst>
            </p:cNvPr>
            <p:cNvGrpSpPr>
              <a:grpSpLocks/>
            </p:cNvGrpSpPr>
            <p:nvPr/>
          </p:nvGrpSpPr>
          <p:grpSpPr bwMode="auto">
            <a:xfrm>
              <a:off x="2360613" y="1857375"/>
              <a:ext cx="3081337" cy="3275013"/>
              <a:chOff x="1969" y="1565"/>
              <a:chExt cx="1774" cy="1716"/>
            </a:xfrm>
          </p:grpSpPr>
          <p:sp>
            <p:nvSpPr>
              <p:cNvPr id="59402" name="AutoShape 51">
                <a:extLst>
                  <a:ext uri="{FF2B5EF4-FFF2-40B4-BE49-F238E27FC236}">
                    <a16:creationId xmlns:a16="http://schemas.microsoft.com/office/drawing/2014/main" id="{787FE20F-5CDB-E233-7AB8-343A46269E20}"/>
                  </a:ext>
                </a:extLst>
              </p:cNvPr>
              <p:cNvSpPr>
                <a:spLocks noChangeArrowheads="1"/>
              </p:cNvSpPr>
              <p:nvPr/>
            </p:nvSpPr>
            <p:spPr bwMode="gray">
              <a:xfrm>
                <a:off x="2336" y="2967"/>
                <a:ext cx="1022" cy="314"/>
              </a:xfrm>
              <a:prstGeom prst="downArrow">
                <a:avLst>
                  <a:gd name="adj1" fmla="val 67093"/>
                  <a:gd name="adj2" fmla="val 64051"/>
                </a:avLst>
              </a:prstGeom>
              <a:gradFill rotWithShape="1">
                <a:gsLst>
                  <a:gs pos="0">
                    <a:srgbClr val="CECECE">
                      <a:alpha val="12000"/>
                    </a:srgbClr>
                  </a:gs>
                  <a:gs pos="100000">
                    <a:srgbClr val="B2B2B2"/>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pSp>
            <p:nvGrpSpPr>
              <p:cNvPr id="59403" name="Group 52">
                <a:extLst>
                  <a:ext uri="{FF2B5EF4-FFF2-40B4-BE49-F238E27FC236}">
                    <a16:creationId xmlns:a16="http://schemas.microsoft.com/office/drawing/2014/main" id="{FD7694F0-1ECB-5A3E-FFFC-0584B9CF539F}"/>
                  </a:ext>
                </a:extLst>
              </p:cNvPr>
              <p:cNvGrpSpPr>
                <a:grpSpLocks/>
              </p:cNvGrpSpPr>
              <p:nvPr/>
            </p:nvGrpSpPr>
            <p:grpSpPr bwMode="auto">
              <a:xfrm>
                <a:off x="1969" y="1565"/>
                <a:ext cx="1774" cy="1459"/>
                <a:chOff x="1969" y="1553"/>
                <a:chExt cx="1774" cy="1459"/>
              </a:xfrm>
            </p:grpSpPr>
            <p:sp>
              <p:nvSpPr>
                <p:cNvPr id="59404" name="AutoShape 53">
                  <a:extLst>
                    <a:ext uri="{FF2B5EF4-FFF2-40B4-BE49-F238E27FC236}">
                      <a16:creationId xmlns:a16="http://schemas.microsoft.com/office/drawing/2014/main" id="{E7B93884-CFCD-941D-020F-C1055C214108}"/>
                    </a:ext>
                  </a:extLst>
                </p:cNvPr>
                <p:cNvSpPr>
                  <a:spLocks noChangeArrowheads="1"/>
                </p:cNvSpPr>
                <p:nvPr/>
              </p:nvSpPr>
              <p:spPr bwMode="gray">
                <a:xfrm>
                  <a:off x="2368" y="2556"/>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05" name="AutoShape 54">
                  <a:extLst>
                    <a:ext uri="{FF2B5EF4-FFF2-40B4-BE49-F238E27FC236}">
                      <a16:creationId xmlns:a16="http://schemas.microsoft.com/office/drawing/2014/main" id="{73D6357F-051B-B719-F0F2-F22FFF58A78F}"/>
                    </a:ext>
                  </a:extLst>
                </p:cNvPr>
                <p:cNvSpPr>
                  <a:spLocks noChangeArrowheads="1"/>
                </p:cNvSpPr>
                <p:nvPr/>
              </p:nvSpPr>
              <p:spPr bwMode="gray">
                <a:xfrm>
                  <a:off x="2368" y="2237"/>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06" name="AutoShape 55">
                  <a:extLst>
                    <a:ext uri="{FF2B5EF4-FFF2-40B4-BE49-F238E27FC236}">
                      <a16:creationId xmlns:a16="http://schemas.microsoft.com/office/drawing/2014/main" id="{509AE304-55EB-EC30-57F0-62C312A95A3A}"/>
                    </a:ext>
                  </a:extLst>
                </p:cNvPr>
                <p:cNvSpPr>
                  <a:spLocks noChangeArrowheads="1"/>
                </p:cNvSpPr>
                <p:nvPr/>
              </p:nvSpPr>
              <p:spPr bwMode="gray">
                <a:xfrm>
                  <a:off x="2368" y="1918"/>
                  <a:ext cx="976" cy="365"/>
                </a:xfrm>
                <a:prstGeom prst="can">
                  <a:avLst>
                    <a:gd name="adj" fmla="val 25000"/>
                  </a:avLst>
                </a:prstGeom>
                <a:gradFill rotWithShape="1">
                  <a:gsLst>
                    <a:gs pos="0">
                      <a:srgbClr val="623C29"/>
                    </a:gs>
                    <a:gs pos="50000">
                      <a:srgbClr val="D38259"/>
                    </a:gs>
                    <a:gs pos="100000">
                      <a:srgbClr val="623C29"/>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07" name="Text Box 56">
                  <a:extLst>
                    <a:ext uri="{FF2B5EF4-FFF2-40B4-BE49-F238E27FC236}">
                      <a16:creationId xmlns:a16="http://schemas.microsoft.com/office/drawing/2014/main" id="{02AD16FB-5241-EA60-FF36-4CD6B4465EEE}"/>
                    </a:ext>
                  </a:extLst>
                </p:cNvPr>
                <p:cNvSpPr txBox="1">
                  <a:spLocks noChangeArrowheads="1"/>
                </p:cNvSpPr>
                <p:nvPr/>
              </p:nvSpPr>
              <p:spPr bwMode="gray">
                <a:xfrm>
                  <a:off x="2795" y="2366"/>
                  <a:ext cx="140" cy="255"/>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a:solidFill>
                      <a:schemeClr val="bg1"/>
                    </a:solidFill>
                    <a:ea typeface="宋体" panose="02010600030101010101" pitchFamily="2" charset="-122"/>
                  </a:endParaRPr>
                </a:p>
              </p:txBody>
            </p:sp>
            <p:sp>
              <p:nvSpPr>
                <p:cNvPr id="59408" name="AutoShape 57">
                  <a:extLst>
                    <a:ext uri="{FF2B5EF4-FFF2-40B4-BE49-F238E27FC236}">
                      <a16:creationId xmlns:a16="http://schemas.microsoft.com/office/drawing/2014/main" id="{C9A191E6-F3AD-8DF9-F655-3F00E9CB63B8}"/>
                    </a:ext>
                  </a:extLst>
                </p:cNvPr>
                <p:cNvSpPr>
                  <a:spLocks noChangeArrowheads="1"/>
                </p:cNvSpPr>
                <p:nvPr/>
              </p:nvSpPr>
              <p:spPr bwMode="gray">
                <a:xfrm>
                  <a:off x="1969" y="1781"/>
                  <a:ext cx="310" cy="1231"/>
                </a:xfrm>
                <a:prstGeom prst="leftArrow">
                  <a:avLst>
                    <a:gd name="adj1" fmla="val 65583"/>
                    <a:gd name="adj2" fmla="val 65181"/>
                  </a:avLst>
                </a:prstGeom>
                <a:gradFill rotWithShape="1">
                  <a:gsLst>
                    <a:gs pos="0">
                      <a:srgbClr val="B2B2B2"/>
                    </a:gs>
                    <a:gs pos="100000">
                      <a:srgbClr val="525252">
                        <a:alpha val="12000"/>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09" name="AutoShape 58">
                  <a:extLst>
                    <a:ext uri="{FF2B5EF4-FFF2-40B4-BE49-F238E27FC236}">
                      <a16:creationId xmlns:a16="http://schemas.microsoft.com/office/drawing/2014/main" id="{9A790536-00DF-97BA-BBBB-7D8E794D1C1B}"/>
                    </a:ext>
                  </a:extLst>
                </p:cNvPr>
                <p:cNvSpPr>
                  <a:spLocks noChangeArrowheads="1"/>
                </p:cNvSpPr>
                <p:nvPr/>
              </p:nvSpPr>
              <p:spPr bwMode="gray">
                <a:xfrm>
                  <a:off x="3434" y="1781"/>
                  <a:ext cx="309" cy="1231"/>
                </a:xfrm>
                <a:prstGeom prst="rightArrow">
                  <a:avLst>
                    <a:gd name="adj1" fmla="val 67750"/>
                    <a:gd name="adj2" fmla="val 66167"/>
                  </a:avLst>
                </a:prstGeom>
                <a:gradFill rotWithShape="1">
                  <a:gsLst>
                    <a:gs pos="0">
                      <a:srgbClr val="525252">
                        <a:alpha val="12000"/>
                      </a:srgbClr>
                    </a:gs>
                    <a:gs pos="100000">
                      <a:srgbClr val="B2B2B2"/>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10" name="AutoShape 59">
                  <a:extLst>
                    <a:ext uri="{FF2B5EF4-FFF2-40B4-BE49-F238E27FC236}">
                      <a16:creationId xmlns:a16="http://schemas.microsoft.com/office/drawing/2014/main" id="{B14BBE5A-E026-4B92-E39F-B1D6CBAF74D0}"/>
                    </a:ext>
                  </a:extLst>
                </p:cNvPr>
                <p:cNvSpPr>
                  <a:spLocks noChangeArrowheads="1"/>
                </p:cNvSpPr>
                <p:nvPr/>
              </p:nvSpPr>
              <p:spPr bwMode="gray">
                <a:xfrm>
                  <a:off x="2349" y="1553"/>
                  <a:ext cx="1020" cy="319"/>
                </a:xfrm>
                <a:prstGeom prst="upArrow">
                  <a:avLst>
                    <a:gd name="adj1" fmla="val 68380"/>
                    <a:gd name="adj2" fmla="val 70833"/>
                  </a:avLst>
                </a:prstGeom>
                <a:gradFill rotWithShape="1">
                  <a:gsLst>
                    <a:gs pos="0">
                      <a:srgbClr val="B2B2B2"/>
                    </a:gs>
                    <a:gs pos="100000">
                      <a:srgbClr val="CECECE">
                        <a:alpha val="1200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59411" name="Text Box 60">
                  <a:extLst>
                    <a:ext uri="{FF2B5EF4-FFF2-40B4-BE49-F238E27FC236}">
                      <a16:creationId xmlns:a16="http://schemas.microsoft.com/office/drawing/2014/main" id="{264A2B4E-6197-AB5B-707A-9C0BAD0C62F2}"/>
                    </a:ext>
                  </a:extLst>
                </p:cNvPr>
                <p:cNvSpPr txBox="1">
                  <a:spLocks noChangeArrowheads="1"/>
                </p:cNvSpPr>
                <p:nvPr/>
              </p:nvSpPr>
              <p:spPr bwMode="gray">
                <a:xfrm>
                  <a:off x="2400" y="2302"/>
                  <a:ext cx="937" cy="274"/>
                </a:xfrm>
                <a:prstGeom prst="rect">
                  <a:avLst/>
                </a:prstGeom>
                <a:noFill/>
                <a:ln>
                  <a:noFill/>
                </a:ln>
                <a:effectLst/>
                <a:extLst>
                  <a:ext uri="{909E8E84-426E-40DD-AFC4-6F175D3DCCD1}">
                    <a14:hiddenFill xmlns:a14="http://schemas.microsoft.com/office/drawing/2010/main">
                      <a:solidFill>
                        <a:srgbClr val="5BAE4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solidFill>
                        <a:srgbClr val="FFFFFF"/>
                      </a:solidFill>
                      <a:ea typeface="宋体" panose="02010600030101010101" pitchFamily="2" charset="-122"/>
                    </a:rPr>
                    <a:t>类比关系</a:t>
                  </a:r>
                  <a:endParaRPr lang="en-US" altLang="zh-CN" sz="2800">
                    <a:solidFill>
                      <a:srgbClr val="FFFFFF"/>
                    </a:solidFill>
                    <a:ea typeface="宋体" panose="02010600030101010101" pitchFamily="2" charset="-122"/>
                  </a:endParaRPr>
                </a:p>
              </p:txBody>
            </p:sp>
          </p:grpSp>
        </p:grpSp>
      </p:grpSp>
      <p:sp>
        <p:nvSpPr>
          <p:cNvPr id="2" name="矩形 1">
            <a:extLst>
              <a:ext uri="{FF2B5EF4-FFF2-40B4-BE49-F238E27FC236}">
                <a16:creationId xmlns:a16="http://schemas.microsoft.com/office/drawing/2014/main" id="{6109B8AA-E22A-D045-1C34-000630247439}"/>
              </a:ext>
            </a:extLst>
          </p:cNvPr>
          <p:cNvSpPr/>
          <p:nvPr/>
        </p:nvSpPr>
        <p:spPr>
          <a:xfrm>
            <a:off x="323850" y="6381750"/>
            <a:ext cx="8351838" cy="354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94246"/>
                                        </p:tgtEl>
                                        <p:attrNameLst>
                                          <p:attrName>style.visibility</p:attrName>
                                        </p:attrNameLst>
                                      </p:cBhvr>
                                      <p:to>
                                        <p:strVal val="visible"/>
                                      </p:to>
                                    </p:set>
                                    <p:anim calcmode="lin" valueType="num">
                                      <p:cBhvr additive="base">
                                        <p:cTn id="11" dur="500" fill="hold"/>
                                        <p:tgtEl>
                                          <p:spTgt spid="94246"/>
                                        </p:tgtEl>
                                        <p:attrNameLst>
                                          <p:attrName>ppt_x</p:attrName>
                                        </p:attrNameLst>
                                      </p:cBhvr>
                                      <p:tavLst>
                                        <p:tav tm="0">
                                          <p:val>
                                            <p:strVal val="0-#ppt_w/2"/>
                                          </p:val>
                                        </p:tav>
                                        <p:tav tm="100000">
                                          <p:val>
                                            <p:strVal val="#ppt_x"/>
                                          </p:val>
                                        </p:tav>
                                      </p:tavLst>
                                    </p:anim>
                                    <p:anim calcmode="lin" valueType="num">
                                      <p:cBhvr additive="base">
                                        <p:cTn id="12" dur="500" fill="hold"/>
                                        <p:tgtEl>
                                          <p:spTgt spid="9424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94249"/>
                                        </p:tgtEl>
                                        <p:attrNameLst>
                                          <p:attrName>style.visibility</p:attrName>
                                        </p:attrNameLst>
                                      </p:cBhvr>
                                      <p:to>
                                        <p:strVal val="visible"/>
                                      </p:to>
                                    </p:set>
                                    <p:anim calcmode="lin" valueType="num">
                                      <p:cBhvr additive="base">
                                        <p:cTn id="17" dur="500" fill="hold"/>
                                        <p:tgtEl>
                                          <p:spTgt spid="94249"/>
                                        </p:tgtEl>
                                        <p:attrNameLst>
                                          <p:attrName>ppt_x</p:attrName>
                                        </p:attrNameLst>
                                      </p:cBhvr>
                                      <p:tavLst>
                                        <p:tav tm="0">
                                          <p:val>
                                            <p:strVal val="1+#ppt_w/2"/>
                                          </p:val>
                                        </p:tav>
                                        <p:tav tm="100000">
                                          <p:val>
                                            <p:strVal val="#ppt_x"/>
                                          </p:val>
                                        </p:tav>
                                      </p:tavLst>
                                    </p:anim>
                                    <p:anim calcmode="lin" valueType="num">
                                      <p:cBhvr additive="base">
                                        <p:cTn id="18" dur="500" fill="hold"/>
                                        <p:tgtEl>
                                          <p:spTgt spid="94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a:extLst>
              <a:ext uri="{FF2B5EF4-FFF2-40B4-BE49-F238E27FC236}">
                <a16:creationId xmlns:a16="http://schemas.microsoft.com/office/drawing/2014/main" id="{A02A8D04-A073-434B-6194-26B7625F3E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D6B95E21-98EC-40B9-99A2-4395E154A412}" type="slidenum">
              <a:rPr kumimoji="0" lang="en-US" altLang="ja-JP" sz="1400" smtClean="0">
                <a:solidFill>
                  <a:srgbClr val="A50021"/>
                </a:solidFill>
              </a:rPr>
              <a:pPr>
                <a:spcBef>
                  <a:spcPct val="0"/>
                </a:spcBef>
                <a:buClrTx/>
                <a:buFontTx/>
                <a:buNone/>
              </a:pPr>
              <a:t>33</a:t>
            </a:fld>
            <a:endParaRPr kumimoji="0" lang="en-US" altLang="ja-JP" sz="1400">
              <a:solidFill>
                <a:srgbClr val="A50021"/>
              </a:solidFill>
            </a:endParaRPr>
          </a:p>
        </p:txBody>
      </p:sp>
      <p:sp>
        <p:nvSpPr>
          <p:cNvPr id="61443" name="AutoShape 4">
            <a:extLst>
              <a:ext uri="{FF2B5EF4-FFF2-40B4-BE49-F238E27FC236}">
                <a16:creationId xmlns:a16="http://schemas.microsoft.com/office/drawing/2014/main" id="{65F6AE59-34E2-1DE2-C311-933C0C8FFD5E}"/>
              </a:ext>
            </a:extLst>
          </p:cNvPr>
          <p:cNvSpPr>
            <a:spLocks noChangeArrowheads="1"/>
          </p:cNvSpPr>
          <p:nvPr/>
        </p:nvSpPr>
        <p:spPr bwMode="auto">
          <a:xfrm>
            <a:off x="3603625" y="3249613"/>
            <a:ext cx="3600450" cy="3455987"/>
          </a:xfrm>
          <a:prstGeom prst="flowChartAlternateProcess">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88165" name="Rectangle 5">
            <a:extLst>
              <a:ext uri="{FF2B5EF4-FFF2-40B4-BE49-F238E27FC236}">
                <a16:creationId xmlns:a16="http://schemas.microsoft.com/office/drawing/2014/main" id="{F6B97909-77EF-34D0-D828-28EDF7BD5A4A}"/>
              </a:ext>
            </a:extLst>
          </p:cNvPr>
          <p:cNvSpPr>
            <a:spLocks noChangeArrowheads="1"/>
          </p:cNvSpPr>
          <p:nvPr/>
        </p:nvSpPr>
        <p:spPr bwMode="auto">
          <a:xfrm>
            <a:off x="434975" y="1377950"/>
            <a:ext cx="1368425" cy="935038"/>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产生初</a:t>
            </a:r>
          </a:p>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始种群</a:t>
            </a:r>
          </a:p>
        </p:txBody>
      </p:sp>
      <p:sp>
        <p:nvSpPr>
          <p:cNvPr id="988166" name="Rectangle 6">
            <a:extLst>
              <a:ext uri="{FF2B5EF4-FFF2-40B4-BE49-F238E27FC236}">
                <a16:creationId xmlns:a16="http://schemas.microsoft.com/office/drawing/2014/main" id="{839621D7-103B-FDF0-E8C3-BAA1B94E9B02}"/>
              </a:ext>
            </a:extLst>
          </p:cNvPr>
          <p:cNvSpPr>
            <a:spLocks noChangeArrowheads="1"/>
          </p:cNvSpPr>
          <p:nvPr/>
        </p:nvSpPr>
        <p:spPr bwMode="auto">
          <a:xfrm>
            <a:off x="2235200" y="1376363"/>
            <a:ext cx="1439863" cy="936625"/>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计算</a:t>
            </a:r>
          </a:p>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适应度</a:t>
            </a:r>
          </a:p>
        </p:txBody>
      </p:sp>
      <p:sp>
        <p:nvSpPr>
          <p:cNvPr id="988167" name="AutoShape 7">
            <a:extLst>
              <a:ext uri="{FF2B5EF4-FFF2-40B4-BE49-F238E27FC236}">
                <a16:creationId xmlns:a16="http://schemas.microsoft.com/office/drawing/2014/main" id="{A4B7E072-085C-6829-C17E-D475507C7F96}"/>
              </a:ext>
            </a:extLst>
          </p:cNvPr>
          <p:cNvSpPr>
            <a:spLocks noChangeArrowheads="1"/>
          </p:cNvSpPr>
          <p:nvPr/>
        </p:nvSpPr>
        <p:spPr bwMode="auto">
          <a:xfrm>
            <a:off x="4106863" y="1304925"/>
            <a:ext cx="2592387" cy="1079500"/>
          </a:xfrm>
          <a:prstGeom prst="flowChartDecision">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dirty="0">
                <a:effectLst>
                  <a:outerShdw blurRad="38100" dist="38100" dir="2700000" algn="tl">
                    <a:srgbClr val="FFFFFF"/>
                  </a:outerShdw>
                </a:effectLst>
                <a:latin typeface="黑体" pitchFamily="2" charset="-122"/>
                <a:ea typeface="黑体" pitchFamily="2" charset="-122"/>
              </a:rPr>
              <a:t>是否满足</a:t>
            </a:r>
          </a:p>
          <a:p>
            <a:pPr algn="ctr" eaLnBrk="1" hangingPunct="1">
              <a:defRPr/>
            </a:pPr>
            <a:r>
              <a:rPr kumimoji="0" lang="zh-CN" altLang="en-US" sz="2800" b="0" dirty="0">
                <a:effectLst>
                  <a:outerShdw blurRad="38100" dist="38100" dir="2700000" algn="tl">
                    <a:srgbClr val="FFFFFF"/>
                  </a:outerShdw>
                </a:effectLst>
                <a:latin typeface="黑体" pitchFamily="2" charset="-122"/>
                <a:ea typeface="黑体" pitchFamily="2" charset="-122"/>
              </a:rPr>
              <a:t>算法结束条件</a:t>
            </a:r>
          </a:p>
        </p:txBody>
      </p:sp>
      <p:sp>
        <p:nvSpPr>
          <p:cNvPr id="988168" name="Rectangle 8">
            <a:extLst>
              <a:ext uri="{FF2B5EF4-FFF2-40B4-BE49-F238E27FC236}">
                <a16:creationId xmlns:a16="http://schemas.microsoft.com/office/drawing/2014/main" id="{911DB548-3B96-8952-4FE8-D2DEB122625B}"/>
              </a:ext>
            </a:extLst>
          </p:cNvPr>
          <p:cNvSpPr>
            <a:spLocks noChangeArrowheads="1"/>
          </p:cNvSpPr>
          <p:nvPr/>
        </p:nvSpPr>
        <p:spPr bwMode="auto">
          <a:xfrm>
            <a:off x="7059613" y="1592263"/>
            <a:ext cx="1728787" cy="504825"/>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最佳个体</a:t>
            </a:r>
          </a:p>
        </p:txBody>
      </p:sp>
      <p:sp>
        <p:nvSpPr>
          <p:cNvPr id="988169" name="Rectangle 9">
            <a:extLst>
              <a:ext uri="{FF2B5EF4-FFF2-40B4-BE49-F238E27FC236}">
                <a16:creationId xmlns:a16="http://schemas.microsoft.com/office/drawing/2014/main" id="{030BCA86-253D-77FB-ABBC-BC3C97DA4DA2}"/>
              </a:ext>
            </a:extLst>
          </p:cNvPr>
          <p:cNvSpPr>
            <a:spLocks noChangeArrowheads="1"/>
          </p:cNvSpPr>
          <p:nvPr/>
        </p:nvSpPr>
        <p:spPr bwMode="auto">
          <a:xfrm>
            <a:off x="4540250" y="3465513"/>
            <a:ext cx="1657350" cy="792162"/>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dirty="0">
                <a:effectLst>
                  <a:outerShdw blurRad="38100" dist="38100" dir="2700000" algn="tl">
                    <a:srgbClr val="FFFFFF"/>
                  </a:outerShdw>
                </a:effectLst>
                <a:latin typeface="黑体" pitchFamily="2" charset="-122"/>
                <a:ea typeface="黑体" pitchFamily="2" charset="-122"/>
              </a:rPr>
              <a:t>选择父代</a:t>
            </a:r>
          </a:p>
        </p:txBody>
      </p:sp>
      <p:sp>
        <p:nvSpPr>
          <p:cNvPr id="988170" name="Rectangle 10">
            <a:extLst>
              <a:ext uri="{FF2B5EF4-FFF2-40B4-BE49-F238E27FC236}">
                <a16:creationId xmlns:a16="http://schemas.microsoft.com/office/drawing/2014/main" id="{E165F4DE-46DD-CD16-D146-E91D9AB373B7}"/>
              </a:ext>
            </a:extLst>
          </p:cNvPr>
          <p:cNvSpPr>
            <a:spLocks noChangeArrowheads="1"/>
          </p:cNvSpPr>
          <p:nvPr/>
        </p:nvSpPr>
        <p:spPr bwMode="auto">
          <a:xfrm>
            <a:off x="4540250" y="4545013"/>
            <a:ext cx="1657350" cy="792162"/>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dirty="0">
                <a:effectLst>
                  <a:outerShdw blurRad="38100" dist="38100" dir="2700000" algn="tl">
                    <a:srgbClr val="FFFFFF"/>
                  </a:outerShdw>
                </a:effectLst>
                <a:latin typeface="黑体" pitchFamily="2" charset="-122"/>
                <a:ea typeface="黑体" pitchFamily="2" charset="-122"/>
              </a:rPr>
              <a:t>交叉算子</a:t>
            </a:r>
          </a:p>
        </p:txBody>
      </p:sp>
      <p:sp>
        <p:nvSpPr>
          <p:cNvPr id="988171" name="Rectangle 11">
            <a:extLst>
              <a:ext uri="{FF2B5EF4-FFF2-40B4-BE49-F238E27FC236}">
                <a16:creationId xmlns:a16="http://schemas.microsoft.com/office/drawing/2014/main" id="{8CDFA69C-66E9-E285-9D37-059F8E4E2116}"/>
              </a:ext>
            </a:extLst>
          </p:cNvPr>
          <p:cNvSpPr>
            <a:spLocks noChangeArrowheads="1"/>
          </p:cNvSpPr>
          <p:nvPr/>
        </p:nvSpPr>
        <p:spPr bwMode="auto">
          <a:xfrm>
            <a:off x="4540250" y="5626100"/>
            <a:ext cx="1657350" cy="792163"/>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dirty="0">
                <a:effectLst>
                  <a:outerShdw blurRad="38100" dist="38100" dir="2700000" algn="tl">
                    <a:srgbClr val="FFFFFF"/>
                  </a:outerShdw>
                </a:effectLst>
                <a:latin typeface="黑体" pitchFamily="2" charset="-122"/>
                <a:ea typeface="黑体" pitchFamily="2" charset="-122"/>
              </a:rPr>
              <a:t>变异算子</a:t>
            </a:r>
          </a:p>
        </p:txBody>
      </p:sp>
      <p:cxnSp>
        <p:nvCxnSpPr>
          <p:cNvPr id="61451" name="AutoShape 12">
            <a:extLst>
              <a:ext uri="{FF2B5EF4-FFF2-40B4-BE49-F238E27FC236}">
                <a16:creationId xmlns:a16="http://schemas.microsoft.com/office/drawing/2014/main" id="{B30CAEC3-A087-53B2-AB70-A36ECC08BDB0}"/>
              </a:ext>
            </a:extLst>
          </p:cNvPr>
          <p:cNvCxnSpPr>
            <a:cxnSpLocks noChangeShapeType="1"/>
            <a:stCxn id="988165" idx="3"/>
            <a:endCxn id="988166" idx="1"/>
          </p:cNvCxnSpPr>
          <p:nvPr/>
        </p:nvCxnSpPr>
        <p:spPr bwMode="auto">
          <a:xfrm flipV="1">
            <a:off x="1803400" y="1844675"/>
            <a:ext cx="431800" cy="1588"/>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452" name="AutoShape 13">
            <a:extLst>
              <a:ext uri="{FF2B5EF4-FFF2-40B4-BE49-F238E27FC236}">
                <a16:creationId xmlns:a16="http://schemas.microsoft.com/office/drawing/2014/main" id="{07935B8B-F86A-5450-9C3E-1B6E0A2F8798}"/>
              </a:ext>
            </a:extLst>
          </p:cNvPr>
          <p:cNvCxnSpPr>
            <a:cxnSpLocks noChangeShapeType="1"/>
            <a:stCxn id="988166" idx="3"/>
            <a:endCxn id="988167" idx="1"/>
          </p:cNvCxnSpPr>
          <p:nvPr/>
        </p:nvCxnSpPr>
        <p:spPr bwMode="auto">
          <a:xfrm>
            <a:off x="3675063" y="1844675"/>
            <a:ext cx="4318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453" name="Line 14">
            <a:extLst>
              <a:ext uri="{FF2B5EF4-FFF2-40B4-BE49-F238E27FC236}">
                <a16:creationId xmlns:a16="http://schemas.microsoft.com/office/drawing/2014/main" id="{4E3A05DB-0E6D-4E58-523E-7F01A25A2683}"/>
              </a:ext>
            </a:extLst>
          </p:cNvPr>
          <p:cNvSpPr>
            <a:spLocks noChangeShapeType="1"/>
          </p:cNvSpPr>
          <p:nvPr/>
        </p:nvSpPr>
        <p:spPr bwMode="auto">
          <a:xfrm>
            <a:off x="5403850" y="2384425"/>
            <a:ext cx="0" cy="10810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4" name="Line 15">
            <a:extLst>
              <a:ext uri="{FF2B5EF4-FFF2-40B4-BE49-F238E27FC236}">
                <a16:creationId xmlns:a16="http://schemas.microsoft.com/office/drawing/2014/main" id="{858B4214-B437-5C69-352F-FC6ADF5D581E}"/>
              </a:ext>
            </a:extLst>
          </p:cNvPr>
          <p:cNvSpPr>
            <a:spLocks noChangeShapeType="1"/>
          </p:cNvSpPr>
          <p:nvPr/>
        </p:nvSpPr>
        <p:spPr bwMode="auto">
          <a:xfrm>
            <a:off x="5403850" y="4257675"/>
            <a:ext cx="0" cy="28733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55" name="Line 16">
            <a:extLst>
              <a:ext uri="{FF2B5EF4-FFF2-40B4-BE49-F238E27FC236}">
                <a16:creationId xmlns:a16="http://schemas.microsoft.com/office/drawing/2014/main" id="{F813DFD2-1849-8559-4C7A-9C516E4E571D}"/>
              </a:ext>
            </a:extLst>
          </p:cNvPr>
          <p:cNvSpPr>
            <a:spLocks noChangeShapeType="1"/>
          </p:cNvSpPr>
          <p:nvPr/>
        </p:nvSpPr>
        <p:spPr bwMode="auto">
          <a:xfrm>
            <a:off x="5403850" y="5337175"/>
            <a:ext cx="0" cy="2889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cxnSp>
        <p:nvCxnSpPr>
          <p:cNvPr id="61456" name="AutoShape 17">
            <a:extLst>
              <a:ext uri="{FF2B5EF4-FFF2-40B4-BE49-F238E27FC236}">
                <a16:creationId xmlns:a16="http://schemas.microsoft.com/office/drawing/2014/main" id="{711FF653-E59F-BE82-836E-2082F13A2A22}"/>
              </a:ext>
            </a:extLst>
          </p:cNvPr>
          <p:cNvCxnSpPr>
            <a:cxnSpLocks noChangeShapeType="1"/>
            <a:stCxn id="988171" idx="1"/>
            <a:endCxn id="988166" idx="2"/>
          </p:cNvCxnSpPr>
          <p:nvPr/>
        </p:nvCxnSpPr>
        <p:spPr bwMode="auto">
          <a:xfrm rot="10800000">
            <a:off x="2955925" y="2312988"/>
            <a:ext cx="1584325" cy="3709987"/>
          </a:xfrm>
          <a:prstGeom prst="bentConnector2">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61457" name="AutoShape 18">
            <a:extLst>
              <a:ext uri="{FF2B5EF4-FFF2-40B4-BE49-F238E27FC236}">
                <a16:creationId xmlns:a16="http://schemas.microsoft.com/office/drawing/2014/main" id="{FCF53929-E68B-0662-3BC0-36BF926A8F80}"/>
              </a:ext>
            </a:extLst>
          </p:cNvPr>
          <p:cNvSpPr>
            <a:spLocks noChangeArrowheads="1"/>
          </p:cNvSpPr>
          <p:nvPr/>
        </p:nvSpPr>
        <p:spPr bwMode="auto">
          <a:xfrm>
            <a:off x="650875" y="3681413"/>
            <a:ext cx="720725" cy="936625"/>
          </a:xfrm>
          <a:prstGeom prst="upArrow">
            <a:avLst>
              <a:gd name="adj1" fmla="val 50000"/>
              <a:gd name="adj2" fmla="val 32489"/>
            </a:avLst>
          </a:prstGeom>
          <a:solidFill>
            <a:schemeClr val="accent1"/>
          </a:solidFill>
          <a:ln w="9525">
            <a:solidFill>
              <a:schemeClr val="tx1"/>
            </a:solidFill>
            <a:miter lim="800000"/>
            <a:headEnd/>
            <a:tailEnd/>
          </a:ln>
        </p:spPr>
        <p:txBody>
          <a:bodyPr vert="eaVert"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61458" name="AutoShape 19">
            <a:extLst>
              <a:ext uri="{FF2B5EF4-FFF2-40B4-BE49-F238E27FC236}">
                <a16:creationId xmlns:a16="http://schemas.microsoft.com/office/drawing/2014/main" id="{9314D6A6-ACCC-72C6-9E2B-7D4723630F5B}"/>
              </a:ext>
            </a:extLst>
          </p:cNvPr>
          <p:cNvSpPr>
            <a:spLocks noChangeArrowheads="1"/>
          </p:cNvSpPr>
          <p:nvPr/>
        </p:nvSpPr>
        <p:spPr bwMode="auto">
          <a:xfrm>
            <a:off x="7493000" y="3465513"/>
            <a:ext cx="863600" cy="935037"/>
          </a:xfrm>
          <a:prstGeom prst="downArrow">
            <a:avLst>
              <a:gd name="adj1" fmla="val 50000"/>
              <a:gd name="adj2" fmla="val 27068"/>
            </a:avLst>
          </a:prstGeom>
          <a:solidFill>
            <a:schemeClr val="accent1"/>
          </a:solidFill>
          <a:ln w="9525">
            <a:solidFill>
              <a:schemeClr val="tx1"/>
            </a:solidFill>
            <a:miter lim="800000"/>
            <a:headEnd/>
            <a:tailEnd/>
          </a:ln>
        </p:spPr>
        <p:txBody>
          <a:bodyPr vert="eaVert"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cxnSp>
        <p:nvCxnSpPr>
          <p:cNvPr id="61459" name="AutoShape 20">
            <a:extLst>
              <a:ext uri="{FF2B5EF4-FFF2-40B4-BE49-F238E27FC236}">
                <a16:creationId xmlns:a16="http://schemas.microsoft.com/office/drawing/2014/main" id="{9986CBB4-851B-2748-41A5-53CF39C34272}"/>
              </a:ext>
            </a:extLst>
          </p:cNvPr>
          <p:cNvCxnSpPr>
            <a:cxnSpLocks noChangeShapeType="1"/>
            <a:stCxn id="988167" idx="3"/>
            <a:endCxn id="988168" idx="1"/>
          </p:cNvCxnSpPr>
          <p:nvPr/>
        </p:nvCxnSpPr>
        <p:spPr bwMode="auto">
          <a:xfrm>
            <a:off x="6699250" y="1844675"/>
            <a:ext cx="360363"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88181" name="Rectangle 21">
            <a:extLst>
              <a:ext uri="{FF2B5EF4-FFF2-40B4-BE49-F238E27FC236}">
                <a16:creationId xmlns:a16="http://schemas.microsoft.com/office/drawing/2014/main" id="{0B2B6DEE-57AC-66DB-740A-B697EE1BC00D}"/>
              </a:ext>
            </a:extLst>
          </p:cNvPr>
          <p:cNvSpPr>
            <a:spLocks noChangeArrowheads="1"/>
          </p:cNvSpPr>
          <p:nvPr/>
        </p:nvSpPr>
        <p:spPr bwMode="auto">
          <a:xfrm>
            <a:off x="74613" y="2744788"/>
            <a:ext cx="2160587" cy="1008062"/>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编码</a:t>
            </a:r>
          </a:p>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（性状到基因）</a:t>
            </a:r>
          </a:p>
        </p:txBody>
      </p:sp>
      <p:sp>
        <p:nvSpPr>
          <p:cNvPr id="61461" name="Line 22">
            <a:extLst>
              <a:ext uri="{FF2B5EF4-FFF2-40B4-BE49-F238E27FC236}">
                <a16:creationId xmlns:a16="http://schemas.microsoft.com/office/drawing/2014/main" id="{BEA308BD-E10D-11FE-8019-2D1872B25834}"/>
              </a:ext>
            </a:extLst>
          </p:cNvPr>
          <p:cNvSpPr>
            <a:spLocks noChangeShapeType="1"/>
          </p:cNvSpPr>
          <p:nvPr/>
        </p:nvSpPr>
        <p:spPr bwMode="auto">
          <a:xfrm flipV="1">
            <a:off x="1082675" y="2312988"/>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8183" name="Rectangle 23">
            <a:extLst>
              <a:ext uri="{FF2B5EF4-FFF2-40B4-BE49-F238E27FC236}">
                <a16:creationId xmlns:a16="http://schemas.microsoft.com/office/drawing/2014/main" id="{FA71D2A0-D91C-1DF3-8AB5-01696D3DA038}"/>
              </a:ext>
            </a:extLst>
          </p:cNvPr>
          <p:cNvSpPr>
            <a:spLocks noChangeArrowheads="1"/>
          </p:cNvSpPr>
          <p:nvPr/>
        </p:nvSpPr>
        <p:spPr bwMode="auto">
          <a:xfrm>
            <a:off x="6843713" y="2528888"/>
            <a:ext cx="2089150" cy="935037"/>
          </a:xfrm>
          <a:prstGeom prst="rect">
            <a:avLst/>
          </a:prstGeom>
          <a:solidFill>
            <a:schemeClr val="accent1"/>
          </a:solidFill>
          <a:ln w="9525">
            <a:solidFill>
              <a:schemeClr val="tx1"/>
            </a:solidFill>
            <a:miter lim="800000"/>
            <a:headEnd/>
            <a:tailEnd/>
          </a:ln>
          <a:effectLst/>
        </p:spPr>
        <p:txBody>
          <a:bodyPr wrap="none" anchor="ctr"/>
          <a:lstStyle/>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解码</a:t>
            </a:r>
          </a:p>
          <a:p>
            <a:pPr algn="ctr" eaLnBrk="1" hangingPunct="1">
              <a:defRPr/>
            </a:pPr>
            <a:r>
              <a:rPr kumimoji="0" lang="zh-CN" altLang="en-US" sz="2800" b="0">
                <a:effectLst>
                  <a:outerShdw blurRad="38100" dist="38100" dir="2700000" algn="tl">
                    <a:srgbClr val="FFFFFF"/>
                  </a:outerShdw>
                </a:effectLst>
                <a:latin typeface="黑体" pitchFamily="2" charset="-122"/>
                <a:ea typeface="黑体" pitchFamily="2" charset="-122"/>
              </a:rPr>
              <a:t>（基因到性状）</a:t>
            </a:r>
          </a:p>
        </p:txBody>
      </p:sp>
      <p:sp>
        <p:nvSpPr>
          <p:cNvPr id="61463" name="Line 24">
            <a:extLst>
              <a:ext uri="{FF2B5EF4-FFF2-40B4-BE49-F238E27FC236}">
                <a16:creationId xmlns:a16="http://schemas.microsoft.com/office/drawing/2014/main" id="{17F554B8-E30B-BD08-2406-F2898995E42F}"/>
              </a:ext>
            </a:extLst>
          </p:cNvPr>
          <p:cNvSpPr>
            <a:spLocks noChangeShapeType="1"/>
          </p:cNvSpPr>
          <p:nvPr/>
        </p:nvSpPr>
        <p:spPr bwMode="auto">
          <a:xfrm>
            <a:off x="7924800" y="2097088"/>
            <a:ext cx="0" cy="431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88185" name="Text Box 25">
            <a:extLst>
              <a:ext uri="{FF2B5EF4-FFF2-40B4-BE49-F238E27FC236}">
                <a16:creationId xmlns:a16="http://schemas.microsoft.com/office/drawing/2014/main" id="{F5DB336E-B82E-F9E7-1E90-1B76EB75EE8D}"/>
              </a:ext>
            </a:extLst>
          </p:cNvPr>
          <p:cNvSpPr txBox="1">
            <a:spLocks noChangeArrowheads="1"/>
          </p:cNvSpPr>
          <p:nvPr/>
        </p:nvSpPr>
        <p:spPr bwMode="auto">
          <a:xfrm>
            <a:off x="6556375" y="1160463"/>
            <a:ext cx="431800" cy="519112"/>
          </a:xfrm>
          <a:prstGeom prst="rect">
            <a:avLst/>
          </a:prstGeom>
          <a:noFill/>
          <a:ln w="9525">
            <a:noFill/>
            <a:miter lim="800000"/>
            <a:headEnd/>
            <a:tailEnd/>
          </a:ln>
          <a:effectLst/>
        </p:spPr>
        <p:txBody>
          <a:bodyPr>
            <a:spAutoFit/>
          </a:bodyPr>
          <a:lstStyle>
            <a:lvl1pPr eaLnBrk="0" hangingPunct="0">
              <a:defRPr kumimoji="1" sz="1600" b="1">
                <a:solidFill>
                  <a:schemeClr val="tx1"/>
                </a:solidFill>
                <a:latin typeface="Arial" panose="020B0604020202020204" pitchFamily="34" charset="0"/>
                <a:ea typeface="MS PGothic" panose="020B0600070205080204" pitchFamily="34" charset="-128"/>
              </a:defRPr>
            </a:lvl1pPr>
            <a:lvl2pPr marL="742950" indent="-285750" eaLnBrk="0" hangingPunct="0">
              <a:defRPr kumimoji="1" sz="1600" b="1">
                <a:solidFill>
                  <a:schemeClr val="tx1"/>
                </a:solidFill>
                <a:latin typeface="Arial" panose="020B0604020202020204" pitchFamily="34" charset="0"/>
                <a:ea typeface="MS PGothic" panose="020B0600070205080204" pitchFamily="34" charset="-128"/>
              </a:defRPr>
            </a:lvl2pPr>
            <a:lvl3pPr marL="1143000" indent="-228600" eaLnBrk="0" hangingPunct="0">
              <a:defRPr kumimoji="1" sz="1600" b="1">
                <a:solidFill>
                  <a:schemeClr val="tx1"/>
                </a:solidFill>
                <a:latin typeface="Arial" panose="020B0604020202020204" pitchFamily="34" charset="0"/>
                <a:ea typeface="MS PGothic" panose="020B0600070205080204" pitchFamily="34" charset="-128"/>
              </a:defRPr>
            </a:lvl3pPr>
            <a:lvl4pPr marL="1600200" indent="-228600" eaLnBrk="0" hangingPunct="0">
              <a:defRPr kumimoji="1" sz="1600" b="1">
                <a:solidFill>
                  <a:schemeClr val="tx1"/>
                </a:solidFill>
                <a:latin typeface="Arial" panose="020B0604020202020204" pitchFamily="34" charset="0"/>
                <a:ea typeface="MS PGothic" panose="020B0600070205080204" pitchFamily="34" charset="-128"/>
              </a:defRPr>
            </a:lvl4pPr>
            <a:lvl5pPr marL="2057400" indent="-228600" eaLnBrk="0" hangingPunct="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kumimoji="0" lang="en-US" altLang="zh-CN" sz="2800" b="0">
                <a:effectLst>
                  <a:outerShdw blurRad="38100" dist="38100" dir="2700000" algn="tl">
                    <a:srgbClr val="C0C0C0"/>
                  </a:outerShdw>
                </a:effectLst>
                <a:ea typeface="宋体" panose="02010600030101010101" pitchFamily="2" charset="-122"/>
              </a:rPr>
              <a:t>Y</a:t>
            </a:r>
          </a:p>
        </p:txBody>
      </p:sp>
      <p:sp>
        <p:nvSpPr>
          <p:cNvPr id="988186" name="Text Box 26">
            <a:extLst>
              <a:ext uri="{FF2B5EF4-FFF2-40B4-BE49-F238E27FC236}">
                <a16:creationId xmlns:a16="http://schemas.microsoft.com/office/drawing/2014/main" id="{1F3C93D8-7155-FF78-DD54-62EA53C78655}"/>
              </a:ext>
            </a:extLst>
          </p:cNvPr>
          <p:cNvSpPr txBox="1">
            <a:spLocks noChangeArrowheads="1"/>
          </p:cNvSpPr>
          <p:nvPr/>
        </p:nvSpPr>
        <p:spPr bwMode="auto">
          <a:xfrm>
            <a:off x="5403850" y="2241550"/>
            <a:ext cx="431800" cy="519113"/>
          </a:xfrm>
          <a:prstGeom prst="rect">
            <a:avLst/>
          </a:prstGeom>
          <a:noFill/>
          <a:ln w="9525">
            <a:noFill/>
            <a:miter lim="800000"/>
            <a:headEnd/>
            <a:tailEnd/>
          </a:ln>
          <a:effectLst/>
        </p:spPr>
        <p:txBody>
          <a:bodyPr>
            <a:spAutoFit/>
          </a:bodyPr>
          <a:lstStyle>
            <a:lvl1pPr eaLnBrk="0" hangingPunct="0">
              <a:defRPr kumimoji="1" sz="1600" b="1">
                <a:solidFill>
                  <a:schemeClr val="tx1"/>
                </a:solidFill>
                <a:latin typeface="Arial" panose="020B0604020202020204" pitchFamily="34" charset="0"/>
                <a:ea typeface="MS PGothic" panose="020B0600070205080204" pitchFamily="34" charset="-128"/>
              </a:defRPr>
            </a:lvl1pPr>
            <a:lvl2pPr marL="742950" indent="-285750" eaLnBrk="0" hangingPunct="0">
              <a:defRPr kumimoji="1" sz="1600" b="1">
                <a:solidFill>
                  <a:schemeClr val="tx1"/>
                </a:solidFill>
                <a:latin typeface="Arial" panose="020B0604020202020204" pitchFamily="34" charset="0"/>
                <a:ea typeface="MS PGothic" panose="020B0600070205080204" pitchFamily="34" charset="-128"/>
              </a:defRPr>
            </a:lvl2pPr>
            <a:lvl3pPr marL="1143000" indent="-228600" eaLnBrk="0" hangingPunct="0">
              <a:defRPr kumimoji="1" sz="1600" b="1">
                <a:solidFill>
                  <a:schemeClr val="tx1"/>
                </a:solidFill>
                <a:latin typeface="Arial" panose="020B0604020202020204" pitchFamily="34" charset="0"/>
                <a:ea typeface="MS PGothic" panose="020B0600070205080204" pitchFamily="34" charset="-128"/>
              </a:defRPr>
            </a:lvl3pPr>
            <a:lvl4pPr marL="1600200" indent="-228600" eaLnBrk="0" hangingPunct="0">
              <a:defRPr kumimoji="1" sz="1600" b="1">
                <a:solidFill>
                  <a:schemeClr val="tx1"/>
                </a:solidFill>
                <a:latin typeface="Arial" panose="020B0604020202020204" pitchFamily="34" charset="0"/>
                <a:ea typeface="MS PGothic" panose="020B0600070205080204" pitchFamily="34" charset="-128"/>
              </a:defRPr>
            </a:lvl4pPr>
            <a:lvl5pPr marL="2057400" indent="-228600" eaLnBrk="0" hangingPunct="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defRPr/>
            </a:pPr>
            <a:r>
              <a:rPr kumimoji="0" lang="en-US" altLang="zh-CN" sz="2800" b="0">
                <a:effectLst>
                  <a:outerShdw blurRad="38100" dist="38100" dir="2700000" algn="tl">
                    <a:srgbClr val="C0C0C0"/>
                  </a:outerShdw>
                </a:effectLst>
                <a:ea typeface="宋体" panose="02010600030101010101" pitchFamily="2" charset="-122"/>
              </a:rPr>
              <a:t>N</a:t>
            </a:r>
          </a:p>
        </p:txBody>
      </p:sp>
      <p:sp>
        <p:nvSpPr>
          <p:cNvPr id="988188" name="Text Box 28">
            <a:extLst>
              <a:ext uri="{FF2B5EF4-FFF2-40B4-BE49-F238E27FC236}">
                <a16:creationId xmlns:a16="http://schemas.microsoft.com/office/drawing/2014/main" id="{EB75A8C3-9AB4-9A99-F3B9-E373C9198C41}"/>
              </a:ext>
            </a:extLst>
          </p:cNvPr>
          <p:cNvSpPr txBox="1">
            <a:spLocks noChangeArrowheads="1"/>
          </p:cNvSpPr>
          <p:nvPr/>
        </p:nvSpPr>
        <p:spPr bwMode="auto">
          <a:xfrm>
            <a:off x="3027363" y="5408613"/>
            <a:ext cx="647700" cy="1160462"/>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sz="2800" b="0">
                <a:effectLst>
                  <a:outerShdw blurRad="38100" dist="38100" dir="2700000" algn="tl">
                    <a:srgbClr val="C0C0C0"/>
                  </a:outerShdw>
                </a:effectLst>
                <a:latin typeface="Arial" charset="0"/>
                <a:ea typeface="黑体" pitchFamily="2" charset="-122"/>
              </a:rPr>
              <a:t>子</a:t>
            </a:r>
          </a:p>
          <a:p>
            <a:pPr eaLnBrk="1" hangingPunct="1">
              <a:spcBef>
                <a:spcPct val="50000"/>
              </a:spcBef>
              <a:defRPr/>
            </a:pPr>
            <a:r>
              <a:rPr kumimoji="0" lang="zh-CN" altLang="en-US" sz="2800" b="0">
                <a:effectLst>
                  <a:outerShdw blurRad="38100" dist="38100" dir="2700000" algn="tl">
                    <a:srgbClr val="C0C0C0"/>
                  </a:outerShdw>
                </a:effectLst>
                <a:latin typeface="Arial" charset="0"/>
                <a:ea typeface="黑体" pitchFamily="2" charset="-122"/>
              </a:rPr>
              <a:t>代</a:t>
            </a:r>
          </a:p>
        </p:txBody>
      </p:sp>
      <p:sp>
        <p:nvSpPr>
          <p:cNvPr id="988189" name="Text Box 29">
            <a:extLst>
              <a:ext uri="{FF2B5EF4-FFF2-40B4-BE49-F238E27FC236}">
                <a16:creationId xmlns:a16="http://schemas.microsoft.com/office/drawing/2014/main" id="{D43B969A-CEB9-9F15-5EC5-E815FF18AC24}"/>
              </a:ext>
            </a:extLst>
          </p:cNvPr>
          <p:cNvSpPr txBox="1">
            <a:spLocks noChangeArrowheads="1"/>
          </p:cNvSpPr>
          <p:nvPr/>
        </p:nvSpPr>
        <p:spPr bwMode="auto">
          <a:xfrm>
            <a:off x="508000" y="4760913"/>
            <a:ext cx="1079500" cy="519112"/>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sz="2800" b="0">
                <a:effectLst>
                  <a:outerShdw blurRad="38100" dist="38100" dir="2700000" algn="tl">
                    <a:srgbClr val="C0C0C0"/>
                  </a:outerShdw>
                </a:effectLst>
                <a:latin typeface="Arial" charset="0"/>
                <a:ea typeface="黑体" pitchFamily="2" charset="-122"/>
              </a:rPr>
              <a:t>开始</a:t>
            </a:r>
          </a:p>
        </p:txBody>
      </p:sp>
      <p:sp>
        <p:nvSpPr>
          <p:cNvPr id="988190" name="Text Box 30">
            <a:extLst>
              <a:ext uri="{FF2B5EF4-FFF2-40B4-BE49-F238E27FC236}">
                <a16:creationId xmlns:a16="http://schemas.microsoft.com/office/drawing/2014/main" id="{78FF1592-928A-7C15-E373-20F29A90A80C}"/>
              </a:ext>
            </a:extLst>
          </p:cNvPr>
          <p:cNvSpPr txBox="1">
            <a:spLocks noChangeArrowheads="1"/>
          </p:cNvSpPr>
          <p:nvPr/>
        </p:nvSpPr>
        <p:spPr bwMode="auto">
          <a:xfrm>
            <a:off x="7419975" y="4473575"/>
            <a:ext cx="1079500" cy="519113"/>
          </a:xfrm>
          <a:prstGeom prst="rect">
            <a:avLst/>
          </a:prstGeom>
          <a:noFill/>
          <a:ln w="9525">
            <a:noFill/>
            <a:miter lim="800000"/>
            <a:headEnd/>
            <a:tailEnd/>
          </a:ln>
          <a:effectLst/>
        </p:spPr>
        <p:txBody>
          <a:bodyPr>
            <a:spAutoFit/>
          </a:bodyPr>
          <a:lstStyle/>
          <a:p>
            <a:pPr eaLnBrk="1" hangingPunct="1">
              <a:spcBef>
                <a:spcPct val="50000"/>
              </a:spcBef>
              <a:defRPr/>
            </a:pPr>
            <a:r>
              <a:rPr kumimoji="0" lang="zh-CN" altLang="en-US" sz="2800" b="0">
                <a:effectLst>
                  <a:outerShdw blurRad="38100" dist="38100" dir="2700000" algn="tl">
                    <a:srgbClr val="C0C0C0"/>
                  </a:outerShdw>
                </a:effectLst>
                <a:latin typeface="Arial" charset="0"/>
                <a:ea typeface="黑体" pitchFamily="2" charset="-122"/>
              </a:rPr>
              <a:t>结束</a:t>
            </a:r>
          </a:p>
        </p:txBody>
      </p:sp>
      <p:sp>
        <p:nvSpPr>
          <p:cNvPr id="61469" name="Rectangle 2">
            <a:extLst>
              <a:ext uri="{FF2B5EF4-FFF2-40B4-BE49-F238E27FC236}">
                <a16:creationId xmlns:a16="http://schemas.microsoft.com/office/drawing/2014/main" id="{A97C1027-013B-71CA-50DC-F29D523D8D82}"/>
              </a:ext>
            </a:extLst>
          </p:cNvPr>
          <p:cNvSpPr>
            <a:spLocks noGrp="1" noChangeArrowheads="1"/>
          </p:cNvSpPr>
          <p:nvPr>
            <p:ph type="title"/>
          </p:nvPr>
        </p:nvSpPr>
        <p:spPr>
          <a:xfrm>
            <a:off x="0" y="104775"/>
            <a:ext cx="7924800" cy="757238"/>
          </a:xfrm>
        </p:spPr>
        <p:txBody>
          <a:bodyPr/>
          <a:lstStyle/>
          <a:p>
            <a:pPr marL="914400" indent="-914400" eaLnBrk="1" hangingPunct="1"/>
            <a:r>
              <a:rPr lang="zh-CN" altLang="zh-CN" sz="4000">
                <a:latin typeface="楷体_GB2312" pitchFamily="49" charset="-122"/>
                <a:ea typeface="楷体_GB2312" pitchFamily="49" charset="-122"/>
              </a:rPr>
              <a:t>遗传算法的基本</a:t>
            </a:r>
            <a:r>
              <a:rPr lang="zh-CN" altLang="en-US" sz="4000">
                <a:latin typeface="楷体_GB2312" pitchFamily="49" charset="-122"/>
                <a:ea typeface="楷体_GB2312" pitchFamily="49" charset="-122"/>
              </a:rPr>
              <a:t>框架</a:t>
            </a:r>
            <a:endParaRPr lang="zh-CN" altLang="zh-CN" sz="4000">
              <a:latin typeface="楷体_GB2312" pitchFamily="49" charset="-122"/>
              <a:ea typeface="楷体_GB2312"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a:extLst>
              <a:ext uri="{FF2B5EF4-FFF2-40B4-BE49-F238E27FC236}">
                <a16:creationId xmlns:a16="http://schemas.microsoft.com/office/drawing/2014/main" id="{46F97031-9BAE-089E-3135-3B855E1754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8A2B4B4-2112-4C0C-AF5C-7CBB53F55909}" type="slidenum">
              <a:rPr kumimoji="0" lang="en-US" altLang="ja-JP" sz="1400" smtClean="0">
                <a:solidFill>
                  <a:srgbClr val="A50021"/>
                </a:solidFill>
              </a:rPr>
              <a:pPr>
                <a:spcBef>
                  <a:spcPct val="0"/>
                </a:spcBef>
                <a:buClrTx/>
                <a:buFontTx/>
                <a:buNone/>
              </a:pPr>
              <a:t>34</a:t>
            </a:fld>
            <a:endParaRPr kumimoji="0" lang="en-US" altLang="ja-JP" sz="1400">
              <a:solidFill>
                <a:srgbClr val="A50021"/>
              </a:solidFill>
            </a:endParaRPr>
          </a:p>
        </p:txBody>
      </p:sp>
      <p:sp>
        <p:nvSpPr>
          <p:cNvPr id="86019" name="Rectangle 2">
            <a:extLst>
              <a:ext uri="{FF2B5EF4-FFF2-40B4-BE49-F238E27FC236}">
                <a16:creationId xmlns:a16="http://schemas.microsoft.com/office/drawing/2014/main" id="{727C61A7-ED3E-996A-642A-0534C38E1074}"/>
              </a:ext>
            </a:extLst>
          </p:cNvPr>
          <p:cNvSpPr>
            <a:spLocks noGrp="1" noChangeArrowheads="1"/>
          </p:cNvSpPr>
          <p:nvPr>
            <p:ph type="title"/>
          </p:nvPr>
        </p:nvSpPr>
        <p:spPr/>
        <p:txBody>
          <a:bodyPr/>
          <a:lstStyle/>
          <a:p>
            <a:pPr eaLnBrk="1" hangingPunct="1"/>
            <a:r>
              <a:rPr lang="zh-CN" altLang="en-US">
                <a:ea typeface="宋体" panose="02010600030101010101" pitchFamily="2" charset="-122"/>
              </a:rPr>
              <a:t>遗传算法的搜索方式</a:t>
            </a:r>
          </a:p>
        </p:txBody>
      </p:sp>
      <p:sp>
        <p:nvSpPr>
          <p:cNvPr id="88070" name="Rectangle 3">
            <a:extLst>
              <a:ext uri="{FF2B5EF4-FFF2-40B4-BE49-F238E27FC236}">
                <a16:creationId xmlns:a16="http://schemas.microsoft.com/office/drawing/2014/main" id="{70ECEF97-0273-C332-71A2-ACFC95C6D191}"/>
              </a:ext>
            </a:extLst>
          </p:cNvPr>
          <p:cNvSpPr>
            <a:spLocks noGrp="1" noChangeArrowheads="1"/>
          </p:cNvSpPr>
          <p:nvPr>
            <p:ph type="body" idx="1"/>
          </p:nvPr>
        </p:nvSpPr>
        <p:spPr/>
        <p:txBody>
          <a:bodyPr/>
          <a:lstStyle/>
          <a:p>
            <a:pPr eaLnBrk="1" hangingPunct="1">
              <a:defRPr/>
            </a:pPr>
            <a:r>
              <a:rPr lang="zh-CN" altLang="en-US" sz="2800" dirty="0">
                <a:ea typeface="宋体" panose="02010600030101010101" pitchFamily="2" charset="-122"/>
              </a:rPr>
              <a:t>当很难事先获得问题求解步骤时，</a:t>
            </a:r>
            <a:r>
              <a:rPr lang="zh-CN" altLang="en-US" sz="2800" dirty="0">
                <a:solidFill>
                  <a:srgbClr val="FF0000"/>
                </a:solidFill>
                <a:ea typeface="宋体" panose="02010600030101010101" pitchFamily="2" charset="-122"/>
              </a:rPr>
              <a:t>搜索</a:t>
            </a:r>
            <a:r>
              <a:rPr lang="zh-CN" altLang="en-US" sz="2800" dirty="0">
                <a:ea typeface="宋体" panose="02010600030101010101" pitchFamily="2" charset="-122"/>
              </a:rPr>
              <a:t>成为有效的求解方法。代表搜索方法：</a:t>
            </a:r>
            <a:r>
              <a:rPr lang="zh-CN" altLang="en-US" sz="2800" dirty="0">
                <a:solidFill>
                  <a:srgbClr val="FF0000"/>
                </a:solidFill>
                <a:ea typeface="宋体" panose="02010600030101010101" pitchFamily="2" charset="-122"/>
              </a:rPr>
              <a:t>随机搜索和局部搜索</a:t>
            </a:r>
            <a:r>
              <a:rPr lang="zh-CN" altLang="en-US" sz="2800" dirty="0">
                <a:ea typeface="宋体" panose="02010600030101010101" pitchFamily="2" charset="-122"/>
              </a:rPr>
              <a:t>。</a:t>
            </a:r>
            <a:endParaRPr lang="en-US" altLang="zh-CN" sz="2800" dirty="0">
              <a:ea typeface="宋体" panose="02010600030101010101" pitchFamily="2" charset="-122"/>
            </a:endParaRPr>
          </a:p>
          <a:p>
            <a:pPr marL="0" indent="0" eaLnBrk="1" hangingPunct="1">
              <a:buFont typeface="Wingdings" panose="05000000000000000000" pitchFamily="2" charset="2"/>
              <a:buNone/>
              <a:defRPr/>
            </a:pPr>
            <a:endParaRPr lang="zh-CN" altLang="en-US" sz="2800" dirty="0">
              <a:ea typeface="宋体" panose="02010600030101010101" pitchFamily="2" charset="-122"/>
            </a:endParaRPr>
          </a:p>
          <a:p>
            <a:pPr eaLnBrk="1" hangingPunct="1">
              <a:defRPr/>
            </a:pPr>
            <a:r>
              <a:rPr lang="zh-CN" altLang="en-US" sz="2800" dirty="0">
                <a:solidFill>
                  <a:srgbClr val="FF0000"/>
                </a:solidFill>
                <a:ea typeface="宋体" panose="02010600030101010101" pitchFamily="2" charset="-122"/>
              </a:rPr>
              <a:t>随机搜索（</a:t>
            </a:r>
            <a:r>
              <a:rPr lang="en-US" altLang="ja-JP" sz="2800" dirty="0">
                <a:solidFill>
                  <a:srgbClr val="FF0000"/>
                </a:solidFill>
                <a:latin typeface="Times New Roman" panose="02020603050405020304" pitchFamily="18" charset="0"/>
              </a:rPr>
              <a:t>Random Search</a:t>
            </a:r>
            <a:r>
              <a:rPr lang="zh-CN" altLang="en-US" sz="2800" dirty="0">
                <a:solidFill>
                  <a:srgbClr val="FF0000"/>
                </a:solidFill>
                <a:latin typeface="Times New Roman" panose="02020603050405020304" pitchFamily="18" charset="0"/>
              </a:rPr>
              <a:t>）</a:t>
            </a:r>
            <a:r>
              <a:rPr lang="en-US" altLang="ja-JP" sz="2800" dirty="0">
                <a:solidFill>
                  <a:srgbClr val="FF0000"/>
                </a:solidFill>
                <a:latin typeface="Times New Roman" panose="02020603050405020304" pitchFamily="18" charset="0"/>
              </a:rPr>
              <a:t> </a:t>
            </a:r>
            <a:r>
              <a:rPr lang="en-US" altLang="zh-CN" sz="2800" dirty="0">
                <a:solidFill>
                  <a:srgbClr val="FF0000"/>
                </a:solidFill>
                <a:ea typeface="宋体" panose="02010600030101010101" pitchFamily="2" charset="-122"/>
              </a:rPr>
              <a:t>	</a:t>
            </a:r>
          </a:p>
          <a:p>
            <a:pPr lvl="1" eaLnBrk="1" hangingPunct="1">
              <a:defRPr/>
            </a:pPr>
            <a:r>
              <a:rPr lang="en-GB" altLang="zh-CN" sz="2400" dirty="0">
                <a:highlight>
                  <a:srgbClr val="FFFF00"/>
                </a:highlight>
              </a:rPr>
              <a:t>Exploration(</a:t>
            </a:r>
            <a:r>
              <a:rPr lang="zh-CN" altLang="en-GB" sz="2400" dirty="0">
                <a:highlight>
                  <a:srgbClr val="FFFF00"/>
                </a:highlight>
              </a:rPr>
              <a:t>全局</a:t>
            </a:r>
            <a:r>
              <a:rPr lang="zh-CN" altLang="en-US" sz="2400" dirty="0">
                <a:highlight>
                  <a:srgbClr val="FFFF00"/>
                </a:highlight>
              </a:rPr>
              <a:t>探索</a:t>
            </a:r>
            <a:r>
              <a:rPr lang="en-GB" altLang="zh-CN" sz="2400" dirty="0">
                <a:highlight>
                  <a:srgbClr val="FFFF00"/>
                </a:highlight>
              </a:rPr>
              <a:t>): </a:t>
            </a:r>
            <a:r>
              <a:rPr lang="en-GB" altLang="zh-CN" sz="2400" dirty="0"/>
              <a:t>Discovering </a:t>
            </a:r>
            <a:r>
              <a:rPr lang="en-GB" altLang="zh-CN" sz="2400" dirty="0">
                <a:solidFill>
                  <a:srgbClr val="FF0000"/>
                </a:solidFill>
              </a:rPr>
              <a:t>promising areas </a:t>
            </a:r>
            <a:r>
              <a:rPr lang="en-GB" altLang="zh-CN" sz="2400" dirty="0"/>
              <a:t>in the search space</a:t>
            </a:r>
          </a:p>
          <a:p>
            <a:pPr lvl="1" eaLnBrk="1" hangingPunct="1">
              <a:defRPr/>
            </a:pPr>
            <a:r>
              <a:rPr lang="zh-CN" altLang="en-US" sz="2400" dirty="0"/>
              <a:t>用在算法</a:t>
            </a:r>
            <a:r>
              <a:rPr lang="zh-CN" altLang="en-US" sz="2400" dirty="0">
                <a:highlight>
                  <a:srgbClr val="FFFF00"/>
                </a:highlight>
              </a:rPr>
              <a:t>开始</a:t>
            </a:r>
            <a:r>
              <a:rPr lang="zh-CN" altLang="en-US" sz="2400" dirty="0"/>
              <a:t>阶段，扩大搜索范围</a:t>
            </a:r>
            <a:endParaRPr lang="en-US" altLang="zh-CN" sz="2400" dirty="0">
              <a:ea typeface="宋体" panose="02010600030101010101" pitchFamily="2" charset="-122"/>
            </a:endParaRPr>
          </a:p>
          <a:p>
            <a:pPr lvl="1" eaLnBrk="1" hangingPunct="1">
              <a:defRPr/>
            </a:pPr>
            <a:endParaRPr lang="en-US" altLang="zh-CN" sz="2400" dirty="0"/>
          </a:p>
          <a:p>
            <a:pPr lvl="1" eaLnBrk="1" hangingPunct="1">
              <a:defRPr/>
            </a:pPr>
            <a:endParaRPr lang="en-GB" altLang="zh-CN" sz="2400" dirty="0"/>
          </a:p>
          <a:p>
            <a:pPr marL="0" indent="0" eaLnBrk="1" hangingPunct="1">
              <a:buFont typeface="Wingdings" panose="05000000000000000000" pitchFamily="2" charset="2"/>
              <a:buNone/>
              <a:defRPr/>
            </a:pPr>
            <a:endParaRPr lang="zh-CN" altLang="en-US" sz="2800" dirty="0">
              <a:ea typeface="宋体" panose="02010600030101010101" pitchFamily="2" charset="-122"/>
            </a:endParaRPr>
          </a:p>
          <a:p>
            <a:pPr eaLnBrk="1" hangingPunct="1">
              <a:buFont typeface="Wingdings" panose="05000000000000000000" pitchFamily="2" charset="2"/>
              <a:buNone/>
              <a:defRPr/>
            </a:pPr>
            <a:r>
              <a:rPr lang="zh-CN" altLang="en-US" sz="2800" dirty="0">
                <a:ea typeface="宋体" panose="02010600030101010101" pitchFamily="2" charset="-122"/>
              </a:rPr>
              <a:t>      </a:t>
            </a:r>
          </a:p>
        </p:txBody>
      </p:sp>
      <p:grpSp>
        <p:nvGrpSpPr>
          <p:cNvPr id="88068" name="Group 11">
            <a:extLst>
              <a:ext uri="{FF2B5EF4-FFF2-40B4-BE49-F238E27FC236}">
                <a16:creationId xmlns:a16="http://schemas.microsoft.com/office/drawing/2014/main" id="{E8DC88B0-3BA8-1AB0-B878-40D4E28FB2C6}"/>
              </a:ext>
            </a:extLst>
          </p:cNvPr>
          <p:cNvGrpSpPr>
            <a:grpSpLocks/>
          </p:cNvGrpSpPr>
          <p:nvPr/>
        </p:nvGrpSpPr>
        <p:grpSpPr bwMode="auto">
          <a:xfrm>
            <a:off x="6226175" y="4652963"/>
            <a:ext cx="2524125" cy="1995487"/>
            <a:chOff x="2232" y="672"/>
            <a:chExt cx="1170" cy="1026"/>
          </a:xfrm>
        </p:grpSpPr>
        <p:sp>
          <p:nvSpPr>
            <p:cNvPr id="86023" name="Oval 12">
              <a:extLst>
                <a:ext uri="{FF2B5EF4-FFF2-40B4-BE49-F238E27FC236}">
                  <a16:creationId xmlns:a16="http://schemas.microsoft.com/office/drawing/2014/main" id="{54E41438-C2D6-814D-43E9-AD9079FBEB7F}"/>
                </a:ext>
              </a:extLst>
            </p:cNvPr>
            <p:cNvSpPr>
              <a:spLocks noChangeArrowheads="1"/>
            </p:cNvSpPr>
            <p:nvPr/>
          </p:nvSpPr>
          <p:spPr bwMode="auto">
            <a:xfrm>
              <a:off x="2692" y="1054"/>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6024" name="Oval 13">
              <a:extLst>
                <a:ext uri="{FF2B5EF4-FFF2-40B4-BE49-F238E27FC236}">
                  <a16:creationId xmlns:a16="http://schemas.microsoft.com/office/drawing/2014/main" id="{2D9FC68D-F3D9-C0A5-EC46-BA0A59D24DAE}"/>
                </a:ext>
              </a:extLst>
            </p:cNvPr>
            <p:cNvSpPr>
              <a:spLocks noChangeArrowheads="1"/>
            </p:cNvSpPr>
            <p:nvPr/>
          </p:nvSpPr>
          <p:spPr bwMode="auto">
            <a:xfrm>
              <a:off x="2416" y="892"/>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6025" name="Oval 14">
              <a:extLst>
                <a:ext uri="{FF2B5EF4-FFF2-40B4-BE49-F238E27FC236}">
                  <a16:creationId xmlns:a16="http://schemas.microsoft.com/office/drawing/2014/main" id="{9A2AA6C2-5893-34CD-CB3C-2318A29BB75E}"/>
                </a:ext>
              </a:extLst>
            </p:cNvPr>
            <p:cNvSpPr>
              <a:spLocks noChangeArrowheads="1"/>
            </p:cNvSpPr>
            <p:nvPr/>
          </p:nvSpPr>
          <p:spPr bwMode="auto">
            <a:xfrm>
              <a:off x="2720" y="1334"/>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6026" name="Oval 15">
              <a:extLst>
                <a:ext uri="{FF2B5EF4-FFF2-40B4-BE49-F238E27FC236}">
                  <a16:creationId xmlns:a16="http://schemas.microsoft.com/office/drawing/2014/main" id="{31CF031A-CF79-4F92-CEF6-BEE7B69D5B18}"/>
                </a:ext>
              </a:extLst>
            </p:cNvPr>
            <p:cNvSpPr>
              <a:spLocks noChangeArrowheads="1"/>
            </p:cNvSpPr>
            <p:nvPr/>
          </p:nvSpPr>
          <p:spPr bwMode="auto">
            <a:xfrm>
              <a:off x="3014" y="902"/>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6027" name="Line 16">
              <a:extLst>
                <a:ext uri="{FF2B5EF4-FFF2-40B4-BE49-F238E27FC236}">
                  <a16:creationId xmlns:a16="http://schemas.microsoft.com/office/drawing/2014/main" id="{EECA9414-CCBD-56A7-5F3E-7B988C426357}"/>
                </a:ext>
              </a:extLst>
            </p:cNvPr>
            <p:cNvSpPr>
              <a:spLocks noChangeShapeType="1"/>
            </p:cNvSpPr>
            <p:nvPr/>
          </p:nvSpPr>
          <p:spPr bwMode="auto">
            <a:xfrm>
              <a:off x="2760" y="1392"/>
              <a:ext cx="0" cy="3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8" name="Line 17">
              <a:extLst>
                <a:ext uri="{FF2B5EF4-FFF2-40B4-BE49-F238E27FC236}">
                  <a16:creationId xmlns:a16="http://schemas.microsoft.com/office/drawing/2014/main" id="{C8DCEBB4-E709-7C0F-A820-58F7FDCE34FB}"/>
                </a:ext>
              </a:extLst>
            </p:cNvPr>
            <p:cNvSpPr>
              <a:spLocks noChangeShapeType="1"/>
            </p:cNvSpPr>
            <p:nvPr/>
          </p:nvSpPr>
          <p:spPr bwMode="auto">
            <a:xfrm flipV="1">
              <a:off x="3066" y="804"/>
              <a:ext cx="336" cy="1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9" name="Line 18">
              <a:extLst>
                <a:ext uri="{FF2B5EF4-FFF2-40B4-BE49-F238E27FC236}">
                  <a16:creationId xmlns:a16="http://schemas.microsoft.com/office/drawing/2014/main" id="{2FEA04D0-0AAC-FE84-D383-D2207039BD2E}"/>
                </a:ext>
              </a:extLst>
            </p:cNvPr>
            <p:cNvSpPr>
              <a:spLocks noChangeShapeType="1"/>
            </p:cNvSpPr>
            <p:nvPr/>
          </p:nvSpPr>
          <p:spPr bwMode="auto">
            <a:xfrm flipH="1" flipV="1">
              <a:off x="2232" y="672"/>
              <a:ext cx="204" cy="22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9878" name="Text Box 20">
            <a:extLst>
              <a:ext uri="{FF2B5EF4-FFF2-40B4-BE49-F238E27FC236}">
                <a16:creationId xmlns:a16="http://schemas.microsoft.com/office/drawing/2014/main" id="{D325A683-0E2A-AECD-3F0D-FFEF211A62C2}"/>
              </a:ext>
            </a:extLst>
          </p:cNvPr>
          <p:cNvSpPr txBox="1">
            <a:spLocks noChangeArrowheads="1"/>
          </p:cNvSpPr>
          <p:nvPr/>
        </p:nvSpPr>
        <p:spPr bwMode="auto">
          <a:xfrm>
            <a:off x="5355776" y="6221918"/>
            <a:ext cx="1652688" cy="461665"/>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dirty="0">
                <a:highlight>
                  <a:srgbClr val="FFFF00"/>
                </a:highlight>
              </a:rPr>
              <a:t>全局探索</a:t>
            </a:r>
          </a:p>
        </p:txBody>
      </p:sp>
    </p:spTree>
    <p:extLst>
      <p:ext uri="{BB962C8B-B14F-4D97-AF65-F5344CB8AC3E}">
        <p14:creationId xmlns:p14="http://schemas.microsoft.com/office/powerpoint/2010/main" val="189399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7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7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a:extLst>
              <a:ext uri="{FF2B5EF4-FFF2-40B4-BE49-F238E27FC236}">
                <a16:creationId xmlns:a16="http://schemas.microsoft.com/office/drawing/2014/main" id="{E5880FE1-802F-BE13-49BB-580F5B5CF2B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978FD45-F82B-40E1-B595-C63E3AB1C0F3}" type="slidenum">
              <a:rPr kumimoji="0" lang="en-US" altLang="ja-JP" sz="1400" smtClean="0">
                <a:solidFill>
                  <a:srgbClr val="A50021"/>
                </a:solidFill>
              </a:rPr>
              <a:pPr>
                <a:spcBef>
                  <a:spcPct val="0"/>
                </a:spcBef>
                <a:buClrTx/>
                <a:buFontTx/>
                <a:buNone/>
              </a:pPr>
              <a:t>35</a:t>
            </a:fld>
            <a:endParaRPr kumimoji="0" lang="en-US" altLang="ja-JP" sz="1400">
              <a:solidFill>
                <a:srgbClr val="A50021"/>
              </a:solidFill>
            </a:endParaRPr>
          </a:p>
        </p:txBody>
      </p:sp>
      <p:sp>
        <p:nvSpPr>
          <p:cNvPr id="87043" name="Rectangle 2">
            <a:extLst>
              <a:ext uri="{FF2B5EF4-FFF2-40B4-BE49-F238E27FC236}">
                <a16:creationId xmlns:a16="http://schemas.microsoft.com/office/drawing/2014/main" id="{E9230291-0E99-6171-C8E3-537C5128B850}"/>
              </a:ext>
            </a:extLst>
          </p:cNvPr>
          <p:cNvSpPr>
            <a:spLocks noGrp="1" noChangeArrowheads="1"/>
          </p:cNvSpPr>
          <p:nvPr>
            <p:ph type="title"/>
          </p:nvPr>
        </p:nvSpPr>
        <p:spPr/>
        <p:txBody>
          <a:bodyPr/>
          <a:lstStyle/>
          <a:p>
            <a:pPr eaLnBrk="1" hangingPunct="1"/>
            <a:r>
              <a:rPr lang="zh-CN" altLang="en-US">
                <a:ea typeface="宋体" panose="02010600030101010101" pitchFamily="2" charset="-122"/>
              </a:rPr>
              <a:t>遗传算法的搜索方式</a:t>
            </a:r>
          </a:p>
        </p:txBody>
      </p:sp>
      <p:sp>
        <p:nvSpPr>
          <p:cNvPr id="88070" name="Rectangle 3">
            <a:extLst>
              <a:ext uri="{FF2B5EF4-FFF2-40B4-BE49-F238E27FC236}">
                <a16:creationId xmlns:a16="http://schemas.microsoft.com/office/drawing/2014/main" id="{A5E1F338-57F3-8DEE-1AEF-FF9E98CABE14}"/>
              </a:ext>
            </a:extLst>
          </p:cNvPr>
          <p:cNvSpPr>
            <a:spLocks noGrp="1" noChangeArrowheads="1"/>
          </p:cNvSpPr>
          <p:nvPr>
            <p:ph type="body" idx="1"/>
          </p:nvPr>
        </p:nvSpPr>
        <p:spPr>
          <a:xfrm>
            <a:off x="250825" y="908050"/>
            <a:ext cx="8642350" cy="5865813"/>
          </a:xfrm>
        </p:spPr>
        <p:txBody>
          <a:bodyPr/>
          <a:lstStyle/>
          <a:p>
            <a:pPr eaLnBrk="1" hangingPunct="1">
              <a:defRPr/>
            </a:pPr>
            <a:r>
              <a:rPr lang="zh-CN" altLang="en-US" sz="2800" dirty="0">
                <a:solidFill>
                  <a:srgbClr val="FF0000"/>
                </a:solidFill>
                <a:ea typeface="宋体" panose="02010600030101010101" pitchFamily="2" charset="-122"/>
              </a:rPr>
              <a:t>局部搜索（</a:t>
            </a:r>
            <a:r>
              <a:rPr lang="en-US" altLang="ja-JP" sz="2800" dirty="0">
                <a:solidFill>
                  <a:srgbClr val="FF0000"/>
                </a:solidFill>
                <a:latin typeface="Times New Roman" panose="02020603050405020304" pitchFamily="18" charset="0"/>
              </a:rPr>
              <a:t>Directed Search</a:t>
            </a:r>
            <a:r>
              <a:rPr lang="zh-CN" altLang="en-US" sz="2800" dirty="0">
                <a:solidFill>
                  <a:srgbClr val="FF0000"/>
                </a:solidFill>
                <a:ea typeface="宋体" panose="02010600030101010101" pitchFamily="2" charset="-122"/>
              </a:rPr>
              <a:t>）</a:t>
            </a:r>
            <a:endParaRPr lang="en-US" altLang="zh-CN" sz="2800" dirty="0">
              <a:solidFill>
                <a:srgbClr val="FF0000"/>
              </a:solidFill>
              <a:ea typeface="宋体" panose="02010600030101010101" pitchFamily="2" charset="-122"/>
            </a:endParaRPr>
          </a:p>
          <a:p>
            <a:pPr lvl="1" eaLnBrk="1" hangingPunct="1">
              <a:defRPr/>
            </a:pPr>
            <a:r>
              <a:rPr lang="en-GB" altLang="zh-CN" sz="2400" dirty="0">
                <a:highlight>
                  <a:srgbClr val="FFFF00"/>
                </a:highlight>
              </a:rPr>
              <a:t>Exploitation</a:t>
            </a:r>
            <a:r>
              <a:rPr lang="zh-CN" altLang="en-GB" sz="2400" dirty="0">
                <a:highlight>
                  <a:srgbClr val="FFFF00"/>
                </a:highlight>
              </a:rPr>
              <a:t>（局部</a:t>
            </a:r>
            <a:r>
              <a:rPr lang="zh-CN" altLang="en-US" sz="2400" dirty="0">
                <a:highlight>
                  <a:srgbClr val="FFFF00"/>
                </a:highlight>
              </a:rPr>
              <a:t>开发</a:t>
            </a:r>
            <a:r>
              <a:rPr lang="zh-CN" altLang="en-GB" sz="2400" dirty="0">
                <a:highlight>
                  <a:srgbClr val="FFFF00"/>
                </a:highlight>
              </a:rPr>
              <a:t>）</a:t>
            </a:r>
            <a:r>
              <a:rPr lang="en-GB" altLang="zh-CN" sz="2400" dirty="0"/>
              <a:t>: Optimising within a promising area</a:t>
            </a:r>
          </a:p>
          <a:p>
            <a:pPr marL="471487" lvl="1" indent="0" eaLnBrk="1" hangingPunct="1">
              <a:buFont typeface="Wingdings" panose="05000000000000000000" pitchFamily="2" charset="2"/>
              <a:buNone/>
              <a:defRPr/>
            </a:pPr>
            <a:endParaRPr lang="en-US" altLang="zh-CN" sz="2400" dirty="0">
              <a:solidFill>
                <a:srgbClr val="FF0000"/>
              </a:solidFill>
              <a:ea typeface="宋体" panose="02010600030101010101" pitchFamily="2" charset="-122"/>
              <a:sym typeface="Wingdings" panose="05000000000000000000" pitchFamily="2" charset="2"/>
            </a:endParaRPr>
          </a:p>
          <a:p>
            <a:pPr lvl="1" eaLnBrk="1" hangingPunct="1">
              <a:defRPr/>
            </a:pPr>
            <a:r>
              <a:rPr lang="zh-CN" altLang="en-US" sz="2400" dirty="0"/>
              <a:t>局部开发用在算法</a:t>
            </a:r>
            <a:r>
              <a:rPr lang="zh-CN" altLang="en-US" sz="2400" dirty="0">
                <a:highlight>
                  <a:srgbClr val="FFFF00"/>
                </a:highlight>
              </a:rPr>
              <a:t>结束</a:t>
            </a:r>
            <a:r>
              <a:rPr lang="zh-CN" altLang="en-US" sz="2400" dirty="0"/>
              <a:t>时，提高精度</a:t>
            </a:r>
            <a:endParaRPr lang="en-US" altLang="zh-CN" sz="2400" dirty="0"/>
          </a:p>
          <a:p>
            <a:pPr marL="471487" lvl="1" indent="0" eaLnBrk="1" hangingPunct="1">
              <a:buFont typeface="Wingdings" panose="05000000000000000000" pitchFamily="2" charset="2"/>
              <a:buNone/>
              <a:defRPr/>
            </a:pPr>
            <a:endParaRPr lang="zh-CN" altLang="en-US" sz="2400" dirty="0">
              <a:solidFill>
                <a:srgbClr val="FF0000"/>
              </a:solidFill>
              <a:ea typeface="宋体" panose="02010600030101010101" pitchFamily="2" charset="-122"/>
              <a:sym typeface="Wingdings" panose="05000000000000000000" pitchFamily="2" charset="2"/>
            </a:endParaRPr>
          </a:p>
          <a:p>
            <a:pPr eaLnBrk="1" hangingPunct="1">
              <a:defRPr/>
            </a:pPr>
            <a:r>
              <a:rPr lang="zh-CN" altLang="en-US" sz="2800" dirty="0">
                <a:ea typeface="宋体" panose="02010600030101010101" pitchFamily="2" charset="-122"/>
              </a:rPr>
              <a:t> 遗传算法是一种结合了局部搜索和</a:t>
            </a:r>
            <a:endParaRPr lang="en-US" altLang="zh-CN" sz="2800" dirty="0">
              <a:ea typeface="宋体" panose="02010600030101010101" pitchFamily="2" charset="-122"/>
            </a:endParaRPr>
          </a:p>
          <a:p>
            <a:pPr marL="0" indent="0" eaLnBrk="1" hangingPunct="1">
              <a:buFont typeface="Wingdings" panose="05000000000000000000" pitchFamily="2" charset="2"/>
              <a:buNone/>
              <a:defRPr/>
            </a:pPr>
            <a:r>
              <a:rPr lang="zh-CN" altLang="en-US" sz="2800" dirty="0">
                <a:ea typeface="宋体" panose="02010600030101010101" pitchFamily="2" charset="-122"/>
              </a:rPr>
              <a:t>随机搜索两种能力的算法</a:t>
            </a:r>
            <a:r>
              <a:rPr lang="en-US" altLang="zh-CN" sz="2800" dirty="0">
                <a:ea typeface="宋体" panose="02010600030101010101" pitchFamily="2" charset="-122"/>
              </a:rPr>
              <a:t>,</a:t>
            </a:r>
            <a:r>
              <a:rPr lang="zh-CN" altLang="en-US" sz="2800" dirty="0"/>
              <a:t>对深度搜索</a:t>
            </a:r>
            <a:endParaRPr lang="en-US" altLang="zh-CN" sz="2800" dirty="0"/>
          </a:p>
          <a:p>
            <a:pPr marL="0" indent="0" eaLnBrk="1" hangingPunct="1">
              <a:buFont typeface="Wingdings" panose="05000000000000000000" pitchFamily="2" charset="2"/>
              <a:buNone/>
              <a:defRPr/>
            </a:pPr>
            <a:r>
              <a:rPr lang="zh-CN" altLang="en-US" sz="2800" dirty="0"/>
              <a:t>和广度搜索进行平衡！</a:t>
            </a:r>
            <a:endParaRPr lang="en-US" altLang="zh-CN" sz="2800" dirty="0"/>
          </a:p>
          <a:p>
            <a:pPr marL="0" indent="0" eaLnBrk="1" hangingPunct="1">
              <a:buFont typeface="Wingdings" panose="05000000000000000000" pitchFamily="2" charset="2"/>
              <a:buNone/>
              <a:defRPr/>
            </a:pPr>
            <a:endParaRPr lang="en-US" altLang="zh-CN" sz="2800" dirty="0">
              <a:ea typeface="宋体" panose="02010600030101010101" pitchFamily="2" charset="-122"/>
            </a:endParaRPr>
          </a:p>
          <a:p>
            <a:pPr eaLnBrk="1" hangingPunct="1">
              <a:defRPr/>
            </a:pPr>
            <a:endParaRPr lang="zh-CN" altLang="en-US" sz="2800" dirty="0">
              <a:ea typeface="宋体" panose="02010600030101010101" pitchFamily="2" charset="-122"/>
            </a:endParaRPr>
          </a:p>
        </p:txBody>
      </p:sp>
      <p:grpSp>
        <p:nvGrpSpPr>
          <p:cNvPr id="87045" name="组合 1">
            <a:extLst>
              <a:ext uri="{FF2B5EF4-FFF2-40B4-BE49-F238E27FC236}">
                <a16:creationId xmlns:a16="http://schemas.microsoft.com/office/drawing/2014/main" id="{BD304A4D-C178-A6BC-DA73-E14EA9B8DB80}"/>
              </a:ext>
            </a:extLst>
          </p:cNvPr>
          <p:cNvGrpSpPr>
            <a:grpSpLocks/>
          </p:cNvGrpSpPr>
          <p:nvPr/>
        </p:nvGrpSpPr>
        <p:grpSpPr bwMode="auto">
          <a:xfrm>
            <a:off x="6032500" y="2378075"/>
            <a:ext cx="2359025" cy="3121025"/>
            <a:chOff x="6032665" y="2378074"/>
            <a:chExt cx="2358860" cy="3120823"/>
          </a:xfrm>
        </p:grpSpPr>
        <p:grpSp>
          <p:nvGrpSpPr>
            <p:cNvPr id="87046" name="Group 3">
              <a:extLst>
                <a:ext uri="{FF2B5EF4-FFF2-40B4-BE49-F238E27FC236}">
                  <a16:creationId xmlns:a16="http://schemas.microsoft.com/office/drawing/2014/main" id="{17365E16-D2C4-4C11-FEA2-AD7640FA05DB}"/>
                </a:ext>
              </a:extLst>
            </p:cNvPr>
            <p:cNvGrpSpPr>
              <a:grpSpLocks/>
            </p:cNvGrpSpPr>
            <p:nvPr/>
          </p:nvGrpSpPr>
          <p:grpSpPr bwMode="auto">
            <a:xfrm>
              <a:off x="6032665" y="2378074"/>
              <a:ext cx="2358860" cy="2193925"/>
              <a:chOff x="2118" y="1608"/>
              <a:chExt cx="654" cy="498"/>
            </a:xfrm>
          </p:grpSpPr>
          <p:sp>
            <p:nvSpPr>
              <p:cNvPr id="87048" name="Oval 4">
                <a:extLst>
                  <a:ext uri="{FF2B5EF4-FFF2-40B4-BE49-F238E27FC236}">
                    <a16:creationId xmlns:a16="http://schemas.microsoft.com/office/drawing/2014/main" id="{5E0A1649-BEFC-F125-47C4-594DA259D300}"/>
                  </a:ext>
                </a:extLst>
              </p:cNvPr>
              <p:cNvSpPr>
                <a:spLocks noChangeArrowheads="1"/>
              </p:cNvSpPr>
              <p:nvPr/>
            </p:nvSpPr>
            <p:spPr bwMode="auto">
              <a:xfrm>
                <a:off x="2394" y="1770"/>
                <a:ext cx="56" cy="5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7049" name="Oval 5">
                <a:extLst>
                  <a:ext uri="{FF2B5EF4-FFF2-40B4-BE49-F238E27FC236}">
                    <a16:creationId xmlns:a16="http://schemas.microsoft.com/office/drawing/2014/main" id="{FBD1DC9E-E0BB-5CE5-9BFA-F6C3920A9B36}"/>
                  </a:ext>
                </a:extLst>
              </p:cNvPr>
              <p:cNvSpPr>
                <a:spLocks noChangeArrowheads="1"/>
              </p:cNvSpPr>
              <p:nvPr/>
            </p:nvSpPr>
            <p:spPr bwMode="auto">
              <a:xfrm>
                <a:off x="2118" y="1608"/>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7050" name="Oval 6">
                <a:extLst>
                  <a:ext uri="{FF2B5EF4-FFF2-40B4-BE49-F238E27FC236}">
                    <a16:creationId xmlns:a16="http://schemas.microsoft.com/office/drawing/2014/main" id="{93655A9B-7E4F-EB79-DEBA-10793003DA90}"/>
                  </a:ext>
                </a:extLst>
              </p:cNvPr>
              <p:cNvSpPr>
                <a:spLocks noChangeArrowheads="1"/>
              </p:cNvSpPr>
              <p:nvPr/>
            </p:nvSpPr>
            <p:spPr bwMode="auto">
              <a:xfrm>
                <a:off x="2422" y="2050"/>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7051" name="Oval 7">
                <a:extLst>
                  <a:ext uri="{FF2B5EF4-FFF2-40B4-BE49-F238E27FC236}">
                    <a16:creationId xmlns:a16="http://schemas.microsoft.com/office/drawing/2014/main" id="{1A33785A-994F-195D-2EC9-C5B11BF17437}"/>
                  </a:ext>
                </a:extLst>
              </p:cNvPr>
              <p:cNvSpPr>
                <a:spLocks noChangeArrowheads="1"/>
              </p:cNvSpPr>
              <p:nvPr/>
            </p:nvSpPr>
            <p:spPr bwMode="auto">
              <a:xfrm>
                <a:off x="2716" y="1618"/>
                <a:ext cx="56" cy="5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87052" name="Line 8">
                <a:extLst>
                  <a:ext uri="{FF2B5EF4-FFF2-40B4-BE49-F238E27FC236}">
                    <a16:creationId xmlns:a16="http://schemas.microsoft.com/office/drawing/2014/main" id="{9F9E784E-9F47-AC2A-80C1-FE9CA65C5B0D}"/>
                  </a:ext>
                </a:extLst>
              </p:cNvPr>
              <p:cNvSpPr>
                <a:spLocks noChangeShapeType="1"/>
              </p:cNvSpPr>
              <p:nvPr/>
            </p:nvSpPr>
            <p:spPr bwMode="auto">
              <a:xfrm>
                <a:off x="2166" y="1656"/>
                <a:ext cx="17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3" name="Line 9">
                <a:extLst>
                  <a:ext uri="{FF2B5EF4-FFF2-40B4-BE49-F238E27FC236}">
                    <a16:creationId xmlns:a16="http://schemas.microsoft.com/office/drawing/2014/main" id="{451DFD5E-AA75-BE13-81CF-7823ED8D12F7}"/>
                  </a:ext>
                </a:extLst>
              </p:cNvPr>
              <p:cNvSpPr>
                <a:spLocks noChangeShapeType="1"/>
              </p:cNvSpPr>
              <p:nvPr/>
            </p:nvSpPr>
            <p:spPr bwMode="auto">
              <a:xfrm flipV="1">
                <a:off x="2442" y="1872"/>
                <a:ext cx="0" cy="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054" name="Line 10">
                <a:extLst>
                  <a:ext uri="{FF2B5EF4-FFF2-40B4-BE49-F238E27FC236}">
                    <a16:creationId xmlns:a16="http://schemas.microsoft.com/office/drawing/2014/main" id="{28F5211A-FDA6-D9C4-85C7-DE783E286342}"/>
                  </a:ext>
                </a:extLst>
              </p:cNvPr>
              <p:cNvSpPr>
                <a:spLocks noChangeShapeType="1"/>
              </p:cNvSpPr>
              <p:nvPr/>
            </p:nvSpPr>
            <p:spPr bwMode="auto">
              <a:xfrm flipH="1">
                <a:off x="2466" y="1674"/>
                <a:ext cx="258"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9877" name="Text Box 19">
              <a:extLst>
                <a:ext uri="{FF2B5EF4-FFF2-40B4-BE49-F238E27FC236}">
                  <a16:creationId xmlns:a16="http://schemas.microsoft.com/office/drawing/2014/main" id="{5B74A259-6E02-1F03-5004-1BF433A7086C}"/>
                </a:ext>
              </a:extLst>
            </p:cNvPr>
            <p:cNvSpPr txBox="1">
              <a:spLocks noChangeArrowheads="1"/>
            </p:cNvSpPr>
            <p:nvPr/>
          </p:nvSpPr>
          <p:spPr bwMode="auto">
            <a:xfrm>
              <a:off x="6620028" y="5037232"/>
              <a:ext cx="1422184" cy="461665"/>
            </a:xfrm>
            <a:prstGeom prst="rect">
              <a:avLst/>
            </a:prstGeom>
            <a:noFill/>
            <a:ln>
              <a:noFill/>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2400" dirty="0">
                  <a:highlight>
                    <a:srgbClr val="FFFF00"/>
                  </a:highlight>
                </a:rPr>
                <a:t>局部开发</a:t>
              </a:r>
            </a:p>
          </p:txBody>
        </p:sp>
      </p:grpSp>
    </p:spTree>
    <p:extLst>
      <p:ext uri="{BB962C8B-B14F-4D97-AF65-F5344CB8AC3E}">
        <p14:creationId xmlns:p14="http://schemas.microsoft.com/office/powerpoint/2010/main" val="1881810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7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7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0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3E4F51-5817-CFF1-EF67-ED7FDE7414ED}"/>
              </a:ext>
            </a:extLst>
          </p:cNvPr>
          <p:cNvSpPr>
            <a:spLocks noGrp="1" noChangeArrowheads="1"/>
          </p:cNvSpPr>
          <p:nvPr>
            <p:ph idx="1"/>
          </p:nvPr>
        </p:nvSpPr>
        <p:spPr>
          <a:xfrm>
            <a:off x="95250" y="908050"/>
            <a:ext cx="9048750" cy="5834063"/>
          </a:xfrm>
        </p:spPr>
        <p:txBody>
          <a:bodyPr/>
          <a:lstStyle/>
          <a:p>
            <a:pPr marL="927100" lvl="1" indent="-457200" eaLnBrk="1" hangingPunct="1"/>
            <a:r>
              <a:rPr lang="zh-CN" altLang="en-US" sz="2800">
                <a:latin typeface="Times New Roman" panose="02020603050405020304" pitchFamily="18" charset="0"/>
              </a:rPr>
              <a:t>编码：</a:t>
            </a:r>
            <a:r>
              <a:rPr lang="en-US" altLang="ja-JP" sz="2800">
                <a:latin typeface="Times New Roman" panose="02020603050405020304" pitchFamily="18" charset="0"/>
              </a:rPr>
              <a:t>A </a:t>
            </a:r>
            <a:r>
              <a:rPr lang="en-US" altLang="ja-JP" sz="2800">
                <a:solidFill>
                  <a:srgbClr val="0000FF"/>
                </a:solidFill>
                <a:latin typeface="Times New Roman" panose="02020603050405020304" pitchFamily="18" charset="0"/>
              </a:rPr>
              <a:t>genetic representation</a:t>
            </a:r>
          </a:p>
          <a:p>
            <a:pPr marL="927100" lvl="1" indent="-457200" eaLnBrk="1" hangingPunct="1"/>
            <a:endParaRPr lang="en-US" altLang="ja-JP" sz="2800">
              <a:solidFill>
                <a:srgbClr val="0000FF"/>
              </a:solidFill>
              <a:latin typeface="Times New Roman" panose="02020603050405020304" pitchFamily="18" charset="0"/>
            </a:endParaRPr>
          </a:p>
          <a:p>
            <a:pPr marL="927100" lvl="1" indent="-457200" eaLnBrk="1" hangingPunct="1"/>
            <a:r>
              <a:rPr lang="zh-CN" altLang="en-US" sz="2800">
                <a:latin typeface="Times New Roman" panose="02020603050405020304" pitchFamily="18" charset="0"/>
              </a:rPr>
              <a:t>群体初始化：</a:t>
            </a:r>
            <a:r>
              <a:rPr lang="en-US" altLang="ja-JP" sz="2800">
                <a:latin typeface="Times New Roman" panose="02020603050405020304" pitchFamily="18" charset="0"/>
              </a:rPr>
              <a:t>an </a:t>
            </a:r>
            <a:r>
              <a:rPr lang="en-US" altLang="ja-JP" sz="2800">
                <a:solidFill>
                  <a:srgbClr val="0000FF"/>
                </a:solidFill>
                <a:latin typeface="Times New Roman" panose="02020603050405020304" pitchFamily="18" charset="0"/>
              </a:rPr>
              <a:t>initial </a:t>
            </a:r>
            <a:r>
              <a:rPr lang="en-US" altLang="ja-JP" sz="2800">
                <a:latin typeface="Times New Roman" panose="02020603050405020304" pitchFamily="18" charset="0"/>
              </a:rPr>
              <a:t>population</a:t>
            </a:r>
          </a:p>
          <a:p>
            <a:pPr marL="927100" lvl="1" indent="-457200" eaLnBrk="1" hangingPunct="1"/>
            <a:endParaRPr lang="en-US" altLang="ja-JP" sz="2800">
              <a:latin typeface="Times New Roman" panose="02020603050405020304" pitchFamily="18" charset="0"/>
            </a:endParaRPr>
          </a:p>
          <a:p>
            <a:pPr marL="927100" lvl="1" indent="-457200" algn="just" eaLnBrk="1" hangingPunct="1"/>
            <a:r>
              <a:rPr lang="zh-CN" altLang="en-US" sz="2800">
                <a:latin typeface="Times New Roman" panose="02020603050405020304" pitchFamily="18" charset="0"/>
              </a:rPr>
              <a:t>个体评价：</a:t>
            </a:r>
            <a:r>
              <a:rPr lang="en-US" altLang="ja-JP" sz="2800">
                <a:latin typeface="Times New Roman" panose="02020603050405020304" pitchFamily="18" charset="0"/>
              </a:rPr>
              <a:t>An </a:t>
            </a:r>
            <a:r>
              <a:rPr lang="en-US" altLang="ja-JP" sz="2800">
                <a:solidFill>
                  <a:srgbClr val="0000FF"/>
                </a:solidFill>
                <a:latin typeface="Times New Roman" panose="02020603050405020304" pitchFamily="18" charset="0"/>
              </a:rPr>
              <a:t>evaluation function</a:t>
            </a:r>
            <a:r>
              <a:rPr lang="en-US" altLang="ja-JP" sz="2800">
                <a:latin typeface="Times New Roman" panose="02020603050405020304" pitchFamily="18" charset="0"/>
              </a:rPr>
              <a:t> </a:t>
            </a:r>
            <a:r>
              <a:rPr lang="zh-CN" altLang="en-US" sz="2800">
                <a:latin typeface="Times New Roman" panose="02020603050405020304" pitchFamily="18" charset="0"/>
              </a:rPr>
              <a:t>，</a:t>
            </a:r>
            <a:r>
              <a:rPr lang="en-US" altLang="ja-JP" sz="2800">
                <a:latin typeface="Times New Roman" panose="02020603050405020304" pitchFamily="18" charset="0"/>
              </a:rPr>
              <a:t>fitness</a:t>
            </a:r>
          </a:p>
          <a:p>
            <a:pPr marL="927100" lvl="1" indent="-457200" algn="just" eaLnBrk="1" hangingPunct="1"/>
            <a:endParaRPr lang="en-US" altLang="zh-CN" sz="2800">
              <a:latin typeface="Times New Roman" panose="02020603050405020304" pitchFamily="18" charset="0"/>
            </a:endParaRPr>
          </a:p>
          <a:p>
            <a:pPr marL="927100" lvl="1" indent="-457200" algn="just" eaLnBrk="1" hangingPunct="1"/>
            <a:r>
              <a:rPr lang="zh-CN" altLang="en-US" sz="2800">
                <a:latin typeface="Times New Roman" panose="02020603050405020304" pitchFamily="18" charset="0"/>
              </a:rPr>
              <a:t>遗传算子：</a:t>
            </a:r>
            <a:r>
              <a:rPr lang="en-US" altLang="ja-JP" sz="2800">
                <a:solidFill>
                  <a:srgbClr val="0000FF"/>
                </a:solidFill>
                <a:latin typeface="Times New Roman" panose="02020603050405020304" pitchFamily="18" charset="0"/>
              </a:rPr>
              <a:t>Genetic operators</a:t>
            </a:r>
            <a:r>
              <a:rPr lang="en-US" altLang="ja-JP" sz="2800">
                <a:latin typeface="Times New Roman" panose="02020603050405020304" pitchFamily="18" charset="0"/>
              </a:rPr>
              <a:t> (</a:t>
            </a:r>
            <a:r>
              <a:rPr lang="en-US" altLang="ja-JP" sz="2800" i="1">
                <a:solidFill>
                  <a:srgbClr val="0000FF"/>
                </a:solidFill>
                <a:latin typeface="Times New Roman" panose="02020603050405020304" pitchFamily="18" charset="0"/>
              </a:rPr>
              <a:t>selection, crossover,</a:t>
            </a:r>
            <a:r>
              <a:rPr lang="en-US" altLang="ja-JP" sz="2800">
                <a:solidFill>
                  <a:srgbClr val="0000FF"/>
                </a:solidFill>
                <a:latin typeface="Times New Roman" panose="02020603050405020304" pitchFamily="18" charset="0"/>
              </a:rPr>
              <a:t> </a:t>
            </a:r>
            <a:r>
              <a:rPr lang="en-US" altLang="ja-JP" sz="2800" i="1">
                <a:solidFill>
                  <a:srgbClr val="0000FF"/>
                </a:solidFill>
                <a:latin typeface="Times New Roman" panose="02020603050405020304" pitchFamily="18" charset="0"/>
              </a:rPr>
              <a:t>mutation</a:t>
            </a:r>
            <a:r>
              <a:rPr lang="en-US" altLang="ja-JP" sz="2800">
                <a:latin typeface="Times New Roman" panose="02020603050405020304" pitchFamily="18" charset="0"/>
              </a:rPr>
              <a:t>)</a:t>
            </a:r>
          </a:p>
          <a:p>
            <a:pPr marL="927100" lvl="1" indent="-457200" algn="just" eaLnBrk="1" hangingPunct="1"/>
            <a:endParaRPr lang="en-US" altLang="zh-CN" sz="2800">
              <a:latin typeface="Times New Roman" panose="02020603050405020304" pitchFamily="18" charset="0"/>
            </a:endParaRPr>
          </a:p>
          <a:p>
            <a:pPr marL="927100" lvl="1" indent="-457200" algn="just" eaLnBrk="1" hangingPunct="1"/>
            <a:r>
              <a:rPr lang="zh-CN" altLang="en-US" sz="2800">
                <a:latin typeface="Times New Roman" panose="02020603050405020304" pitchFamily="18" charset="0"/>
              </a:rPr>
              <a:t>参数选择：</a:t>
            </a:r>
            <a:r>
              <a:rPr lang="en-US" altLang="ja-JP" sz="2800">
                <a:solidFill>
                  <a:srgbClr val="0000FF"/>
                </a:solidFill>
                <a:latin typeface="Times New Roman" panose="02020603050405020304" pitchFamily="18" charset="0"/>
              </a:rPr>
              <a:t>Parameter values</a:t>
            </a:r>
            <a:r>
              <a:rPr lang="en-US" altLang="ja-JP" sz="2800">
                <a:latin typeface="Times New Roman" panose="02020603050405020304" pitchFamily="18" charset="0"/>
              </a:rPr>
              <a:t> (</a:t>
            </a:r>
            <a:r>
              <a:rPr lang="en-US" altLang="ja-JP" sz="2800" i="1">
                <a:latin typeface="Times New Roman" panose="02020603050405020304" pitchFamily="18" charset="0"/>
              </a:rPr>
              <a:t>population size</a:t>
            </a:r>
            <a:r>
              <a:rPr lang="en-US" altLang="ja-JP" sz="2800">
                <a:latin typeface="Times New Roman" panose="02020603050405020304" pitchFamily="18" charset="0"/>
              </a:rPr>
              <a:t>, </a:t>
            </a:r>
            <a:r>
              <a:rPr lang="en-US" altLang="ja-JP" sz="2800" i="1">
                <a:latin typeface="Times New Roman" panose="02020603050405020304" pitchFamily="18" charset="0"/>
              </a:rPr>
              <a:t>probabilities of applying genetic operators, </a:t>
            </a:r>
            <a:r>
              <a:rPr lang="en-US" altLang="ja-JP" sz="2800">
                <a:latin typeface="Times New Roman" panose="02020603050405020304" pitchFamily="18" charset="0"/>
              </a:rPr>
              <a:t>etc.)</a:t>
            </a:r>
            <a:endParaRPr lang="en-US" altLang="zh-CN" sz="2800">
              <a:latin typeface="Times New Roman" panose="02020603050405020304" pitchFamily="18" charset="0"/>
            </a:endParaRPr>
          </a:p>
        </p:txBody>
      </p:sp>
      <p:sp>
        <p:nvSpPr>
          <p:cNvPr id="5" name="文本框 4">
            <a:extLst>
              <a:ext uri="{FF2B5EF4-FFF2-40B4-BE49-F238E27FC236}">
                <a16:creationId xmlns:a16="http://schemas.microsoft.com/office/drawing/2014/main" id="{F2564058-005C-B48C-9999-454994DEECFD}"/>
              </a:ext>
            </a:extLst>
          </p:cNvPr>
          <p:cNvSpPr txBox="1"/>
          <p:nvPr/>
        </p:nvSpPr>
        <p:spPr>
          <a:xfrm>
            <a:off x="-12700" y="80963"/>
            <a:ext cx="9048750" cy="646112"/>
          </a:xfrm>
          <a:prstGeom prst="rect">
            <a:avLst/>
          </a:prstGeom>
          <a:solidFill>
            <a:schemeClr val="accent2"/>
          </a:solidFill>
        </p:spPr>
        <p:txBody>
          <a:bodyPr>
            <a:spAutoFit/>
          </a:bodyPr>
          <a:lstStyle/>
          <a:p>
            <a:pPr eaLnBrk="1" fontAlgn="auto" hangingPunct="1">
              <a:spcBef>
                <a:spcPts val="0"/>
              </a:spcBef>
              <a:spcAft>
                <a:spcPts val="0"/>
              </a:spcAft>
              <a:buFont typeface="Wingdings" panose="05000000000000000000" pitchFamily="2" charset="2"/>
              <a:buNone/>
              <a:defRPr/>
            </a:pPr>
            <a:r>
              <a:rPr lang="zh-CN" altLang="en-US" sz="3600" dirty="0">
                <a:solidFill>
                  <a:schemeClr val="bg1"/>
                </a:solidFill>
                <a:latin typeface="+mn-lt"/>
                <a:ea typeface="+mn-ea"/>
              </a:rPr>
              <a:t>用遗传算法求解问题需要解决以下五个问题</a:t>
            </a:r>
            <a:endParaRPr lang="en-US" altLang="ja-JP" sz="3600" dirty="0">
              <a:solidFill>
                <a:schemeClr val="bg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D510519B-2E90-D8E0-51A1-0292E9448898}"/>
              </a:ext>
            </a:extLst>
          </p:cNvPr>
          <p:cNvSpPr>
            <a:spLocks noGrp="1" noChangeArrowheads="1"/>
          </p:cNvSpPr>
          <p:nvPr>
            <p:ph type="title"/>
          </p:nvPr>
        </p:nvSpPr>
        <p:spPr>
          <a:xfrm>
            <a:off x="107950" y="101600"/>
            <a:ext cx="7543800" cy="803275"/>
          </a:xfrm>
        </p:spPr>
        <p:txBody>
          <a:bodyPr/>
          <a:lstStyle/>
          <a:p>
            <a:pPr eaLnBrk="1" hangingPunct="1"/>
            <a:r>
              <a:rPr lang="zh-CN" altLang="en-US"/>
              <a:t>编码（染色体的表示）</a:t>
            </a:r>
          </a:p>
        </p:txBody>
      </p:sp>
      <p:grpSp>
        <p:nvGrpSpPr>
          <p:cNvPr id="55300" name="组合 4">
            <a:extLst>
              <a:ext uri="{FF2B5EF4-FFF2-40B4-BE49-F238E27FC236}">
                <a16:creationId xmlns:a16="http://schemas.microsoft.com/office/drawing/2014/main" id="{2B51125F-CD0B-15C0-81FF-D0C4AAB6BCBC}"/>
              </a:ext>
            </a:extLst>
          </p:cNvPr>
          <p:cNvGrpSpPr>
            <a:grpSpLocks/>
          </p:cNvGrpSpPr>
          <p:nvPr/>
        </p:nvGrpSpPr>
        <p:grpSpPr bwMode="auto">
          <a:xfrm>
            <a:off x="176213" y="938213"/>
            <a:ext cx="7543800" cy="585787"/>
            <a:chOff x="370390" y="1610265"/>
            <a:chExt cx="7543800" cy="584775"/>
          </a:xfrm>
        </p:grpSpPr>
        <p:sp>
          <p:nvSpPr>
            <p:cNvPr id="6" name="文本框 5">
              <a:extLst>
                <a:ext uri="{FF2B5EF4-FFF2-40B4-BE49-F238E27FC236}">
                  <a16:creationId xmlns:a16="http://schemas.microsoft.com/office/drawing/2014/main" id="{A99831EE-1301-CCC9-1E1A-B81FF43624AA}"/>
                </a:ext>
              </a:extLst>
            </p:cNvPr>
            <p:cNvSpPr txBox="1"/>
            <p:nvPr/>
          </p:nvSpPr>
          <p:spPr>
            <a:xfrm>
              <a:off x="370390" y="1610265"/>
              <a:ext cx="7543800" cy="584775"/>
            </a:xfrm>
            <a:prstGeom prst="rect">
              <a:avLst/>
            </a:prstGeom>
            <a:noFill/>
          </p:spPr>
          <p:txBody>
            <a:bodyPr>
              <a:spAutoFit/>
            </a:bodyPr>
            <a:lstStyle/>
            <a:p>
              <a:pPr eaLnBrk="1" fontAlgn="auto" hangingPunct="1">
                <a:spcBef>
                  <a:spcPts val="0"/>
                </a:spcBef>
                <a:spcAft>
                  <a:spcPts val="0"/>
                </a:spcAft>
                <a:defRPr/>
              </a:pPr>
              <a:r>
                <a:rPr lang="zh-CN" altLang="en-US" sz="3200" dirty="0">
                  <a:highlight>
                    <a:srgbClr val="FFFF00"/>
                  </a:highlight>
                  <a:latin typeface="+mn-lt"/>
                  <a:ea typeface="+mn-ea"/>
                </a:rPr>
                <a:t>决策变量               染色体</a:t>
              </a:r>
            </a:p>
          </p:txBody>
        </p:sp>
        <p:sp>
          <p:nvSpPr>
            <p:cNvPr id="7" name="箭头: 右 6">
              <a:extLst>
                <a:ext uri="{FF2B5EF4-FFF2-40B4-BE49-F238E27FC236}">
                  <a16:creationId xmlns:a16="http://schemas.microsoft.com/office/drawing/2014/main" id="{A263A409-78B4-F2DE-7144-1423A99ABD2A}"/>
                </a:ext>
              </a:extLst>
            </p:cNvPr>
            <p:cNvSpPr/>
            <p:nvPr/>
          </p:nvSpPr>
          <p:spPr>
            <a:xfrm>
              <a:off x="2154740" y="1746554"/>
              <a:ext cx="1331912" cy="3058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 name="Group 4">
            <a:extLst>
              <a:ext uri="{FF2B5EF4-FFF2-40B4-BE49-F238E27FC236}">
                <a16:creationId xmlns:a16="http://schemas.microsoft.com/office/drawing/2014/main" id="{99EF95E5-D277-606C-1670-5A07C860A870}"/>
              </a:ext>
            </a:extLst>
          </p:cNvPr>
          <p:cNvGrpSpPr>
            <a:grpSpLocks/>
          </p:cNvGrpSpPr>
          <p:nvPr/>
        </p:nvGrpSpPr>
        <p:grpSpPr bwMode="auto">
          <a:xfrm>
            <a:off x="1196975" y="3716338"/>
            <a:ext cx="3151188" cy="2789237"/>
            <a:chOff x="873" y="2039"/>
            <a:chExt cx="1985" cy="1757"/>
          </a:xfrm>
        </p:grpSpPr>
        <p:sp>
          <p:nvSpPr>
            <p:cNvPr id="64520" name="Freeform 5">
              <a:extLst>
                <a:ext uri="{FF2B5EF4-FFF2-40B4-BE49-F238E27FC236}">
                  <a16:creationId xmlns:a16="http://schemas.microsoft.com/office/drawing/2014/main" id="{7D2C92F5-363F-C36E-5CE8-E3AEF312A301}"/>
                </a:ext>
              </a:extLst>
            </p:cNvPr>
            <p:cNvSpPr>
              <a:spLocks/>
            </p:cNvSpPr>
            <p:nvPr/>
          </p:nvSpPr>
          <p:spPr bwMode="auto">
            <a:xfrm>
              <a:off x="877" y="2053"/>
              <a:ext cx="1981" cy="1743"/>
            </a:xfrm>
            <a:custGeom>
              <a:avLst/>
              <a:gdLst>
                <a:gd name="T0" fmla="*/ 3 w 2340"/>
                <a:gd name="T1" fmla="*/ 3 h 2065"/>
                <a:gd name="T2" fmla="*/ 0 w 2340"/>
                <a:gd name="T3" fmla="*/ 3 h 2065"/>
                <a:gd name="T4" fmla="*/ 3 w 2340"/>
                <a:gd name="T5" fmla="*/ 3 h 2065"/>
                <a:gd name="T6" fmla="*/ 3 w 2340"/>
                <a:gd name="T7" fmla="*/ 3 h 2065"/>
                <a:gd name="T8" fmla="*/ 3 w 2340"/>
                <a:gd name="T9" fmla="*/ 3 h 2065"/>
                <a:gd name="T10" fmla="*/ 3 w 2340"/>
                <a:gd name="T11" fmla="*/ 3 h 2065"/>
                <a:gd name="T12" fmla="*/ 3 w 2340"/>
                <a:gd name="T13" fmla="*/ 3 h 2065"/>
                <a:gd name="T14" fmla="*/ 3 w 2340"/>
                <a:gd name="T15" fmla="*/ 3 h 2065"/>
                <a:gd name="T16" fmla="*/ 3 w 2340"/>
                <a:gd name="T17" fmla="*/ 3 h 2065"/>
                <a:gd name="T18" fmla="*/ 3 w 2340"/>
                <a:gd name="T19" fmla="*/ 3 h 2065"/>
                <a:gd name="T20" fmla="*/ 3 w 2340"/>
                <a:gd name="T21" fmla="*/ 3 h 2065"/>
                <a:gd name="T22" fmla="*/ 3 w 2340"/>
                <a:gd name="T23" fmla="*/ 3 h 2065"/>
                <a:gd name="T24" fmla="*/ 3 w 2340"/>
                <a:gd name="T25" fmla="*/ 3 h 2065"/>
                <a:gd name="T26" fmla="*/ 3 w 2340"/>
                <a:gd name="T27" fmla="*/ 3 h 2065"/>
                <a:gd name="T28" fmla="*/ 3 w 2340"/>
                <a:gd name="T29" fmla="*/ 3 h 2065"/>
                <a:gd name="T30" fmla="*/ 3 w 2340"/>
                <a:gd name="T31" fmla="*/ 3 h 2065"/>
                <a:gd name="T32" fmla="*/ 3 w 2340"/>
                <a:gd name="T33" fmla="*/ 3 h 2065"/>
                <a:gd name="T34" fmla="*/ 3 w 2340"/>
                <a:gd name="T35" fmla="*/ 3 h 2065"/>
                <a:gd name="T36" fmla="*/ 3 w 2340"/>
                <a:gd name="T37" fmla="*/ 0 h 2065"/>
                <a:gd name="T38" fmla="*/ 3 w 2340"/>
                <a:gd name="T39" fmla="*/ 2 h 2065"/>
                <a:gd name="T40" fmla="*/ 3 w 2340"/>
                <a:gd name="T41" fmla="*/ 3 h 2065"/>
                <a:gd name="T42" fmla="*/ 3 w 2340"/>
                <a:gd name="T43" fmla="*/ 3 h 2065"/>
                <a:gd name="T44" fmla="*/ 3 w 2340"/>
                <a:gd name="T45" fmla="*/ 3 h 2065"/>
                <a:gd name="T46" fmla="*/ 3 w 2340"/>
                <a:gd name="T47" fmla="*/ 3 h 2065"/>
                <a:gd name="T48" fmla="*/ 3 w 2340"/>
                <a:gd name="T49" fmla="*/ 3 h 2065"/>
                <a:gd name="T50" fmla="*/ 3 w 2340"/>
                <a:gd name="T51" fmla="*/ 3 h 2065"/>
                <a:gd name="T52" fmla="*/ 3 w 2340"/>
                <a:gd name="T53" fmla="*/ 3 h 2065"/>
                <a:gd name="T54" fmla="*/ 3 w 2340"/>
                <a:gd name="T55" fmla="*/ 3 h 2065"/>
                <a:gd name="T56" fmla="*/ 3 w 2340"/>
                <a:gd name="T57" fmla="*/ 3 h 2065"/>
                <a:gd name="T58" fmla="*/ 3 w 2340"/>
                <a:gd name="T59" fmla="*/ 3 h 2065"/>
                <a:gd name="T60" fmla="*/ 3 w 2340"/>
                <a:gd name="T61" fmla="*/ 3 h 2065"/>
                <a:gd name="T62" fmla="*/ 3 w 2340"/>
                <a:gd name="T63" fmla="*/ 3 h 2065"/>
                <a:gd name="T64" fmla="*/ 3 w 2340"/>
                <a:gd name="T65" fmla="*/ 3 h 2065"/>
                <a:gd name="T66" fmla="*/ 3 w 2340"/>
                <a:gd name="T67" fmla="*/ 3 h 2065"/>
                <a:gd name="T68" fmla="*/ 3 w 2340"/>
                <a:gd name="T69" fmla="*/ 3 h 2065"/>
                <a:gd name="T70" fmla="*/ 3 w 2340"/>
                <a:gd name="T71" fmla="*/ 3 h 2065"/>
                <a:gd name="T72" fmla="*/ 3 w 2340"/>
                <a:gd name="T73" fmla="*/ 3 h 2065"/>
                <a:gd name="T74" fmla="*/ 3 w 2340"/>
                <a:gd name="T75" fmla="*/ 3 h 2065"/>
                <a:gd name="T76" fmla="*/ 3 w 2340"/>
                <a:gd name="T77" fmla="*/ 3 h 2065"/>
                <a:gd name="T78" fmla="*/ 3 w 2340"/>
                <a:gd name="T79" fmla="*/ 3 h 2065"/>
                <a:gd name="T80" fmla="*/ 3 w 2340"/>
                <a:gd name="T81" fmla="*/ 3 h 2065"/>
                <a:gd name="T82" fmla="*/ 3 w 2340"/>
                <a:gd name="T83" fmla="*/ 3 h 2065"/>
                <a:gd name="T84" fmla="*/ 3 w 2340"/>
                <a:gd name="T85" fmla="*/ 3 h 2065"/>
                <a:gd name="T86" fmla="*/ 3 w 2340"/>
                <a:gd name="T87" fmla="*/ 3 h 2065"/>
                <a:gd name="T88" fmla="*/ 3 w 2340"/>
                <a:gd name="T89" fmla="*/ 3 h 2065"/>
                <a:gd name="T90" fmla="*/ 3 w 2340"/>
                <a:gd name="T91" fmla="*/ 3 h 2065"/>
                <a:gd name="T92" fmla="*/ 3 w 2340"/>
                <a:gd name="T93" fmla="*/ 3 h 2065"/>
                <a:gd name="T94" fmla="*/ 3 w 2340"/>
                <a:gd name="T95" fmla="*/ 3 h 2065"/>
                <a:gd name="T96" fmla="*/ 3 w 2340"/>
                <a:gd name="T97" fmla="*/ 3 h 2065"/>
                <a:gd name="T98" fmla="*/ 3 w 2340"/>
                <a:gd name="T99" fmla="*/ 3 h 2065"/>
                <a:gd name="T100" fmla="*/ 3 w 2340"/>
                <a:gd name="T101" fmla="*/ 3 h 2065"/>
                <a:gd name="T102" fmla="*/ 3 w 2340"/>
                <a:gd name="T103" fmla="*/ 3 h 2065"/>
                <a:gd name="T104" fmla="*/ 3 w 2340"/>
                <a:gd name="T105" fmla="*/ 3 h 2065"/>
                <a:gd name="T106" fmla="*/ 3 w 2340"/>
                <a:gd name="T107" fmla="*/ 3 h 2065"/>
                <a:gd name="T108" fmla="*/ 3 w 2340"/>
                <a:gd name="T109" fmla="*/ 3 h 2065"/>
                <a:gd name="T110" fmla="*/ 3 w 2340"/>
                <a:gd name="T111" fmla="*/ 3 h 2065"/>
                <a:gd name="T112" fmla="*/ 3 w 2340"/>
                <a:gd name="T113" fmla="*/ 3 h 2065"/>
                <a:gd name="T114" fmla="*/ 3 w 2340"/>
                <a:gd name="T115" fmla="*/ 3 h 2065"/>
                <a:gd name="T116" fmla="*/ 3 w 2340"/>
                <a:gd name="T117" fmla="*/ 3 h 2065"/>
                <a:gd name="T118" fmla="*/ 3 w 2340"/>
                <a:gd name="T119" fmla="*/ 3 h 2065"/>
                <a:gd name="T120" fmla="*/ 3 w 2340"/>
                <a:gd name="T121" fmla="*/ 3 h 20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40" h="2065">
                  <a:moveTo>
                    <a:pt x="77" y="1142"/>
                  </a:moveTo>
                  <a:lnTo>
                    <a:pt x="54" y="1117"/>
                  </a:lnTo>
                  <a:lnTo>
                    <a:pt x="37" y="1091"/>
                  </a:lnTo>
                  <a:lnTo>
                    <a:pt x="23" y="1066"/>
                  </a:lnTo>
                  <a:lnTo>
                    <a:pt x="12" y="1042"/>
                  </a:lnTo>
                  <a:lnTo>
                    <a:pt x="5" y="1019"/>
                  </a:lnTo>
                  <a:lnTo>
                    <a:pt x="2" y="995"/>
                  </a:lnTo>
                  <a:lnTo>
                    <a:pt x="0" y="973"/>
                  </a:lnTo>
                  <a:lnTo>
                    <a:pt x="3" y="951"/>
                  </a:lnTo>
                  <a:lnTo>
                    <a:pt x="9" y="930"/>
                  </a:lnTo>
                  <a:lnTo>
                    <a:pt x="16" y="908"/>
                  </a:lnTo>
                  <a:lnTo>
                    <a:pt x="24" y="886"/>
                  </a:lnTo>
                  <a:lnTo>
                    <a:pt x="37" y="864"/>
                  </a:lnTo>
                  <a:lnTo>
                    <a:pt x="51" y="844"/>
                  </a:lnTo>
                  <a:lnTo>
                    <a:pt x="66" y="824"/>
                  </a:lnTo>
                  <a:lnTo>
                    <a:pt x="82" y="804"/>
                  </a:lnTo>
                  <a:lnTo>
                    <a:pt x="100" y="784"/>
                  </a:lnTo>
                  <a:lnTo>
                    <a:pt x="119" y="764"/>
                  </a:lnTo>
                  <a:lnTo>
                    <a:pt x="137" y="746"/>
                  </a:lnTo>
                  <a:lnTo>
                    <a:pt x="158" y="726"/>
                  </a:lnTo>
                  <a:lnTo>
                    <a:pt x="177" y="708"/>
                  </a:lnTo>
                  <a:lnTo>
                    <a:pt x="196" y="690"/>
                  </a:lnTo>
                  <a:lnTo>
                    <a:pt x="217" y="670"/>
                  </a:lnTo>
                  <a:lnTo>
                    <a:pt x="237" y="652"/>
                  </a:lnTo>
                  <a:lnTo>
                    <a:pt x="254" y="634"/>
                  </a:lnTo>
                  <a:lnTo>
                    <a:pt x="272" y="615"/>
                  </a:lnTo>
                  <a:lnTo>
                    <a:pt x="291" y="595"/>
                  </a:lnTo>
                  <a:lnTo>
                    <a:pt x="309" y="575"/>
                  </a:lnTo>
                  <a:lnTo>
                    <a:pt x="324" y="555"/>
                  </a:lnTo>
                  <a:lnTo>
                    <a:pt x="338" y="536"/>
                  </a:lnTo>
                  <a:lnTo>
                    <a:pt x="352" y="517"/>
                  </a:lnTo>
                  <a:lnTo>
                    <a:pt x="365" y="497"/>
                  </a:lnTo>
                  <a:lnTo>
                    <a:pt x="377" y="477"/>
                  </a:lnTo>
                  <a:lnTo>
                    <a:pt x="389" y="459"/>
                  </a:lnTo>
                  <a:lnTo>
                    <a:pt x="400" y="439"/>
                  </a:lnTo>
                  <a:lnTo>
                    <a:pt x="409" y="421"/>
                  </a:lnTo>
                  <a:lnTo>
                    <a:pt x="417" y="403"/>
                  </a:lnTo>
                  <a:lnTo>
                    <a:pt x="426" y="385"/>
                  </a:lnTo>
                  <a:lnTo>
                    <a:pt x="435" y="367"/>
                  </a:lnTo>
                  <a:lnTo>
                    <a:pt x="444" y="350"/>
                  </a:lnTo>
                  <a:lnTo>
                    <a:pt x="451" y="332"/>
                  </a:lnTo>
                  <a:lnTo>
                    <a:pt x="459" y="316"/>
                  </a:lnTo>
                  <a:lnTo>
                    <a:pt x="466" y="299"/>
                  </a:lnTo>
                  <a:lnTo>
                    <a:pt x="475" y="283"/>
                  </a:lnTo>
                  <a:lnTo>
                    <a:pt x="484" y="267"/>
                  </a:lnTo>
                  <a:lnTo>
                    <a:pt x="491" y="250"/>
                  </a:lnTo>
                  <a:lnTo>
                    <a:pt x="500" y="236"/>
                  </a:lnTo>
                  <a:lnTo>
                    <a:pt x="509" y="221"/>
                  </a:lnTo>
                  <a:lnTo>
                    <a:pt x="519" y="207"/>
                  </a:lnTo>
                  <a:lnTo>
                    <a:pt x="530" y="192"/>
                  </a:lnTo>
                  <a:lnTo>
                    <a:pt x="540" y="180"/>
                  </a:lnTo>
                  <a:lnTo>
                    <a:pt x="551" y="165"/>
                  </a:lnTo>
                  <a:lnTo>
                    <a:pt x="563" y="152"/>
                  </a:lnTo>
                  <a:lnTo>
                    <a:pt x="577" y="140"/>
                  </a:lnTo>
                  <a:lnTo>
                    <a:pt x="591" y="129"/>
                  </a:lnTo>
                  <a:lnTo>
                    <a:pt x="607" y="118"/>
                  </a:lnTo>
                  <a:lnTo>
                    <a:pt x="623" y="107"/>
                  </a:lnTo>
                  <a:lnTo>
                    <a:pt x="642" y="96"/>
                  </a:lnTo>
                  <a:lnTo>
                    <a:pt x="661" y="85"/>
                  </a:lnTo>
                  <a:lnTo>
                    <a:pt x="680" y="76"/>
                  </a:lnTo>
                  <a:lnTo>
                    <a:pt x="703" y="67"/>
                  </a:lnTo>
                  <a:lnTo>
                    <a:pt x="728" y="60"/>
                  </a:lnTo>
                  <a:lnTo>
                    <a:pt x="751" y="52"/>
                  </a:lnTo>
                  <a:lnTo>
                    <a:pt x="775" y="43"/>
                  </a:lnTo>
                  <a:lnTo>
                    <a:pt x="800" y="38"/>
                  </a:lnTo>
                  <a:lnTo>
                    <a:pt x="826" y="32"/>
                  </a:lnTo>
                  <a:lnTo>
                    <a:pt x="856" y="27"/>
                  </a:lnTo>
                  <a:lnTo>
                    <a:pt x="886" y="21"/>
                  </a:lnTo>
                  <a:lnTo>
                    <a:pt x="915" y="18"/>
                  </a:lnTo>
                  <a:lnTo>
                    <a:pt x="945" y="12"/>
                  </a:lnTo>
                  <a:lnTo>
                    <a:pt x="977" y="11"/>
                  </a:lnTo>
                  <a:lnTo>
                    <a:pt x="1010" y="7"/>
                  </a:lnTo>
                  <a:lnTo>
                    <a:pt x="1043" y="5"/>
                  </a:lnTo>
                  <a:lnTo>
                    <a:pt x="1077" y="3"/>
                  </a:lnTo>
                  <a:lnTo>
                    <a:pt x="1110" y="2"/>
                  </a:lnTo>
                  <a:lnTo>
                    <a:pt x="1145" y="0"/>
                  </a:lnTo>
                  <a:lnTo>
                    <a:pt x="1180" y="0"/>
                  </a:lnTo>
                  <a:lnTo>
                    <a:pt x="1215" y="0"/>
                  </a:lnTo>
                  <a:lnTo>
                    <a:pt x="1252" y="0"/>
                  </a:lnTo>
                  <a:lnTo>
                    <a:pt x="1287" y="2"/>
                  </a:lnTo>
                  <a:lnTo>
                    <a:pt x="1324" y="3"/>
                  </a:lnTo>
                  <a:lnTo>
                    <a:pt x="1359" y="5"/>
                  </a:lnTo>
                  <a:lnTo>
                    <a:pt x="1396" y="7"/>
                  </a:lnTo>
                  <a:lnTo>
                    <a:pt x="1433" y="11"/>
                  </a:lnTo>
                  <a:lnTo>
                    <a:pt x="1468" y="12"/>
                  </a:lnTo>
                  <a:lnTo>
                    <a:pt x="1505" y="18"/>
                  </a:lnTo>
                  <a:lnTo>
                    <a:pt x="1540" y="21"/>
                  </a:lnTo>
                  <a:lnTo>
                    <a:pt x="1575" y="27"/>
                  </a:lnTo>
                  <a:lnTo>
                    <a:pt x="1610" y="32"/>
                  </a:lnTo>
                  <a:lnTo>
                    <a:pt x="1643" y="38"/>
                  </a:lnTo>
                  <a:lnTo>
                    <a:pt x="1677" y="45"/>
                  </a:lnTo>
                  <a:lnTo>
                    <a:pt x="1710" y="54"/>
                  </a:lnTo>
                  <a:lnTo>
                    <a:pt x="1743" y="61"/>
                  </a:lnTo>
                  <a:lnTo>
                    <a:pt x="1775" y="71"/>
                  </a:lnTo>
                  <a:lnTo>
                    <a:pt x="1805" y="78"/>
                  </a:lnTo>
                  <a:lnTo>
                    <a:pt x="1835" y="89"/>
                  </a:lnTo>
                  <a:lnTo>
                    <a:pt x="1864" y="98"/>
                  </a:lnTo>
                  <a:lnTo>
                    <a:pt x="1891" y="109"/>
                  </a:lnTo>
                  <a:lnTo>
                    <a:pt x="1919" y="120"/>
                  </a:lnTo>
                  <a:lnTo>
                    <a:pt x="1943" y="130"/>
                  </a:lnTo>
                  <a:lnTo>
                    <a:pt x="1968" y="141"/>
                  </a:lnTo>
                  <a:lnTo>
                    <a:pt x="1991" y="154"/>
                  </a:lnTo>
                  <a:lnTo>
                    <a:pt x="2013" y="167"/>
                  </a:lnTo>
                  <a:lnTo>
                    <a:pt x="2035" y="181"/>
                  </a:lnTo>
                  <a:lnTo>
                    <a:pt x="2056" y="194"/>
                  </a:lnTo>
                  <a:lnTo>
                    <a:pt x="2075" y="209"/>
                  </a:lnTo>
                  <a:lnTo>
                    <a:pt x="2094" y="223"/>
                  </a:lnTo>
                  <a:lnTo>
                    <a:pt x="2112" y="239"/>
                  </a:lnTo>
                  <a:lnTo>
                    <a:pt x="2127" y="254"/>
                  </a:lnTo>
                  <a:lnTo>
                    <a:pt x="2143" y="270"/>
                  </a:lnTo>
                  <a:lnTo>
                    <a:pt x="2159" y="287"/>
                  </a:lnTo>
                  <a:lnTo>
                    <a:pt x="2173" y="305"/>
                  </a:lnTo>
                  <a:lnTo>
                    <a:pt x="2187" y="321"/>
                  </a:lnTo>
                  <a:lnTo>
                    <a:pt x="2199" y="339"/>
                  </a:lnTo>
                  <a:lnTo>
                    <a:pt x="2212" y="358"/>
                  </a:lnTo>
                  <a:lnTo>
                    <a:pt x="2224" y="376"/>
                  </a:lnTo>
                  <a:lnTo>
                    <a:pt x="2234" y="396"/>
                  </a:lnTo>
                  <a:lnTo>
                    <a:pt x="2243" y="416"/>
                  </a:lnTo>
                  <a:lnTo>
                    <a:pt x="2254" y="434"/>
                  </a:lnTo>
                  <a:lnTo>
                    <a:pt x="2263" y="454"/>
                  </a:lnTo>
                  <a:lnTo>
                    <a:pt x="2270" y="476"/>
                  </a:lnTo>
                  <a:lnTo>
                    <a:pt x="2278" y="496"/>
                  </a:lnTo>
                  <a:lnTo>
                    <a:pt x="2285" y="517"/>
                  </a:lnTo>
                  <a:lnTo>
                    <a:pt x="2291" y="537"/>
                  </a:lnTo>
                  <a:lnTo>
                    <a:pt x="2298" y="559"/>
                  </a:lnTo>
                  <a:lnTo>
                    <a:pt x="2303" y="581"/>
                  </a:lnTo>
                  <a:lnTo>
                    <a:pt x="2308" y="603"/>
                  </a:lnTo>
                  <a:lnTo>
                    <a:pt x="2313" y="626"/>
                  </a:lnTo>
                  <a:lnTo>
                    <a:pt x="2317" y="648"/>
                  </a:lnTo>
                  <a:lnTo>
                    <a:pt x="2320" y="672"/>
                  </a:lnTo>
                  <a:lnTo>
                    <a:pt x="2327" y="715"/>
                  </a:lnTo>
                  <a:lnTo>
                    <a:pt x="2333" y="759"/>
                  </a:lnTo>
                  <a:lnTo>
                    <a:pt x="2336" y="804"/>
                  </a:lnTo>
                  <a:lnTo>
                    <a:pt x="2338" y="848"/>
                  </a:lnTo>
                  <a:lnTo>
                    <a:pt x="2340" y="895"/>
                  </a:lnTo>
                  <a:lnTo>
                    <a:pt x="2340" y="941"/>
                  </a:lnTo>
                  <a:lnTo>
                    <a:pt x="2338" y="986"/>
                  </a:lnTo>
                  <a:lnTo>
                    <a:pt x="2334" y="1033"/>
                  </a:lnTo>
                  <a:lnTo>
                    <a:pt x="2331" y="1079"/>
                  </a:lnTo>
                  <a:lnTo>
                    <a:pt x="2326" y="1126"/>
                  </a:lnTo>
                  <a:lnTo>
                    <a:pt x="2319" y="1171"/>
                  </a:lnTo>
                  <a:lnTo>
                    <a:pt x="2310" y="1217"/>
                  </a:lnTo>
                  <a:lnTo>
                    <a:pt x="2301" y="1262"/>
                  </a:lnTo>
                  <a:lnTo>
                    <a:pt x="2289" y="1306"/>
                  </a:lnTo>
                  <a:lnTo>
                    <a:pt x="2277" y="1349"/>
                  </a:lnTo>
                  <a:lnTo>
                    <a:pt x="2264" y="1393"/>
                  </a:lnTo>
                  <a:lnTo>
                    <a:pt x="2249" y="1435"/>
                  </a:lnTo>
                  <a:lnTo>
                    <a:pt x="2233" y="1476"/>
                  </a:lnTo>
                  <a:lnTo>
                    <a:pt x="2213" y="1516"/>
                  </a:lnTo>
                  <a:lnTo>
                    <a:pt x="2194" y="1554"/>
                  </a:lnTo>
                  <a:lnTo>
                    <a:pt x="2173" y="1593"/>
                  </a:lnTo>
                  <a:lnTo>
                    <a:pt x="2161" y="1614"/>
                  </a:lnTo>
                  <a:lnTo>
                    <a:pt x="2147" y="1636"/>
                  </a:lnTo>
                  <a:lnTo>
                    <a:pt x="2133" y="1658"/>
                  </a:lnTo>
                  <a:lnTo>
                    <a:pt x="2119" y="1678"/>
                  </a:lnTo>
                  <a:lnTo>
                    <a:pt x="2103" y="1698"/>
                  </a:lnTo>
                  <a:lnTo>
                    <a:pt x="2087" y="1716"/>
                  </a:lnTo>
                  <a:lnTo>
                    <a:pt x="2071" y="1736"/>
                  </a:lnTo>
                  <a:lnTo>
                    <a:pt x="2054" y="1754"/>
                  </a:lnTo>
                  <a:lnTo>
                    <a:pt x="2038" y="1772"/>
                  </a:lnTo>
                  <a:lnTo>
                    <a:pt x="2020" y="1789"/>
                  </a:lnTo>
                  <a:lnTo>
                    <a:pt x="2001" y="1805"/>
                  </a:lnTo>
                  <a:lnTo>
                    <a:pt x="1984" y="1821"/>
                  </a:lnTo>
                  <a:lnTo>
                    <a:pt x="1964" y="1838"/>
                  </a:lnTo>
                  <a:lnTo>
                    <a:pt x="1945" y="1852"/>
                  </a:lnTo>
                  <a:lnTo>
                    <a:pt x="1926" y="1869"/>
                  </a:lnTo>
                  <a:lnTo>
                    <a:pt x="1906" y="1881"/>
                  </a:lnTo>
                  <a:lnTo>
                    <a:pt x="1885" y="1896"/>
                  </a:lnTo>
                  <a:lnTo>
                    <a:pt x="1864" y="1909"/>
                  </a:lnTo>
                  <a:lnTo>
                    <a:pt x="1843" y="1921"/>
                  </a:lnTo>
                  <a:lnTo>
                    <a:pt x="1822" y="1934"/>
                  </a:lnTo>
                  <a:lnTo>
                    <a:pt x="1799" y="1945"/>
                  </a:lnTo>
                  <a:lnTo>
                    <a:pt x="1777" y="1956"/>
                  </a:lnTo>
                  <a:lnTo>
                    <a:pt x="1740" y="1974"/>
                  </a:lnTo>
                  <a:lnTo>
                    <a:pt x="1701" y="1989"/>
                  </a:lnTo>
                  <a:lnTo>
                    <a:pt x="1663" y="2003"/>
                  </a:lnTo>
                  <a:lnTo>
                    <a:pt x="1622" y="2016"/>
                  </a:lnTo>
                  <a:lnTo>
                    <a:pt x="1582" y="2029"/>
                  </a:lnTo>
                  <a:lnTo>
                    <a:pt x="1540" y="2038"/>
                  </a:lnTo>
                  <a:lnTo>
                    <a:pt x="1500" y="2047"/>
                  </a:lnTo>
                  <a:lnTo>
                    <a:pt x="1457" y="2052"/>
                  </a:lnTo>
                  <a:lnTo>
                    <a:pt x="1415" y="2058"/>
                  </a:lnTo>
                  <a:lnTo>
                    <a:pt x="1373" y="2061"/>
                  </a:lnTo>
                  <a:lnTo>
                    <a:pt x="1329" y="2065"/>
                  </a:lnTo>
                  <a:lnTo>
                    <a:pt x="1287" y="2065"/>
                  </a:lnTo>
                  <a:lnTo>
                    <a:pt x="1245" y="2065"/>
                  </a:lnTo>
                  <a:lnTo>
                    <a:pt x="1203" y="2061"/>
                  </a:lnTo>
                  <a:lnTo>
                    <a:pt x="1161" y="2058"/>
                  </a:lnTo>
                  <a:lnTo>
                    <a:pt x="1119" y="2052"/>
                  </a:lnTo>
                  <a:lnTo>
                    <a:pt x="1079" y="2047"/>
                  </a:lnTo>
                  <a:lnTo>
                    <a:pt x="1038" y="2038"/>
                  </a:lnTo>
                  <a:lnTo>
                    <a:pt x="998" y="2027"/>
                  </a:lnTo>
                  <a:lnTo>
                    <a:pt x="958" y="2016"/>
                  </a:lnTo>
                  <a:lnTo>
                    <a:pt x="919" y="2003"/>
                  </a:lnTo>
                  <a:lnTo>
                    <a:pt x="882" y="1989"/>
                  </a:lnTo>
                  <a:lnTo>
                    <a:pt x="845" y="1972"/>
                  </a:lnTo>
                  <a:lnTo>
                    <a:pt x="807" y="1954"/>
                  </a:lnTo>
                  <a:lnTo>
                    <a:pt x="772" y="1934"/>
                  </a:lnTo>
                  <a:lnTo>
                    <a:pt x="738" y="1912"/>
                  </a:lnTo>
                  <a:lnTo>
                    <a:pt x="710" y="1892"/>
                  </a:lnTo>
                  <a:lnTo>
                    <a:pt x="682" y="1872"/>
                  </a:lnTo>
                  <a:lnTo>
                    <a:pt x="656" y="1851"/>
                  </a:lnTo>
                  <a:lnTo>
                    <a:pt x="631" y="1827"/>
                  </a:lnTo>
                  <a:lnTo>
                    <a:pt x="605" y="1803"/>
                  </a:lnTo>
                  <a:lnTo>
                    <a:pt x="582" y="1778"/>
                  </a:lnTo>
                  <a:lnTo>
                    <a:pt x="558" y="1752"/>
                  </a:lnTo>
                  <a:lnTo>
                    <a:pt x="535" y="1727"/>
                  </a:lnTo>
                  <a:lnTo>
                    <a:pt x="514" y="1700"/>
                  </a:lnTo>
                  <a:lnTo>
                    <a:pt x="491" y="1673"/>
                  </a:lnTo>
                  <a:lnTo>
                    <a:pt x="470" y="1645"/>
                  </a:lnTo>
                  <a:lnTo>
                    <a:pt x="449" y="1616"/>
                  </a:lnTo>
                  <a:lnTo>
                    <a:pt x="430" y="1589"/>
                  </a:lnTo>
                  <a:lnTo>
                    <a:pt x="410" y="1562"/>
                  </a:lnTo>
                  <a:lnTo>
                    <a:pt x="391" y="1533"/>
                  </a:lnTo>
                  <a:lnTo>
                    <a:pt x="372" y="1505"/>
                  </a:lnTo>
                  <a:lnTo>
                    <a:pt x="352" y="1476"/>
                  </a:lnTo>
                  <a:lnTo>
                    <a:pt x="333" y="1449"/>
                  </a:lnTo>
                  <a:lnTo>
                    <a:pt x="316" y="1422"/>
                  </a:lnTo>
                  <a:lnTo>
                    <a:pt x="296" y="1396"/>
                  </a:lnTo>
                  <a:lnTo>
                    <a:pt x="279" y="1369"/>
                  </a:lnTo>
                  <a:lnTo>
                    <a:pt x="259" y="1344"/>
                  </a:lnTo>
                  <a:lnTo>
                    <a:pt x="242" y="1318"/>
                  </a:lnTo>
                  <a:lnTo>
                    <a:pt x="223" y="1295"/>
                  </a:lnTo>
                  <a:lnTo>
                    <a:pt x="203" y="1271"/>
                  </a:lnTo>
                  <a:lnTo>
                    <a:pt x="186" y="1249"/>
                  </a:lnTo>
                  <a:lnTo>
                    <a:pt x="177" y="1240"/>
                  </a:lnTo>
                  <a:lnTo>
                    <a:pt x="170" y="1233"/>
                  </a:lnTo>
                  <a:lnTo>
                    <a:pt x="161" y="1224"/>
                  </a:lnTo>
                  <a:lnTo>
                    <a:pt x="154" y="1215"/>
                  </a:lnTo>
                  <a:lnTo>
                    <a:pt x="145" y="1208"/>
                  </a:lnTo>
                  <a:lnTo>
                    <a:pt x="138" y="1200"/>
                  </a:lnTo>
                  <a:lnTo>
                    <a:pt x="131" y="1193"/>
                  </a:lnTo>
                  <a:lnTo>
                    <a:pt x="124" y="1186"/>
                  </a:lnTo>
                  <a:lnTo>
                    <a:pt x="117" y="1178"/>
                  </a:lnTo>
                  <a:lnTo>
                    <a:pt x="112" y="1173"/>
                  </a:lnTo>
                  <a:lnTo>
                    <a:pt x="105" y="1168"/>
                  </a:lnTo>
                  <a:lnTo>
                    <a:pt x="100" y="1162"/>
                  </a:lnTo>
                  <a:lnTo>
                    <a:pt x="95" y="1159"/>
                  </a:lnTo>
                  <a:lnTo>
                    <a:pt x="91" y="1153"/>
                  </a:lnTo>
                  <a:lnTo>
                    <a:pt x="88" y="1149"/>
                  </a:lnTo>
                  <a:lnTo>
                    <a:pt x="84" y="1148"/>
                  </a:lnTo>
                  <a:lnTo>
                    <a:pt x="81" y="1144"/>
                  </a:lnTo>
                  <a:lnTo>
                    <a:pt x="79" y="1142"/>
                  </a:lnTo>
                  <a:lnTo>
                    <a:pt x="77" y="114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21" name="Freeform 6">
              <a:extLst>
                <a:ext uri="{FF2B5EF4-FFF2-40B4-BE49-F238E27FC236}">
                  <a16:creationId xmlns:a16="http://schemas.microsoft.com/office/drawing/2014/main" id="{5650EF04-EF4E-FAD1-4330-1E92407A3625}"/>
                </a:ext>
              </a:extLst>
            </p:cNvPr>
            <p:cNvSpPr>
              <a:spLocks/>
            </p:cNvSpPr>
            <p:nvPr/>
          </p:nvSpPr>
          <p:spPr bwMode="auto">
            <a:xfrm>
              <a:off x="873" y="2039"/>
              <a:ext cx="1981" cy="1743"/>
            </a:xfrm>
            <a:custGeom>
              <a:avLst/>
              <a:gdLst>
                <a:gd name="T0" fmla="*/ 3 w 2340"/>
                <a:gd name="T1" fmla="*/ 3 h 2065"/>
                <a:gd name="T2" fmla="*/ 0 w 2340"/>
                <a:gd name="T3" fmla="*/ 3 h 2065"/>
                <a:gd name="T4" fmla="*/ 3 w 2340"/>
                <a:gd name="T5" fmla="*/ 3 h 2065"/>
                <a:gd name="T6" fmla="*/ 3 w 2340"/>
                <a:gd name="T7" fmla="*/ 3 h 2065"/>
                <a:gd name="T8" fmla="*/ 3 w 2340"/>
                <a:gd name="T9" fmla="*/ 3 h 2065"/>
                <a:gd name="T10" fmla="*/ 3 w 2340"/>
                <a:gd name="T11" fmla="*/ 3 h 2065"/>
                <a:gd name="T12" fmla="*/ 3 w 2340"/>
                <a:gd name="T13" fmla="*/ 3 h 2065"/>
                <a:gd name="T14" fmla="*/ 3 w 2340"/>
                <a:gd name="T15" fmla="*/ 3 h 2065"/>
                <a:gd name="T16" fmla="*/ 3 w 2340"/>
                <a:gd name="T17" fmla="*/ 3 h 2065"/>
                <a:gd name="T18" fmla="*/ 3 w 2340"/>
                <a:gd name="T19" fmla="*/ 3 h 2065"/>
                <a:gd name="T20" fmla="*/ 3 w 2340"/>
                <a:gd name="T21" fmla="*/ 3 h 2065"/>
                <a:gd name="T22" fmla="*/ 3 w 2340"/>
                <a:gd name="T23" fmla="*/ 3 h 2065"/>
                <a:gd name="T24" fmla="*/ 3 w 2340"/>
                <a:gd name="T25" fmla="*/ 3 h 2065"/>
                <a:gd name="T26" fmla="*/ 3 w 2340"/>
                <a:gd name="T27" fmla="*/ 3 h 2065"/>
                <a:gd name="T28" fmla="*/ 3 w 2340"/>
                <a:gd name="T29" fmla="*/ 3 h 2065"/>
                <a:gd name="T30" fmla="*/ 3 w 2340"/>
                <a:gd name="T31" fmla="*/ 3 h 2065"/>
                <a:gd name="T32" fmla="*/ 3 w 2340"/>
                <a:gd name="T33" fmla="*/ 3 h 2065"/>
                <a:gd name="T34" fmla="*/ 3 w 2340"/>
                <a:gd name="T35" fmla="*/ 3 h 2065"/>
                <a:gd name="T36" fmla="*/ 3 w 2340"/>
                <a:gd name="T37" fmla="*/ 0 h 2065"/>
                <a:gd name="T38" fmla="*/ 3 w 2340"/>
                <a:gd name="T39" fmla="*/ 2 h 2065"/>
                <a:gd name="T40" fmla="*/ 3 w 2340"/>
                <a:gd name="T41" fmla="*/ 3 h 2065"/>
                <a:gd name="T42" fmla="*/ 3 w 2340"/>
                <a:gd name="T43" fmla="*/ 3 h 2065"/>
                <a:gd name="T44" fmla="*/ 3 w 2340"/>
                <a:gd name="T45" fmla="*/ 3 h 2065"/>
                <a:gd name="T46" fmla="*/ 3 w 2340"/>
                <a:gd name="T47" fmla="*/ 3 h 2065"/>
                <a:gd name="T48" fmla="*/ 3 w 2340"/>
                <a:gd name="T49" fmla="*/ 3 h 2065"/>
                <a:gd name="T50" fmla="*/ 3 w 2340"/>
                <a:gd name="T51" fmla="*/ 3 h 2065"/>
                <a:gd name="T52" fmla="*/ 3 w 2340"/>
                <a:gd name="T53" fmla="*/ 3 h 2065"/>
                <a:gd name="T54" fmla="*/ 3 w 2340"/>
                <a:gd name="T55" fmla="*/ 3 h 2065"/>
                <a:gd name="T56" fmla="*/ 3 w 2340"/>
                <a:gd name="T57" fmla="*/ 3 h 2065"/>
                <a:gd name="T58" fmla="*/ 3 w 2340"/>
                <a:gd name="T59" fmla="*/ 3 h 2065"/>
                <a:gd name="T60" fmla="*/ 3 w 2340"/>
                <a:gd name="T61" fmla="*/ 3 h 2065"/>
                <a:gd name="T62" fmla="*/ 3 w 2340"/>
                <a:gd name="T63" fmla="*/ 3 h 2065"/>
                <a:gd name="T64" fmla="*/ 3 w 2340"/>
                <a:gd name="T65" fmla="*/ 3 h 2065"/>
                <a:gd name="T66" fmla="*/ 3 w 2340"/>
                <a:gd name="T67" fmla="*/ 3 h 2065"/>
                <a:gd name="T68" fmla="*/ 3 w 2340"/>
                <a:gd name="T69" fmla="*/ 3 h 2065"/>
                <a:gd name="T70" fmla="*/ 3 w 2340"/>
                <a:gd name="T71" fmla="*/ 3 h 2065"/>
                <a:gd name="T72" fmla="*/ 3 w 2340"/>
                <a:gd name="T73" fmla="*/ 3 h 2065"/>
                <a:gd name="T74" fmla="*/ 3 w 2340"/>
                <a:gd name="T75" fmla="*/ 3 h 2065"/>
                <a:gd name="T76" fmla="*/ 3 w 2340"/>
                <a:gd name="T77" fmla="*/ 3 h 2065"/>
                <a:gd name="T78" fmla="*/ 3 w 2340"/>
                <a:gd name="T79" fmla="*/ 3 h 2065"/>
                <a:gd name="T80" fmla="*/ 3 w 2340"/>
                <a:gd name="T81" fmla="*/ 3 h 2065"/>
                <a:gd name="T82" fmla="*/ 3 w 2340"/>
                <a:gd name="T83" fmla="*/ 3 h 2065"/>
                <a:gd name="T84" fmla="*/ 3 w 2340"/>
                <a:gd name="T85" fmla="*/ 3 h 2065"/>
                <a:gd name="T86" fmla="*/ 3 w 2340"/>
                <a:gd name="T87" fmla="*/ 3 h 2065"/>
                <a:gd name="T88" fmla="*/ 3 w 2340"/>
                <a:gd name="T89" fmla="*/ 3 h 2065"/>
                <a:gd name="T90" fmla="*/ 3 w 2340"/>
                <a:gd name="T91" fmla="*/ 3 h 2065"/>
                <a:gd name="T92" fmla="*/ 3 w 2340"/>
                <a:gd name="T93" fmla="*/ 3 h 2065"/>
                <a:gd name="T94" fmla="*/ 3 w 2340"/>
                <a:gd name="T95" fmla="*/ 3 h 2065"/>
                <a:gd name="T96" fmla="*/ 3 w 2340"/>
                <a:gd name="T97" fmla="*/ 3 h 2065"/>
                <a:gd name="T98" fmla="*/ 3 w 2340"/>
                <a:gd name="T99" fmla="*/ 3 h 2065"/>
                <a:gd name="T100" fmla="*/ 3 w 2340"/>
                <a:gd name="T101" fmla="*/ 3 h 2065"/>
                <a:gd name="T102" fmla="*/ 3 w 2340"/>
                <a:gd name="T103" fmla="*/ 3 h 2065"/>
                <a:gd name="T104" fmla="*/ 3 w 2340"/>
                <a:gd name="T105" fmla="*/ 3 h 2065"/>
                <a:gd name="T106" fmla="*/ 3 w 2340"/>
                <a:gd name="T107" fmla="*/ 3 h 2065"/>
                <a:gd name="T108" fmla="*/ 3 w 2340"/>
                <a:gd name="T109" fmla="*/ 3 h 2065"/>
                <a:gd name="T110" fmla="*/ 3 w 2340"/>
                <a:gd name="T111" fmla="*/ 3 h 2065"/>
                <a:gd name="T112" fmla="*/ 3 w 2340"/>
                <a:gd name="T113" fmla="*/ 3 h 2065"/>
                <a:gd name="T114" fmla="*/ 3 w 2340"/>
                <a:gd name="T115" fmla="*/ 3 h 2065"/>
                <a:gd name="T116" fmla="*/ 3 w 2340"/>
                <a:gd name="T117" fmla="*/ 3 h 2065"/>
                <a:gd name="T118" fmla="*/ 3 w 2340"/>
                <a:gd name="T119" fmla="*/ 3 h 2065"/>
                <a:gd name="T120" fmla="*/ 3 w 2340"/>
                <a:gd name="T121" fmla="*/ 3 h 20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40" h="2065">
                  <a:moveTo>
                    <a:pt x="78" y="1143"/>
                  </a:moveTo>
                  <a:lnTo>
                    <a:pt x="55" y="1117"/>
                  </a:lnTo>
                  <a:lnTo>
                    <a:pt x="37" y="1092"/>
                  </a:lnTo>
                  <a:lnTo>
                    <a:pt x="23" y="1066"/>
                  </a:lnTo>
                  <a:lnTo>
                    <a:pt x="13" y="1043"/>
                  </a:lnTo>
                  <a:lnTo>
                    <a:pt x="6" y="1019"/>
                  </a:lnTo>
                  <a:lnTo>
                    <a:pt x="2" y="996"/>
                  </a:lnTo>
                  <a:lnTo>
                    <a:pt x="0" y="974"/>
                  </a:lnTo>
                  <a:lnTo>
                    <a:pt x="4" y="952"/>
                  </a:lnTo>
                  <a:lnTo>
                    <a:pt x="9" y="930"/>
                  </a:lnTo>
                  <a:lnTo>
                    <a:pt x="16" y="908"/>
                  </a:lnTo>
                  <a:lnTo>
                    <a:pt x="25" y="887"/>
                  </a:lnTo>
                  <a:lnTo>
                    <a:pt x="37" y="865"/>
                  </a:lnTo>
                  <a:lnTo>
                    <a:pt x="51" y="845"/>
                  </a:lnTo>
                  <a:lnTo>
                    <a:pt x="67" y="825"/>
                  </a:lnTo>
                  <a:lnTo>
                    <a:pt x="83" y="805"/>
                  </a:lnTo>
                  <a:lnTo>
                    <a:pt x="100" y="785"/>
                  </a:lnTo>
                  <a:lnTo>
                    <a:pt x="120" y="765"/>
                  </a:lnTo>
                  <a:lnTo>
                    <a:pt x="137" y="747"/>
                  </a:lnTo>
                  <a:lnTo>
                    <a:pt x="158" y="727"/>
                  </a:lnTo>
                  <a:lnTo>
                    <a:pt x="178" y="709"/>
                  </a:lnTo>
                  <a:lnTo>
                    <a:pt x="197" y="691"/>
                  </a:lnTo>
                  <a:lnTo>
                    <a:pt x="218" y="671"/>
                  </a:lnTo>
                  <a:lnTo>
                    <a:pt x="237" y="652"/>
                  </a:lnTo>
                  <a:lnTo>
                    <a:pt x="255" y="634"/>
                  </a:lnTo>
                  <a:lnTo>
                    <a:pt x="272" y="616"/>
                  </a:lnTo>
                  <a:lnTo>
                    <a:pt x="292" y="596"/>
                  </a:lnTo>
                  <a:lnTo>
                    <a:pt x="309" y="576"/>
                  </a:lnTo>
                  <a:lnTo>
                    <a:pt x="325" y="556"/>
                  </a:lnTo>
                  <a:lnTo>
                    <a:pt x="339" y="536"/>
                  </a:lnTo>
                  <a:lnTo>
                    <a:pt x="353" y="518"/>
                  </a:lnTo>
                  <a:lnTo>
                    <a:pt x="365" y="498"/>
                  </a:lnTo>
                  <a:lnTo>
                    <a:pt x="378" y="478"/>
                  </a:lnTo>
                  <a:lnTo>
                    <a:pt x="390" y="460"/>
                  </a:lnTo>
                  <a:lnTo>
                    <a:pt x="400" y="440"/>
                  </a:lnTo>
                  <a:lnTo>
                    <a:pt x="409" y="422"/>
                  </a:lnTo>
                  <a:lnTo>
                    <a:pt x="418" y="404"/>
                  </a:lnTo>
                  <a:lnTo>
                    <a:pt x="427" y="385"/>
                  </a:lnTo>
                  <a:lnTo>
                    <a:pt x="435" y="367"/>
                  </a:lnTo>
                  <a:lnTo>
                    <a:pt x="444" y="351"/>
                  </a:lnTo>
                  <a:lnTo>
                    <a:pt x="451" y="333"/>
                  </a:lnTo>
                  <a:lnTo>
                    <a:pt x="460" y="316"/>
                  </a:lnTo>
                  <a:lnTo>
                    <a:pt x="467" y="300"/>
                  </a:lnTo>
                  <a:lnTo>
                    <a:pt x="476" y="284"/>
                  </a:lnTo>
                  <a:lnTo>
                    <a:pt x="485" y="265"/>
                  </a:lnTo>
                  <a:lnTo>
                    <a:pt x="492" y="249"/>
                  </a:lnTo>
                  <a:lnTo>
                    <a:pt x="500" y="235"/>
                  </a:lnTo>
                  <a:lnTo>
                    <a:pt x="509" y="220"/>
                  </a:lnTo>
                  <a:lnTo>
                    <a:pt x="520" y="206"/>
                  </a:lnTo>
                  <a:lnTo>
                    <a:pt x="530" y="191"/>
                  </a:lnTo>
                  <a:lnTo>
                    <a:pt x="541" y="178"/>
                  </a:lnTo>
                  <a:lnTo>
                    <a:pt x="551" y="164"/>
                  </a:lnTo>
                  <a:lnTo>
                    <a:pt x="563" y="151"/>
                  </a:lnTo>
                  <a:lnTo>
                    <a:pt x="577" y="138"/>
                  </a:lnTo>
                  <a:lnTo>
                    <a:pt x="592" y="127"/>
                  </a:lnTo>
                  <a:lnTo>
                    <a:pt x="607" y="117"/>
                  </a:lnTo>
                  <a:lnTo>
                    <a:pt x="623" y="106"/>
                  </a:lnTo>
                  <a:lnTo>
                    <a:pt x="642" y="95"/>
                  </a:lnTo>
                  <a:lnTo>
                    <a:pt x="662" y="84"/>
                  </a:lnTo>
                  <a:lnTo>
                    <a:pt x="681" y="75"/>
                  </a:lnTo>
                  <a:lnTo>
                    <a:pt x="704" y="66"/>
                  </a:lnTo>
                  <a:lnTo>
                    <a:pt x="728" y="58"/>
                  </a:lnTo>
                  <a:lnTo>
                    <a:pt x="751" y="51"/>
                  </a:lnTo>
                  <a:lnTo>
                    <a:pt x="776" y="44"/>
                  </a:lnTo>
                  <a:lnTo>
                    <a:pt x="800" y="38"/>
                  </a:lnTo>
                  <a:lnTo>
                    <a:pt x="827" y="33"/>
                  </a:lnTo>
                  <a:lnTo>
                    <a:pt x="855" y="28"/>
                  </a:lnTo>
                  <a:lnTo>
                    <a:pt x="884" y="22"/>
                  </a:lnTo>
                  <a:lnTo>
                    <a:pt x="914" y="18"/>
                  </a:lnTo>
                  <a:lnTo>
                    <a:pt x="944" y="13"/>
                  </a:lnTo>
                  <a:lnTo>
                    <a:pt x="976" y="11"/>
                  </a:lnTo>
                  <a:lnTo>
                    <a:pt x="1009" y="8"/>
                  </a:lnTo>
                  <a:lnTo>
                    <a:pt x="1042" y="6"/>
                  </a:lnTo>
                  <a:lnTo>
                    <a:pt x="1076" y="4"/>
                  </a:lnTo>
                  <a:lnTo>
                    <a:pt x="1109" y="2"/>
                  </a:lnTo>
                  <a:lnTo>
                    <a:pt x="1144" y="0"/>
                  </a:lnTo>
                  <a:lnTo>
                    <a:pt x="1179" y="0"/>
                  </a:lnTo>
                  <a:lnTo>
                    <a:pt x="1216" y="0"/>
                  </a:lnTo>
                  <a:lnTo>
                    <a:pt x="1253" y="0"/>
                  </a:lnTo>
                  <a:lnTo>
                    <a:pt x="1288" y="2"/>
                  </a:lnTo>
                  <a:lnTo>
                    <a:pt x="1325" y="4"/>
                  </a:lnTo>
                  <a:lnTo>
                    <a:pt x="1360" y="6"/>
                  </a:lnTo>
                  <a:lnTo>
                    <a:pt x="1397" y="8"/>
                  </a:lnTo>
                  <a:lnTo>
                    <a:pt x="1433" y="11"/>
                  </a:lnTo>
                  <a:lnTo>
                    <a:pt x="1469" y="13"/>
                  </a:lnTo>
                  <a:lnTo>
                    <a:pt x="1505" y="18"/>
                  </a:lnTo>
                  <a:lnTo>
                    <a:pt x="1540" y="22"/>
                  </a:lnTo>
                  <a:lnTo>
                    <a:pt x="1576" y="28"/>
                  </a:lnTo>
                  <a:lnTo>
                    <a:pt x="1611" y="33"/>
                  </a:lnTo>
                  <a:lnTo>
                    <a:pt x="1644" y="38"/>
                  </a:lnTo>
                  <a:lnTo>
                    <a:pt x="1677" y="46"/>
                  </a:lnTo>
                  <a:lnTo>
                    <a:pt x="1711" y="53"/>
                  </a:lnTo>
                  <a:lnTo>
                    <a:pt x="1744" y="60"/>
                  </a:lnTo>
                  <a:lnTo>
                    <a:pt x="1776" y="69"/>
                  </a:lnTo>
                  <a:lnTo>
                    <a:pt x="1805" y="77"/>
                  </a:lnTo>
                  <a:lnTo>
                    <a:pt x="1835" y="87"/>
                  </a:lnTo>
                  <a:lnTo>
                    <a:pt x="1865" y="97"/>
                  </a:lnTo>
                  <a:lnTo>
                    <a:pt x="1891" y="107"/>
                  </a:lnTo>
                  <a:lnTo>
                    <a:pt x="1919" y="118"/>
                  </a:lnTo>
                  <a:lnTo>
                    <a:pt x="1944" y="129"/>
                  </a:lnTo>
                  <a:lnTo>
                    <a:pt x="1968" y="140"/>
                  </a:lnTo>
                  <a:lnTo>
                    <a:pt x="1991" y="153"/>
                  </a:lnTo>
                  <a:lnTo>
                    <a:pt x="2014" y="166"/>
                  </a:lnTo>
                  <a:lnTo>
                    <a:pt x="2035" y="180"/>
                  </a:lnTo>
                  <a:lnTo>
                    <a:pt x="2056" y="193"/>
                  </a:lnTo>
                  <a:lnTo>
                    <a:pt x="2075" y="207"/>
                  </a:lnTo>
                  <a:lnTo>
                    <a:pt x="2095" y="222"/>
                  </a:lnTo>
                  <a:lnTo>
                    <a:pt x="2112" y="238"/>
                  </a:lnTo>
                  <a:lnTo>
                    <a:pt x="2128" y="253"/>
                  </a:lnTo>
                  <a:lnTo>
                    <a:pt x="2144" y="271"/>
                  </a:lnTo>
                  <a:lnTo>
                    <a:pt x="2160" y="287"/>
                  </a:lnTo>
                  <a:lnTo>
                    <a:pt x="2174" y="305"/>
                  </a:lnTo>
                  <a:lnTo>
                    <a:pt x="2188" y="322"/>
                  </a:lnTo>
                  <a:lnTo>
                    <a:pt x="2200" y="340"/>
                  </a:lnTo>
                  <a:lnTo>
                    <a:pt x="2212" y="358"/>
                  </a:lnTo>
                  <a:lnTo>
                    <a:pt x="2225" y="376"/>
                  </a:lnTo>
                  <a:lnTo>
                    <a:pt x="2235" y="396"/>
                  </a:lnTo>
                  <a:lnTo>
                    <a:pt x="2244" y="416"/>
                  </a:lnTo>
                  <a:lnTo>
                    <a:pt x="2254" y="434"/>
                  </a:lnTo>
                  <a:lnTo>
                    <a:pt x="2263" y="454"/>
                  </a:lnTo>
                  <a:lnTo>
                    <a:pt x="2270" y="476"/>
                  </a:lnTo>
                  <a:lnTo>
                    <a:pt x="2279" y="496"/>
                  </a:lnTo>
                  <a:lnTo>
                    <a:pt x="2286" y="518"/>
                  </a:lnTo>
                  <a:lnTo>
                    <a:pt x="2291" y="538"/>
                  </a:lnTo>
                  <a:lnTo>
                    <a:pt x="2298" y="560"/>
                  </a:lnTo>
                  <a:lnTo>
                    <a:pt x="2303" y="582"/>
                  </a:lnTo>
                  <a:lnTo>
                    <a:pt x="2309" y="603"/>
                  </a:lnTo>
                  <a:lnTo>
                    <a:pt x="2314" y="627"/>
                  </a:lnTo>
                  <a:lnTo>
                    <a:pt x="2317" y="649"/>
                  </a:lnTo>
                  <a:lnTo>
                    <a:pt x="2321" y="672"/>
                  </a:lnTo>
                  <a:lnTo>
                    <a:pt x="2328" y="716"/>
                  </a:lnTo>
                  <a:lnTo>
                    <a:pt x="2333" y="760"/>
                  </a:lnTo>
                  <a:lnTo>
                    <a:pt x="2337" y="805"/>
                  </a:lnTo>
                  <a:lnTo>
                    <a:pt x="2339" y="849"/>
                  </a:lnTo>
                  <a:lnTo>
                    <a:pt x="2340" y="896"/>
                  </a:lnTo>
                  <a:lnTo>
                    <a:pt x="2340" y="941"/>
                  </a:lnTo>
                  <a:lnTo>
                    <a:pt x="2339" y="987"/>
                  </a:lnTo>
                  <a:lnTo>
                    <a:pt x="2335" y="1034"/>
                  </a:lnTo>
                  <a:lnTo>
                    <a:pt x="2332" y="1079"/>
                  </a:lnTo>
                  <a:lnTo>
                    <a:pt x="2326" y="1126"/>
                  </a:lnTo>
                  <a:lnTo>
                    <a:pt x="2319" y="1172"/>
                  </a:lnTo>
                  <a:lnTo>
                    <a:pt x="2310" y="1217"/>
                  </a:lnTo>
                  <a:lnTo>
                    <a:pt x="2302" y="1263"/>
                  </a:lnTo>
                  <a:lnTo>
                    <a:pt x="2289" y="1306"/>
                  </a:lnTo>
                  <a:lnTo>
                    <a:pt x="2277" y="1350"/>
                  </a:lnTo>
                  <a:lnTo>
                    <a:pt x="2265" y="1393"/>
                  </a:lnTo>
                  <a:lnTo>
                    <a:pt x="2249" y="1435"/>
                  </a:lnTo>
                  <a:lnTo>
                    <a:pt x="2233" y="1477"/>
                  </a:lnTo>
                  <a:lnTo>
                    <a:pt x="2214" y="1517"/>
                  </a:lnTo>
                  <a:lnTo>
                    <a:pt x="2195" y="1555"/>
                  </a:lnTo>
                  <a:lnTo>
                    <a:pt x="2174" y="1593"/>
                  </a:lnTo>
                  <a:lnTo>
                    <a:pt x="2161" y="1615"/>
                  </a:lnTo>
                  <a:lnTo>
                    <a:pt x="2147" y="1637"/>
                  </a:lnTo>
                  <a:lnTo>
                    <a:pt x="2133" y="1659"/>
                  </a:lnTo>
                  <a:lnTo>
                    <a:pt x="2119" y="1679"/>
                  </a:lnTo>
                  <a:lnTo>
                    <a:pt x="2104" y="1699"/>
                  </a:lnTo>
                  <a:lnTo>
                    <a:pt x="2088" y="1717"/>
                  </a:lnTo>
                  <a:lnTo>
                    <a:pt x="2072" y="1737"/>
                  </a:lnTo>
                  <a:lnTo>
                    <a:pt x="2054" y="1755"/>
                  </a:lnTo>
                  <a:lnTo>
                    <a:pt x="2039" y="1773"/>
                  </a:lnTo>
                  <a:lnTo>
                    <a:pt x="2021" y="1789"/>
                  </a:lnTo>
                  <a:lnTo>
                    <a:pt x="2002" y="1806"/>
                  </a:lnTo>
                  <a:lnTo>
                    <a:pt x="1984" y="1822"/>
                  </a:lnTo>
                  <a:lnTo>
                    <a:pt x="1965" y="1838"/>
                  </a:lnTo>
                  <a:lnTo>
                    <a:pt x="1946" y="1853"/>
                  </a:lnTo>
                  <a:lnTo>
                    <a:pt x="1926" y="1869"/>
                  </a:lnTo>
                  <a:lnTo>
                    <a:pt x="1907" y="1882"/>
                  </a:lnTo>
                  <a:lnTo>
                    <a:pt x="1886" y="1897"/>
                  </a:lnTo>
                  <a:lnTo>
                    <a:pt x="1865" y="1909"/>
                  </a:lnTo>
                  <a:lnTo>
                    <a:pt x="1844" y="1922"/>
                  </a:lnTo>
                  <a:lnTo>
                    <a:pt x="1823" y="1935"/>
                  </a:lnTo>
                  <a:lnTo>
                    <a:pt x="1800" y="1946"/>
                  </a:lnTo>
                  <a:lnTo>
                    <a:pt x="1777" y="1956"/>
                  </a:lnTo>
                  <a:lnTo>
                    <a:pt x="1740" y="1975"/>
                  </a:lnTo>
                  <a:lnTo>
                    <a:pt x="1702" y="1989"/>
                  </a:lnTo>
                  <a:lnTo>
                    <a:pt x="1663" y="2004"/>
                  </a:lnTo>
                  <a:lnTo>
                    <a:pt x="1623" y="2016"/>
                  </a:lnTo>
                  <a:lnTo>
                    <a:pt x="1583" y="2029"/>
                  </a:lnTo>
                  <a:lnTo>
                    <a:pt x="1540" y="2038"/>
                  </a:lnTo>
                  <a:lnTo>
                    <a:pt x="1500" y="2047"/>
                  </a:lnTo>
                  <a:lnTo>
                    <a:pt x="1458" y="2053"/>
                  </a:lnTo>
                  <a:lnTo>
                    <a:pt x="1416" y="2058"/>
                  </a:lnTo>
                  <a:lnTo>
                    <a:pt x="1374" y="2062"/>
                  </a:lnTo>
                  <a:lnTo>
                    <a:pt x="1330" y="2065"/>
                  </a:lnTo>
                  <a:lnTo>
                    <a:pt x="1288" y="2065"/>
                  </a:lnTo>
                  <a:lnTo>
                    <a:pt x="1246" y="2065"/>
                  </a:lnTo>
                  <a:lnTo>
                    <a:pt x="1202" y="2062"/>
                  </a:lnTo>
                  <a:lnTo>
                    <a:pt x="1160" y="2058"/>
                  </a:lnTo>
                  <a:lnTo>
                    <a:pt x="1118" y="2053"/>
                  </a:lnTo>
                  <a:lnTo>
                    <a:pt x="1077" y="2047"/>
                  </a:lnTo>
                  <a:lnTo>
                    <a:pt x="1037" y="2038"/>
                  </a:lnTo>
                  <a:lnTo>
                    <a:pt x="997" y="2027"/>
                  </a:lnTo>
                  <a:lnTo>
                    <a:pt x="956" y="2016"/>
                  </a:lnTo>
                  <a:lnTo>
                    <a:pt x="918" y="2004"/>
                  </a:lnTo>
                  <a:lnTo>
                    <a:pt x="881" y="1989"/>
                  </a:lnTo>
                  <a:lnTo>
                    <a:pt x="844" y="1973"/>
                  </a:lnTo>
                  <a:lnTo>
                    <a:pt x="807" y="1955"/>
                  </a:lnTo>
                  <a:lnTo>
                    <a:pt x="772" y="1935"/>
                  </a:lnTo>
                  <a:lnTo>
                    <a:pt x="739" y="1913"/>
                  </a:lnTo>
                  <a:lnTo>
                    <a:pt x="711" y="1893"/>
                  </a:lnTo>
                  <a:lnTo>
                    <a:pt x="683" y="1873"/>
                  </a:lnTo>
                  <a:lnTo>
                    <a:pt x="656" y="1851"/>
                  </a:lnTo>
                  <a:lnTo>
                    <a:pt x="632" y="1828"/>
                  </a:lnTo>
                  <a:lnTo>
                    <a:pt x="606" y="1804"/>
                  </a:lnTo>
                  <a:lnTo>
                    <a:pt x="583" y="1778"/>
                  </a:lnTo>
                  <a:lnTo>
                    <a:pt x="558" y="1753"/>
                  </a:lnTo>
                  <a:lnTo>
                    <a:pt x="535" y="1728"/>
                  </a:lnTo>
                  <a:lnTo>
                    <a:pt x="514" y="1700"/>
                  </a:lnTo>
                  <a:lnTo>
                    <a:pt x="492" y="1673"/>
                  </a:lnTo>
                  <a:lnTo>
                    <a:pt x="471" y="1646"/>
                  </a:lnTo>
                  <a:lnTo>
                    <a:pt x="449" y="1617"/>
                  </a:lnTo>
                  <a:lnTo>
                    <a:pt x="430" y="1590"/>
                  </a:lnTo>
                  <a:lnTo>
                    <a:pt x="411" y="1562"/>
                  </a:lnTo>
                  <a:lnTo>
                    <a:pt x="392" y="1533"/>
                  </a:lnTo>
                  <a:lnTo>
                    <a:pt x="372" y="1506"/>
                  </a:lnTo>
                  <a:lnTo>
                    <a:pt x="353" y="1477"/>
                  </a:lnTo>
                  <a:lnTo>
                    <a:pt x="334" y="1450"/>
                  </a:lnTo>
                  <a:lnTo>
                    <a:pt x="316" y="1422"/>
                  </a:lnTo>
                  <a:lnTo>
                    <a:pt x="297" y="1397"/>
                  </a:lnTo>
                  <a:lnTo>
                    <a:pt x="279" y="1370"/>
                  </a:lnTo>
                  <a:lnTo>
                    <a:pt x="260" y="1344"/>
                  </a:lnTo>
                  <a:lnTo>
                    <a:pt x="242" y="1319"/>
                  </a:lnTo>
                  <a:lnTo>
                    <a:pt x="223" y="1295"/>
                  </a:lnTo>
                  <a:lnTo>
                    <a:pt x="204" y="1272"/>
                  </a:lnTo>
                  <a:lnTo>
                    <a:pt x="186" y="1250"/>
                  </a:lnTo>
                  <a:lnTo>
                    <a:pt x="178" y="1241"/>
                  </a:lnTo>
                  <a:lnTo>
                    <a:pt x="171" y="1234"/>
                  </a:lnTo>
                  <a:lnTo>
                    <a:pt x="162" y="1225"/>
                  </a:lnTo>
                  <a:lnTo>
                    <a:pt x="155" y="1215"/>
                  </a:lnTo>
                  <a:lnTo>
                    <a:pt x="146" y="1208"/>
                  </a:lnTo>
                  <a:lnTo>
                    <a:pt x="139" y="1201"/>
                  </a:lnTo>
                  <a:lnTo>
                    <a:pt x="132" y="1194"/>
                  </a:lnTo>
                  <a:lnTo>
                    <a:pt x="125" y="1186"/>
                  </a:lnTo>
                  <a:lnTo>
                    <a:pt x="118" y="1179"/>
                  </a:lnTo>
                  <a:lnTo>
                    <a:pt x="113" y="1174"/>
                  </a:lnTo>
                  <a:lnTo>
                    <a:pt x="106" y="1168"/>
                  </a:lnTo>
                  <a:lnTo>
                    <a:pt x="100" y="1163"/>
                  </a:lnTo>
                  <a:lnTo>
                    <a:pt x="95" y="1159"/>
                  </a:lnTo>
                  <a:lnTo>
                    <a:pt x="92" y="1154"/>
                  </a:lnTo>
                  <a:lnTo>
                    <a:pt x="88" y="1150"/>
                  </a:lnTo>
                  <a:lnTo>
                    <a:pt x="85" y="1148"/>
                  </a:lnTo>
                  <a:lnTo>
                    <a:pt x="81" y="1145"/>
                  </a:lnTo>
                  <a:lnTo>
                    <a:pt x="79" y="1143"/>
                  </a:lnTo>
                  <a:lnTo>
                    <a:pt x="78" y="1143"/>
                  </a:lnTo>
                  <a:close/>
                </a:path>
              </a:pathLst>
            </a:custGeom>
            <a:gradFill rotWithShape="1">
              <a:gsLst>
                <a:gs pos="0">
                  <a:srgbClr val="FFFFFF"/>
                </a:gs>
                <a:gs pos="100000">
                  <a:srgbClr val="FFFF99"/>
                </a:gs>
              </a:gsLst>
              <a:lin ang="5400000" scaled="1"/>
            </a:gradFill>
            <a:ln w="17526">
              <a:solidFill>
                <a:srgbClr val="000000"/>
              </a:solidFill>
              <a:prstDash val="solid"/>
              <a:round/>
              <a:headEnd/>
              <a:tailEnd/>
            </a:ln>
          </p:spPr>
          <p:txBody>
            <a:bodyPr/>
            <a:lstStyle/>
            <a:p>
              <a:endParaRPr lang="zh-CN" altLang="en-US"/>
            </a:p>
          </p:txBody>
        </p:sp>
        <p:sp>
          <p:nvSpPr>
            <p:cNvPr id="64522" name="Rectangle 7">
              <a:extLst>
                <a:ext uri="{FF2B5EF4-FFF2-40B4-BE49-F238E27FC236}">
                  <a16:creationId xmlns:a16="http://schemas.microsoft.com/office/drawing/2014/main" id="{96CE93E7-0347-1CBA-8A2D-F0427D6627A1}"/>
                </a:ext>
              </a:extLst>
            </p:cNvPr>
            <p:cNvSpPr>
              <a:spLocks noChangeArrowheads="1"/>
            </p:cNvSpPr>
            <p:nvPr/>
          </p:nvSpPr>
          <p:spPr bwMode="auto">
            <a:xfrm>
              <a:off x="1389" y="2154"/>
              <a:ext cx="5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rgbClr val="000000"/>
                  </a:solidFill>
                </a:rPr>
                <a:t>解空间</a:t>
              </a:r>
              <a:endParaRPr lang="en-US" altLang="ja-JP" sz="2400"/>
            </a:p>
          </p:txBody>
        </p:sp>
        <p:sp>
          <p:nvSpPr>
            <p:cNvPr id="64523" name="Freeform 8">
              <a:extLst>
                <a:ext uri="{FF2B5EF4-FFF2-40B4-BE49-F238E27FC236}">
                  <a16:creationId xmlns:a16="http://schemas.microsoft.com/office/drawing/2014/main" id="{3B6CF814-0D00-ACCA-B144-892C727EEF06}"/>
                </a:ext>
              </a:extLst>
            </p:cNvPr>
            <p:cNvSpPr>
              <a:spLocks/>
            </p:cNvSpPr>
            <p:nvPr/>
          </p:nvSpPr>
          <p:spPr bwMode="auto">
            <a:xfrm>
              <a:off x="1350" y="2555"/>
              <a:ext cx="1227" cy="1087"/>
            </a:xfrm>
            <a:custGeom>
              <a:avLst/>
              <a:gdLst>
                <a:gd name="T0" fmla="*/ 3 w 1449"/>
                <a:gd name="T1" fmla="*/ 3 h 1288"/>
                <a:gd name="T2" fmla="*/ 3 w 1449"/>
                <a:gd name="T3" fmla="*/ 3 h 1288"/>
                <a:gd name="T4" fmla="*/ 3 w 1449"/>
                <a:gd name="T5" fmla="*/ 3 h 1288"/>
                <a:gd name="T6" fmla="*/ 3 w 1449"/>
                <a:gd name="T7" fmla="*/ 3 h 1288"/>
                <a:gd name="T8" fmla="*/ 3 w 1449"/>
                <a:gd name="T9" fmla="*/ 0 h 1288"/>
                <a:gd name="T10" fmla="*/ 3 w 1449"/>
                <a:gd name="T11" fmla="*/ 3 h 1288"/>
                <a:gd name="T12" fmla="*/ 3 w 1449"/>
                <a:gd name="T13" fmla="*/ 3 h 1288"/>
                <a:gd name="T14" fmla="*/ 3 w 1449"/>
                <a:gd name="T15" fmla="*/ 3 h 1288"/>
                <a:gd name="T16" fmla="*/ 3 w 1449"/>
                <a:gd name="T17" fmla="*/ 3 h 1288"/>
                <a:gd name="T18" fmla="*/ 3 w 1449"/>
                <a:gd name="T19" fmla="*/ 3 h 1288"/>
                <a:gd name="T20" fmla="*/ 3 w 1449"/>
                <a:gd name="T21" fmla="*/ 3 h 1288"/>
                <a:gd name="T22" fmla="*/ 3 w 1449"/>
                <a:gd name="T23" fmla="*/ 3 h 1288"/>
                <a:gd name="T24" fmla="*/ 3 w 1449"/>
                <a:gd name="T25" fmla="*/ 3 h 1288"/>
                <a:gd name="T26" fmla="*/ 3 w 1449"/>
                <a:gd name="T27" fmla="*/ 3 h 1288"/>
                <a:gd name="T28" fmla="*/ 3 w 1449"/>
                <a:gd name="T29" fmla="*/ 3 h 1288"/>
                <a:gd name="T30" fmla="*/ 3 w 1449"/>
                <a:gd name="T31" fmla="*/ 3 h 1288"/>
                <a:gd name="T32" fmla="*/ 3 w 1449"/>
                <a:gd name="T33" fmla="*/ 3 h 1288"/>
                <a:gd name="T34" fmla="*/ 3 w 1449"/>
                <a:gd name="T35" fmla="*/ 3 h 1288"/>
                <a:gd name="T36" fmla="*/ 3 w 1449"/>
                <a:gd name="T37" fmla="*/ 3 h 1288"/>
                <a:gd name="T38" fmla="*/ 3 w 1449"/>
                <a:gd name="T39" fmla="*/ 3 h 1288"/>
                <a:gd name="T40" fmla="*/ 3 w 1449"/>
                <a:gd name="T41" fmla="*/ 3 h 1288"/>
                <a:gd name="T42" fmla="*/ 3 w 1449"/>
                <a:gd name="T43" fmla="*/ 3 h 1288"/>
                <a:gd name="T44" fmla="*/ 3 w 1449"/>
                <a:gd name="T45" fmla="*/ 3 h 1288"/>
                <a:gd name="T46" fmla="*/ 3 w 1449"/>
                <a:gd name="T47" fmla="*/ 3 h 1288"/>
                <a:gd name="T48" fmla="*/ 3 w 1449"/>
                <a:gd name="T49" fmla="*/ 3 h 1288"/>
                <a:gd name="T50" fmla="*/ 3 w 1449"/>
                <a:gd name="T51" fmla="*/ 3 h 1288"/>
                <a:gd name="T52" fmla="*/ 3 w 1449"/>
                <a:gd name="T53" fmla="*/ 3 h 1288"/>
                <a:gd name="T54" fmla="*/ 3 w 1449"/>
                <a:gd name="T55" fmla="*/ 3 h 1288"/>
                <a:gd name="T56" fmla="*/ 3 w 1449"/>
                <a:gd name="T57" fmla="*/ 3 h 1288"/>
                <a:gd name="T58" fmla="*/ 3 w 1449"/>
                <a:gd name="T59" fmla="*/ 3 h 1288"/>
                <a:gd name="T60" fmla="*/ 3 w 1449"/>
                <a:gd name="T61" fmla="*/ 3 h 1288"/>
                <a:gd name="T62" fmla="*/ 3 w 1449"/>
                <a:gd name="T63" fmla="*/ 3 h 1288"/>
                <a:gd name="T64" fmla="*/ 3 w 1449"/>
                <a:gd name="T65" fmla="*/ 3 h 1288"/>
                <a:gd name="T66" fmla="*/ 3 w 1449"/>
                <a:gd name="T67" fmla="*/ 3 h 1288"/>
                <a:gd name="T68" fmla="*/ 3 w 1449"/>
                <a:gd name="T69" fmla="*/ 3 h 1288"/>
                <a:gd name="T70" fmla="*/ 3 w 1449"/>
                <a:gd name="T71" fmla="*/ 3 h 1288"/>
                <a:gd name="T72" fmla="*/ 3 w 1449"/>
                <a:gd name="T73" fmla="*/ 3 h 1288"/>
                <a:gd name="T74" fmla="*/ 3 w 1449"/>
                <a:gd name="T75" fmla="*/ 3 h 1288"/>
                <a:gd name="T76" fmla="*/ 3 w 1449"/>
                <a:gd name="T77" fmla="*/ 3 h 1288"/>
                <a:gd name="T78" fmla="*/ 3 w 1449"/>
                <a:gd name="T79" fmla="*/ 3 h 1288"/>
                <a:gd name="T80" fmla="*/ 3 w 1449"/>
                <a:gd name="T81" fmla="*/ 3 h 1288"/>
                <a:gd name="T82" fmla="*/ 3 w 1449"/>
                <a:gd name="T83" fmla="*/ 3 h 1288"/>
                <a:gd name="T84" fmla="*/ 3 w 1449"/>
                <a:gd name="T85" fmla="*/ 3 h 1288"/>
                <a:gd name="T86" fmla="*/ 3 w 1449"/>
                <a:gd name="T87" fmla="*/ 3 h 1288"/>
                <a:gd name="T88" fmla="*/ 3 w 1449"/>
                <a:gd name="T89" fmla="*/ 3 h 1288"/>
                <a:gd name="T90" fmla="*/ 3 w 1449"/>
                <a:gd name="T91" fmla="*/ 3 h 1288"/>
                <a:gd name="T92" fmla="*/ 3 w 1449"/>
                <a:gd name="T93" fmla="*/ 3 h 1288"/>
                <a:gd name="T94" fmla="*/ 3 w 1449"/>
                <a:gd name="T95" fmla="*/ 3 h 1288"/>
                <a:gd name="T96" fmla="*/ 3 w 1449"/>
                <a:gd name="T97" fmla="*/ 3 h 1288"/>
                <a:gd name="T98" fmla="*/ 3 w 1449"/>
                <a:gd name="T99" fmla="*/ 3 h 1288"/>
                <a:gd name="T100" fmla="*/ 3 w 1449"/>
                <a:gd name="T101" fmla="*/ 3 h 1288"/>
                <a:gd name="T102" fmla="*/ 3 w 1449"/>
                <a:gd name="T103" fmla="*/ 3 h 1288"/>
                <a:gd name="T104" fmla="*/ 3 w 1449"/>
                <a:gd name="T105" fmla="*/ 3 h 1288"/>
                <a:gd name="T106" fmla="*/ 3 w 1449"/>
                <a:gd name="T107" fmla="*/ 3 h 1288"/>
                <a:gd name="T108" fmla="*/ 3 w 1449"/>
                <a:gd name="T109" fmla="*/ 3 h 1288"/>
                <a:gd name="T110" fmla="*/ 3 w 1449"/>
                <a:gd name="T111" fmla="*/ 3 h 1288"/>
                <a:gd name="T112" fmla="*/ 3 w 1449"/>
                <a:gd name="T113" fmla="*/ 3 h 1288"/>
                <a:gd name="T114" fmla="*/ 3 w 1449"/>
                <a:gd name="T115" fmla="*/ 3 h 1288"/>
                <a:gd name="T116" fmla="*/ 2 w 1449"/>
                <a:gd name="T117" fmla="*/ 3 h 1288"/>
                <a:gd name="T118" fmla="*/ 3 w 1449"/>
                <a:gd name="T119" fmla="*/ 3 h 1288"/>
                <a:gd name="T120" fmla="*/ 3 w 1449"/>
                <a:gd name="T121" fmla="*/ 3 h 1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49" h="1288">
                  <a:moveTo>
                    <a:pt x="88" y="360"/>
                  </a:moveTo>
                  <a:lnTo>
                    <a:pt x="123" y="311"/>
                  </a:lnTo>
                  <a:lnTo>
                    <a:pt x="162" y="266"/>
                  </a:lnTo>
                  <a:lnTo>
                    <a:pt x="200" y="224"/>
                  </a:lnTo>
                  <a:lnTo>
                    <a:pt x="241" y="186"/>
                  </a:lnTo>
                  <a:lnTo>
                    <a:pt x="285" y="151"/>
                  </a:lnTo>
                  <a:lnTo>
                    <a:pt x="327" y="120"/>
                  </a:lnTo>
                  <a:lnTo>
                    <a:pt x="372" y="93"/>
                  </a:lnTo>
                  <a:lnTo>
                    <a:pt x="418" y="69"/>
                  </a:lnTo>
                  <a:lnTo>
                    <a:pt x="463" y="49"/>
                  </a:lnTo>
                  <a:lnTo>
                    <a:pt x="511" y="31"/>
                  </a:lnTo>
                  <a:lnTo>
                    <a:pt x="560" y="19"/>
                  </a:lnTo>
                  <a:lnTo>
                    <a:pt x="607" y="10"/>
                  </a:lnTo>
                  <a:lnTo>
                    <a:pt x="655" y="2"/>
                  </a:lnTo>
                  <a:lnTo>
                    <a:pt x="704" y="0"/>
                  </a:lnTo>
                  <a:lnTo>
                    <a:pt x="751" y="0"/>
                  </a:lnTo>
                  <a:lnTo>
                    <a:pt x="800" y="6"/>
                  </a:lnTo>
                  <a:lnTo>
                    <a:pt x="848" y="13"/>
                  </a:lnTo>
                  <a:lnTo>
                    <a:pt x="895" y="24"/>
                  </a:lnTo>
                  <a:lnTo>
                    <a:pt x="941" y="39"/>
                  </a:lnTo>
                  <a:lnTo>
                    <a:pt x="986" y="55"/>
                  </a:lnTo>
                  <a:lnTo>
                    <a:pt x="1030" y="77"/>
                  </a:lnTo>
                  <a:lnTo>
                    <a:pt x="1074" y="100"/>
                  </a:lnTo>
                  <a:lnTo>
                    <a:pt x="1116" y="129"/>
                  </a:lnTo>
                  <a:lnTo>
                    <a:pt x="1156" y="160"/>
                  </a:lnTo>
                  <a:lnTo>
                    <a:pt x="1195" y="193"/>
                  </a:lnTo>
                  <a:lnTo>
                    <a:pt x="1232" y="231"/>
                  </a:lnTo>
                  <a:lnTo>
                    <a:pt x="1267" y="271"/>
                  </a:lnTo>
                  <a:lnTo>
                    <a:pt x="1281" y="291"/>
                  </a:lnTo>
                  <a:lnTo>
                    <a:pt x="1295" y="309"/>
                  </a:lnTo>
                  <a:lnTo>
                    <a:pt x="1309" y="329"/>
                  </a:lnTo>
                  <a:lnTo>
                    <a:pt x="1323" y="349"/>
                  </a:lnTo>
                  <a:lnTo>
                    <a:pt x="1335" y="369"/>
                  </a:lnTo>
                  <a:lnTo>
                    <a:pt x="1347" y="391"/>
                  </a:lnTo>
                  <a:lnTo>
                    <a:pt x="1358" y="413"/>
                  </a:lnTo>
                  <a:lnTo>
                    <a:pt x="1370" y="435"/>
                  </a:lnTo>
                  <a:lnTo>
                    <a:pt x="1381" y="456"/>
                  </a:lnTo>
                  <a:lnTo>
                    <a:pt x="1390" y="478"/>
                  </a:lnTo>
                  <a:lnTo>
                    <a:pt x="1400" y="502"/>
                  </a:lnTo>
                  <a:lnTo>
                    <a:pt x="1407" y="524"/>
                  </a:lnTo>
                  <a:lnTo>
                    <a:pt x="1416" y="547"/>
                  </a:lnTo>
                  <a:lnTo>
                    <a:pt x="1423" y="571"/>
                  </a:lnTo>
                  <a:lnTo>
                    <a:pt x="1428" y="594"/>
                  </a:lnTo>
                  <a:lnTo>
                    <a:pt x="1435" y="618"/>
                  </a:lnTo>
                  <a:lnTo>
                    <a:pt x="1439" y="643"/>
                  </a:lnTo>
                  <a:lnTo>
                    <a:pt x="1442" y="667"/>
                  </a:lnTo>
                  <a:lnTo>
                    <a:pt x="1446" y="691"/>
                  </a:lnTo>
                  <a:lnTo>
                    <a:pt x="1447" y="714"/>
                  </a:lnTo>
                  <a:lnTo>
                    <a:pt x="1449" y="740"/>
                  </a:lnTo>
                  <a:lnTo>
                    <a:pt x="1449" y="763"/>
                  </a:lnTo>
                  <a:lnTo>
                    <a:pt x="1449" y="787"/>
                  </a:lnTo>
                  <a:lnTo>
                    <a:pt x="1447" y="811"/>
                  </a:lnTo>
                  <a:lnTo>
                    <a:pt x="1444" y="834"/>
                  </a:lnTo>
                  <a:lnTo>
                    <a:pt x="1440" y="858"/>
                  </a:lnTo>
                  <a:lnTo>
                    <a:pt x="1435" y="881"/>
                  </a:lnTo>
                  <a:lnTo>
                    <a:pt x="1430" y="903"/>
                  </a:lnTo>
                  <a:lnTo>
                    <a:pt x="1423" y="925"/>
                  </a:lnTo>
                  <a:lnTo>
                    <a:pt x="1416" y="947"/>
                  </a:lnTo>
                  <a:lnTo>
                    <a:pt x="1409" y="969"/>
                  </a:lnTo>
                  <a:lnTo>
                    <a:pt x="1398" y="989"/>
                  </a:lnTo>
                  <a:lnTo>
                    <a:pt x="1390" y="1008"/>
                  </a:lnTo>
                  <a:lnTo>
                    <a:pt x="1379" y="1028"/>
                  </a:lnTo>
                  <a:lnTo>
                    <a:pt x="1367" y="1048"/>
                  </a:lnTo>
                  <a:lnTo>
                    <a:pt x="1354" y="1067"/>
                  </a:lnTo>
                  <a:lnTo>
                    <a:pt x="1342" y="1085"/>
                  </a:lnTo>
                  <a:lnTo>
                    <a:pt x="1328" y="1103"/>
                  </a:lnTo>
                  <a:lnTo>
                    <a:pt x="1314" y="1119"/>
                  </a:lnTo>
                  <a:lnTo>
                    <a:pt x="1300" y="1136"/>
                  </a:lnTo>
                  <a:lnTo>
                    <a:pt x="1284" y="1152"/>
                  </a:lnTo>
                  <a:lnTo>
                    <a:pt x="1269" y="1167"/>
                  </a:lnTo>
                  <a:lnTo>
                    <a:pt x="1253" y="1181"/>
                  </a:lnTo>
                  <a:lnTo>
                    <a:pt x="1237" y="1194"/>
                  </a:lnTo>
                  <a:lnTo>
                    <a:pt x="1219" y="1206"/>
                  </a:lnTo>
                  <a:lnTo>
                    <a:pt x="1202" y="1217"/>
                  </a:lnTo>
                  <a:lnTo>
                    <a:pt x="1184" y="1228"/>
                  </a:lnTo>
                  <a:lnTo>
                    <a:pt x="1167" y="1237"/>
                  </a:lnTo>
                  <a:lnTo>
                    <a:pt x="1149" y="1245"/>
                  </a:lnTo>
                  <a:lnTo>
                    <a:pt x="1132" y="1252"/>
                  </a:lnTo>
                  <a:lnTo>
                    <a:pt x="1112" y="1259"/>
                  </a:lnTo>
                  <a:lnTo>
                    <a:pt x="1093" y="1263"/>
                  </a:lnTo>
                  <a:lnTo>
                    <a:pt x="1081" y="1266"/>
                  </a:lnTo>
                  <a:lnTo>
                    <a:pt x="1067" y="1268"/>
                  </a:lnTo>
                  <a:lnTo>
                    <a:pt x="1053" y="1270"/>
                  </a:lnTo>
                  <a:lnTo>
                    <a:pt x="1041" y="1272"/>
                  </a:lnTo>
                  <a:lnTo>
                    <a:pt x="1026" y="1272"/>
                  </a:lnTo>
                  <a:lnTo>
                    <a:pt x="1012" y="1272"/>
                  </a:lnTo>
                  <a:lnTo>
                    <a:pt x="998" y="1272"/>
                  </a:lnTo>
                  <a:lnTo>
                    <a:pt x="984" y="1272"/>
                  </a:lnTo>
                  <a:lnTo>
                    <a:pt x="970" y="1272"/>
                  </a:lnTo>
                  <a:lnTo>
                    <a:pt x="956" y="1270"/>
                  </a:lnTo>
                  <a:lnTo>
                    <a:pt x="942" y="1270"/>
                  </a:lnTo>
                  <a:lnTo>
                    <a:pt x="927" y="1268"/>
                  </a:lnTo>
                  <a:lnTo>
                    <a:pt x="912" y="1268"/>
                  </a:lnTo>
                  <a:lnTo>
                    <a:pt x="897" y="1266"/>
                  </a:lnTo>
                  <a:lnTo>
                    <a:pt x="883" y="1266"/>
                  </a:lnTo>
                  <a:lnTo>
                    <a:pt x="867" y="1265"/>
                  </a:lnTo>
                  <a:lnTo>
                    <a:pt x="853" y="1265"/>
                  </a:lnTo>
                  <a:lnTo>
                    <a:pt x="837" y="1263"/>
                  </a:lnTo>
                  <a:lnTo>
                    <a:pt x="821" y="1263"/>
                  </a:lnTo>
                  <a:lnTo>
                    <a:pt x="805" y="1263"/>
                  </a:lnTo>
                  <a:lnTo>
                    <a:pt x="779" y="1263"/>
                  </a:lnTo>
                  <a:lnTo>
                    <a:pt x="753" y="1265"/>
                  </a:lnTo>
                  <a:lnTo>
                    <a:pt x="727" y="1266"/>
                  </a:lnTo>
                  <a:lnTo>
                    <a:pt x="698" y="1268"/>
                  </a:lnTo>
                  <a:lnTo>
                    <a:pt x="672" y="1270"/>
                  </a:lnTo>
                  <a:lnTo>
                    <a:pt x="644" y="1274"/>
                  </a:lnTo>
                  <a:lnTo>
                    <a:pt x="618" y="1275"/>
                  </a:lnTo>
                  <a:lnTo>
                    <a:pt x="590" y="1279"/>
                  </a:lnTo>
                  <a:lnTo>
                    <a:pt x="563" y="1281"/>
                  </a:lnTo>
                  <a:lnTo>
                    <a:pt x="537" y="1283"/>
                  </a:lnTo>
                  <a:lnTo>
                    <a:pt x="509" y="1285"/>
                  </a:lnTo>
                  <a:lnTo>
                    <a:pt x="484" y="1286"/>
                  </a:lnTo>
                  <a:lnTo>
                    <a:pt x="458" y="1288"/>
                  </a:lnTo>
                  <a:lnTo>
                    <a:pt x="434" y="1286"/>
                  </a:lnTo>
                  <a:lnTo>
                    <a:pt x="409" y="1286"/>
                  </a:lnTo>
                  <a:lnTo>
                    <a:pt x="385" y="1285"/>
                  </a:lnTo>
                  <a:lnTo>
                    <a:pt x="362" y="1281"/>
                  </a:lnTo>
                  <a:lnTo>
                    <a:pt x="341" y="1277"/>
                  </a:lnTo>
                  <a:lnTo>
                    <a:pt x="320" y="1272"/>
                  </a:lnTo>
                  <a:lnTo>
                    <a:pt x="299" y="1265"/>
                  </a:lnTo>
                  <a:lnTo>
                    <a:pt x="279" y="1256"/>
                  </a:lnTo>
                  <a:lnTo>
                    <a:pt x="262" y="1245"/>
                  </a:lnTo>
                  <a:lnTo>
                    <a:pt x="246" y="1232"/>
                  </a:lnTo>
                  <a:lnTo>
                    <a:pt x="232" y="1217"/>
                  </a:lnTo>
                  <a:lnTo>
                    <a:pt x="218" y="1201"/>
                  </a:lnTo>
                  <a:lnTo>
                    <a:pt x="211" y="1192"/>
                  </a:lnTo>
                  <a:lnTo>
                    <a:pt x="204" y="1181"/>
                  </a:lnTo>
                  <a:lnTo>
                    <a:pt x="199" y="1168"/>
                  </a:lnTo>
                  <a:lnTo>
                    <a:pt x="193" y="1157"/>
                  </a:lnTo>
                  <a:lnTo>
                    <a:pt x="188" y="1145"/>
                  </a:lnTo>
                  <a:lnTo>
                    <a:pt x="183" y="1130"/>
                  </a:lnTo>
                  <a:lnTo>
                    <a:pt x="179" y="1117"/>
                  </a:lnTo>
                  <a:lnTo>
                    <a:pt x="174" y="1103"/>
                  </a:lnTo>
                  <a:lnTo>
                    <a:pt x="171" y="1088"/>
                  </a:lnTo>
                  <a:lnTo>
                    <a:pt x="167" y="1076"/>
                  </a:lnTo>
                  <a:lnTo>
                    <a:pt x="165" y="1059"/>
                  </a:lnTo>
                  <a:lnTo>
                    <a:pt x="162" y="1045"/>
                  </a:lnTo>
                  <a:lnTo>
                    <a:pt x="160" y="1030"/>
                  </a:lnTo>
                  <a:lnTo>
                    <a:pt x="158" y="1016"/>
                  </a:lnTo>
                  <a:lnTo>
                    <a:pt x="156" y="1001"/>
                  </a:lnTo>
                  <a:lnTo>
                    <a:pt x="155" y="987"/>
                  </a:lnTo>
                  <a:lnTo>
                    <a:pt x="153" y="972"/>
                  </a:lnTo>
                  <a:lnTo>
                    <a:pt x="151" y="958"/>
                  </a:lnTo>
                  <a:lnTo>
                    <a:pt x="151" y="943"/>
                  </a:lnTo>
                  <a:lnTo>
                    <a:pt x="149" y="929"/>
                  </a:lnTo>
                  <a:lnTo>
                    <a:pt x="149" y="916"/>
                  </a:lnTo>
                  <a:lnTo>
                    <a:pt x="149" y="903"/>
                  </a:lnTo>
                  <a:lnTo>
                    <a:pt x="149" y="890"/>
                  </a:lnTo>
                  <a:lnTo>
                    <a:pt x="148" y="878"/>
                  </a:lnTo>
                  <a:lnTo>
                    <a:pt x="148" y="867"/>
                  </a:lnTo>
                  <a:lnTo>
                    <a:pt x="148" y="856"/>
                  </a:lnTo>
                  <a:lnTo>
                    <a:pt x="148" y="845"/>
                  </a:lnTo>
                  <a:lnTo>
                    <a:pt x="148" y="836"/>
                  </a:lnTo>
                  <a:lnTo>
                    <a:pt x="146" y="827"/>
                  </a:lnTo>
                  <a:lnTo>
                    <a:pt x="146" y="818"/>
                  </a:lnTo>
                  <a:lnTo>
                    <a:pt x="146" y="809"/>
                  </a:lnTo>
                  <a:lnTo>
                    <a:pt x="144" y="800"/>
                  </a:lnTo>
                  <a:lnTo>
                    <a:pt x="142" y="791"/>
                  </a:lnTo>
                  <a:lnTo>
                    <a:pt x="141" y="783"/>
                  </a:lnTo>
                  <a:lnTo>
                    <a:pt x="139" y="774"/>
                  </a:lnTo>
                  <a:lnTo>
                    <a:pt x="135" y="765"/>
                  </a:lnTo>
                  <a:lnTo>
                    <a:pt x="134" y="756"/>
                  </a:lnTo>
                  <a:lnTo>
                    <a:pt x="128" y="747"/>
                  </a:lnTo>
                  <a:lnTo>
                    <a:pt x="125" y="738"/>
                  </a:lnTo>
                  <a:lnTo>
                    <a:pt x="120" y="729"/>
                  </a:lnTo>
                  <a:lnTo>
                    <a:pt x="113" y="718"/>
                  </a:lnTo>
                  <a:lnTo>
                    <a:pt x="106" y="707"/>
                  </a:lnTo>
                  <a:lnTo>
                    <a:pt x="97" y="692"/>
                  </a:lnTo>
                  <a:lnTo>
                    <a:pt x="85" y="676"/>
                  </a:lnTo>
                  <a:lnTo>
                    <a:pt x="72" y="660"/>
                  </a:lnTo>
                  <a:lnTo>
                    <a:pt x="60" y="643"/>
                  </a:lnTo>
                  <a:lnTo>
                    <a:pt x="48" y="625"/>
                  </a:lnTo>
                  <a:lnTo>
                    <a:pt x="35" y="605"/>
                  </a:lnTo>
                  <a:lnTo>
                    <a:pt x="25" y="587"/>
                  </a:lnTo>
                  <a:lnTo>
                    <a:pt x="16" y="567"/>
                  </a:lnTo>
                  <a:lnTo>
                    <a:pt x="7" y="547"/>
                  </a:lnTo>
                  <a:lnTo>
                    <a:pt x="2" y="525"/>
                  </a:lnTo>
                  <a:lnTo>
                    <a:pt x="0" y="505"/>
                  </a:lnTo>
                  <a:lnTo>
                    <a:pt x="0" y="484"/>
                  </a:lnTo>
                  <a:lnTo>
                    <a:pt x="4" y="464"/>
                  </a:lnTo>
                  <a:lnTo>
                    <a:pt x="11" y="442"/>
                  </a:lnTo>
                  <a:lnTo>
                    <a:pt x="23" y="422"/>
                  </a:lnTo>
                  <a:lnTo>
                    <a:pt x="39" y="400"/>
                  </a:lnTo>
                  <a:lnTo>
                    <a:pt x="60" y="380"/>
                  </a:lnTo>
                  <a:lnTo>
                    <a:pt x="88" y="360"/>
                  </a:lnTo>
                  <a:close/>
                </a:path>
              </a:pathLst>
            </a:custGeom>
            <a:gradFill rotWithShape="1">
              <a:gsLst>
                <a:gs pos="0">
                  <a:srgbClr val="00FFFF"/>
                </a:gs>
                <a:gs pos="100000">
                  <a:srgbClr val="FFFFFF"/>
                </a:gs>
              </a:gsLst>
              <a:lin ang="5400000" scaled="1"/>
            </a:gradFill>
            <a:ln w="17526">
              <a:solidFill>
                <a:srgbClr val="000000"/>
              </a:solidFill>
              <a:prstDash val="solid"/>
              <a:round/>
              <a:headEnd/>
              <a:tailEnd/>
            </a:ln>
          </p:spPr>
          <p:txBody>
            <a:bodyPr/>
            <a:lstStyle/>
            <a:p>
              <a:endParaRPr lang="zh-CN" altLang="en-US"/>
            </a:p>
          </p:txBody>
        </p:sp>
        <p:sp>
          <p:nvSpPr>
            <p:cNvPr id="64524" name="Rectangle 9">
              <a:extLst>
                <a:ext uri="{FF2B5EF4-FFF2-40B4-BE49-F238E27FC236}">
                  <a16:creationId xmlns:a16="http://schemas.microsoft.com/office/drawing/2014/main" id="{E2711E1B-6FB0-8E8E-EA63-DEFFD6EBE7D2}"/>
                </a:ext>
              </a:extLst>
            </p:cNvPr>
            <p:cNvSpPr>
              <a:spLocks noChangeArrowheads="1"/>
            </p:cNvSpPr>
            <p:nvPr/>
          </p:nvSpPr>
          <p:spPr bwMode="auto">
            <a:xfrm>
              <a:off x="1479" y="2843"/>
              <a:ext cx="8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rgbClr val="000000"/>
                  </a:solidFill>
                </a:rPr>
                <a:t>可行域</a:t>
              </a:r>
              <a:r>
                <a:rPr lang="en-US" altLang="zh-CN" sz="2400">
                  <a:solidFill>
                    <a:srgbClr val="000000"/>
                  </a:solidFill>
                </a:rPr>
                <a:t>C</a:t>
              </a:r>
              <a:endParaRPr lang="en-US" altLang="ja-JP" sz="2400"/>
            </a:p>
          </p:txBody>
        </p:sp>
      </p:grpSp>
      <p:sp>
        <p:nvSpPr>
          <p:cNvPr id="12" name="Rectangle 3">
            <a:extLst>
              <a:ext uri="{FF2B5EF4-FFF2-40B4-BE49-F238E27FC236}">
                <a16:creationId xmlns:a16="http://schemas.microsoft.com/office/drawing/2014/main" id="{C56AA60B-F0EC-0092-8C99-C3AB2BD9B1DB}"/>
              </a:ext>
            </a:extLst>
          </p:cNvPr>
          <p:cNvSpPr txBox="1">
            <a:spLocks noChangeArrowheads="1"/>
          </p:cNvSpPr>
          <p:nvPr/>
        </p:nvSpPr>
        <p:spPr bwMode="auto">
          <a:xfrm>
            <a:off x="3443288" y="1903413"/>
            <a:ext cx="5951537" cy="1662112"/>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 typeface="Wingdings" panose="05000000000000000000" pitchFamily="2" charset="2"/>
              <a:buNone/>
              <a:defRPr/>
            </a:pPr>
            <a:r>
              <a:rPr lang="en-US" altLang="zh-CN" kern="0" dirty="0" err="1">
                <a:latin typeface="Times New Roman" panose="02020603050405020304" pitchFamily="18" charset="0"/>
              </a:rPr>
              <a:t>st</a:t>
            </a:r>
            <a:r>
              <a:rPr lang="en-US" altLang="zh-CN" kern="0" dirty="0">
                <a:latin typeface="Times New Roman" panose="02020603050405020304" pitchFamily="18" charset="0"/>
              </a:rPr>
              <a:t>  g(x)&lt;0</a:t>
            </a:r>
            <a:r>
              <a:rPr lang="zh-CN" altLang="en-US" kern="0" dirty="0">
                <a:latin typeface="Times New Roman" panose="02020603050405020304" pitchFamily="18" charset="0"/>
              </a:rPr>
              <a:t>，</a:t>
            </a:r>
            <a:r>
              <a:rPr lang="en-US" altLang="zh-CN" kern="0" dirty="0">
                <a:latin typeface="Times New Roman" panose="02020603050405020304" pitchFamily="18" charset="0"/>
              </a:rPr>
              <a:t>h(x)=0</a:t>
            </a:r>
          </a:p>
          <a:p>
            <a:pPr>
              <a:buFont typeface="Wingdings" panose="05000000000000000000" pitchFamily="2" charset="2"/>
              <a:buNone/>
              <a:defRPr/>
            </a:pPr>
            <a:r>
              <a:rPr lang="en-US" altLang="zh-CN" kern="0" dirty="0">
                <a:latin typeface="Times New Roman" panose="02020603050405020304" pitchFamily="18" charset="0"/>
              </a:rPr>
              <a:t>   </a:t>
            </a:r>
            <a:r>
              <a:rPr lang="zh-CN" altLang="en-US" kern="0" dirty="0">
                <a:latin typeface="Times New Roman" panose="02020603050405020304" pitchFamily="18" charset="0"/>
              </a:rPr>
              <a:t>可行域</a:t>
            </a:r>
            <a:r>
              <a:rPr lang="en-US" altLang="zh-CN" kern="0" dirty="0">
                <a:latin typeface="Times New Roman" panose="02020603050405020304" pitchFamily="18" charset="0"/>
              </a:rPr>
              <a:t>C={</a:t>
            </a:r>
            <a:r>
              <a:rPr lang="en-US" altLang="zh-CN" kern="0" dirty="0" err="1">
                <a:latin typeface="Times New Roman" panose="02020603050405020304" pitchFamily="18" charset="0"/>
              </a:rPr>
              <a:t>x|x</a:t>
            </a:r>
            <a:r>
              <a:rPr lang="en-US" altLang="zh-CN" kern="0" dirty="0">
                <a:latin typeface="Times New Roman" panose="02020603050405020304" pitchFamily="18" charset="0"/>
              </a:rPr>
              <a:t> </a:t>
            </a:r>
            <a:r>
              <a:rPr lang="en-US" altLang="zh-CN" kern="0" dirty="0"/>
              <a:t>∈ D </a:t>
            </a:r>
            <a:r>
              <a:rPr lang="zh-CN" altLang="en-US" kern="0" dirty="0"/>
              <a:t>， </a:t>
            </a:r>
            <a:r>
              <a:rPr lang="en-US" altLang="zh-CN" kern="0" dirty="0">
                <a:latin typeface="Times New Roman" panose="02020603050405020304" pitchFamily="18" charset="0"/>
              </a:rPr>
              <a:t>g(x)&lt;0</a:t>
            </a:r>
            <a:r>
              <a:rPr lang="zh-CN" altLang="en-US" kern="0" dirty="0">
                <a:latin typeface="Times New Roman" panose="02020603050405020304" pitchFamily="18" charset="0"/>
              </a:rPr>
              <a:t>，</a:t>
            </a:r>
            <a:r>
              <a:rPr lang="en-US" altLang="zh-CN" kern="0" dirty="0">
                <a:latin typeface="Times New Roman" panose="02020603050405020304" pitchFamily="18" charset="0"/>
              </a:rPr>
              <a:t>h(x)=0}</a:t>
            </a:r>
          </a:p>
        </p:txBody>
      </p:sp>
      <p:sp>
        <p:nvSpPr>
          <p:cNvPr id="13" name="Rectangle 3">
            <a:extLst>
              <a:ext uri="{FF2B5EF4-FFF2-40B4-BE49-F238E27FC236}">
                <a16:creationId xmlns:a16="http://schemas.microsoft.com/office/drawing/2014/main" id="{27130420-106A-A6E0-5BE1-ADEDDBB9BDC3}"/>
              </a:ext>
            </a:extLst>
          </p:cNvPr>
          <p:cNvSpPr txBox="1">
            <a:spLocks noChangeArrowheads="1"/>
          </p:cNvSpPr>
          <p:nvPr/>
        </p:nvSpPr>
        <p:spPr bwMode="auto">
          <a:xfrm>
            <a:off x="276225" y="1936750"/>
            <a:ext cx="2701925" cy="1976438"/>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Font typeface="Wingdings" panose="05000000000000000000" pitchFamily="2" charset="2"/>
              <a:buNone/>
              <a:defRPr/>
            </a:pPr>
            <a:r>
              <a:rPr lang="en-US" altLang="zh-CN" kern="0" dirty="0" err="1">
                <a:latin typeface="Times New Roman" panose="02020603050405020304" pitchFamily="18" charset="0"/>
              </a:rPr>
              <a:t>x</a:t>
            </a:r>
            <a:r>
              <a:rPr lang="en-US" altLang="zh-CN" kern="0" dirty="0" err="1"/>
              <a:t>∈D</a:t>
            </a:r>
            <a:endParaRPr lang="en-US" altLang="zh-CN" kern="0" dirty="0"/>
          </a:p>
          <a:p>
            <a:pPr>
              <a:buFont typeface="Wingdings" panose="05000000000000000000" pitchFamily="2" charset="2"/>
              <a:buNone/>
              <a:defRPr/>
            </a:pPr>
            <a:r>
              <a:rPr lang="zh-CN" altLang="en-US" kern="0" dirty="0"/>
              <a:t>（</a:t>
            </a:r>
            <a:r>
              <a:rPr lang="en-US" altLang="zh-CN" kern="0" dirty="0"/>
              <a:t>D</a:t>
            </a:r>
            <a:r>
              <a:rPr lang="zh-CN" altLang="en-US" kern="0" dirty="0"/>
              <a:t>称为解空间或问题空间</a:t>
            </a:r>
            <a:r>
              <a:rPr lang="en-US" altLang="zh-CN" kern="0" dirty="0"/>
              <a:t>)</a:t>
            </a:r>
            <a:endParaRPr lang="en-US" altLang="zh-CN" kern="0" dirty="0">
              <a:latin typeface="Times New Roman" panose="02020603050405020304" pitchFamily="18" charset="0"/>
            </a:endParaRPr>
          </a:p>
        </p:txBody>
      </p:sp>
      <p:sp>
        <p:nvSpPr>
          <p:cNvPr id="4" name="文本框 3">
            <a:extLst>
              <a:ext uri="{FF2B5EF4-FFF2-40B4-BE49-F238E27FC236}">
                <a16:creationId xmlns:a16="http://schemas.microsoft.com/office/drawing/2014/main" id="{E97EC713-46DF-A03B-9E7D-FAB9B62177E8}"/>
              </a:ext>
            </a:extLst>
          </p:cNvPr>
          <p:cNvSpPr txBox="1">
            <a:spLocks noChangeArrowheads="1"/>
          </p:cNvSpPr>
          <p:nvPr/>
        </p:nvSpPr>
        <p:spPr bwMode="auto">
          <a:xfrm>
            <a:off x="4446588" y="4408488"/>
            <a:ext cx="46974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r>
              <a:rPr lang="zh-CN" altLang="en-US" sz="2800">
                <a:solidFill>
                  <a:srgbClr val="FF0000"/>
                </a:solidFill>
                <a:ea typeface="宋体" panose="02010600030101010101" pitchFamily="2" charset="-122"/>
              </a:rPr>
              <a:t>题外话：</a:t>
            </a:r>
            <a:r>
              <a:rPr lang="zh-CN" altLang="en-US" sz="2800">
                <a:ea typeface="宋体" panose="02010600030101010101" pitchFamily="2" charset="-122"/>
              </a:rPr>
              <a:t>一般的最优解往往处于可行域与非可行域的交界处</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8C50A0BD-60D6-F849-E511-D6911475AE49}"/>
              </a:ext>
            </a:extLst>
          </p:cNvPr>
          <p:cNvSpPr>
            <a:spLocks noGrp="1" noChangeArrowheads="1"/>
          </p:cNvSpPr>
          <p:nvPr>
            <p:ph type="title"/>
          </p:nvPr>
        </p:nvSpPr>
        <p:spPr>
          <a:xfrm>
            <a:off x="107950" y="101600"/>
            <a:ext cx="7543800" cy="803275"/>
          </a:xfrm>
        </p:spPr>
        <p:txBody>
          <a:bodyPr/>
          <a:lstStyle/>
          <a:p>
            <a:pPr eaLnBrk="1" hangingPunct="1"/>
            <a:r>
              <a:rPr lang="zh-CN" altLang="en-US"/>
              <a:t>编码：</a:t>
            </a:r>
          </a:p>
        </p:txBody>
      </p:sp>
      <p:grpSp>
        <p:nvGrpSpPr>
          <p:cNvPr id="55300" name="组合 4">
            <a:extLst>
              <a:ext uri="{FF2B5EF4-FFF2-40B4-BE49-F238E27FC236}">
                <a16:creationId xmlns:a16="http://schemas.microsoft.com/office/drawing/2014/main" id="{271562E5-B0BB-8E4D-9198-3CEC3E991369}"/>
              </a:ext>
            </a:extLst>
          </p:cNvPr>
          <p:cNvGrpSpPr>
            <a:grpSpLocks/>
          </p:cNvGrpSpPr>
          <p:nvPr/>
        </p:nvGrpSpPr>
        <p:grpSpPr bwMode="auto">
          <a:xfrm>
            <a:off x="2332038" y="239713"/>
            <a:ext cx="7543800" cy="585787"/>
            <a:chOff x="5080329" y="890029"/>
            <a:chExt cx="7543800" cy="584775"/>
          </a:xfrm>
        </p:grpSpPr>
        <p:sp>
          <p:nvSpPr>
            <p:cNvPr id="6" name="文本框 5">
              <a:extLst>
                <a:ext uri="{FF2B5EF4-FFF2-40B4-BE49-F238E27FC236}">
                  <a16:creationId xmlns:a16="http://schemas.microsoft.com/office/drawing/2014/main" id="{7351924C-330D-6082-013D-81979493EAB8}"/>
                </a:ext>
              </a:extLst>
            </p:cNvPr>
            <p:cNvSpPr txBox="1"/>
            <p:nvPr/>
          </p:nvSpPr>
          <p:spPr>
            <a:xfrm>
              <a:off x="5080329" y="890029"/>
              <a:ext cx="7543800" cy="584775"/>
            </a:xfrm>
            <a:prstGeom prst="rect">
              <a:avLst/>
            </a:prstGeom>
            <a:noFill/>
          </p:spPr>
          <p:txBody>
            <a:bodyPr>
              <a:spAutoFit/>
            </a:bodyPr>
            <a:lstStyle/>
            <a:p>
              <a:pPr eaLnBrk="1" fontAlgn="auto" hangingPunct="1">
                <a:spcBef>
                  <a:spcPts val="0"/>
                </a:spcBef>
                <a:spcAft>
                  <a:spcPts val="0"/>
                </a:spcAft>
                <a:defRPr/>
              </a:pPr>
              <a:r>
                <a:rPr lang="zh-CN" altLang="en-US" sz="3200" dirty="0">
                  <a:highlight>
                    <a:srgbClr val="FFFF00"/>
                  </a:highlight>
                  <a:latin typeface="+mn-lt"/>
                  <a:ea typeface="+mn-ea"/>
                </a:rPr>
                <a:t>解空间               码空间</a:t>
              </a:r>
            </a:p>
          </p:txBody>
        </p:sp>
        <p:sp>
          <p:nvSpPr>
            <p:cNvPr id="7" name="箭头: 右 6">
              <a:extLst>
                <a:ext uri="{FF2B5EF4-FFF2-40B4-BE49-F238E27FC236}">
                  <a16:creationId xmlns:a16="http://schemas.microsoft.com/office/drawing/2014/main" id="{B472D48A-6F19-62A4-4ECF-C8B74650546B}"/>
                </a:ext>
              </a:extLst>
            </p:cNvPr>
            <p:cNvSpPr/>
            <p:nvPr/>
          </p:nvSpPr>
          <p:spPr>
            <a:xfrm>
              <a:off x="6559879" y="1029488"/>
              <a:ext cx="1331912" cy="3058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301" name="组合 1">
            <a:extLst>
              <a:ext uri="{FF2B5EF4-FFF2-40B4-BE49-F238E27FC236}">
                <a16:creationId xmlns:a16="http://schemas.microsoft.com/office/drawing/2014/main" id="{45CDE830-8ECE-64B4-F9B9-D2871B190DD5}"/>
              </a:ext>
            </a:extLst>
          </p:cNvPr>
          <p:cNvGrpSpPr>
            <a:grpSpLocks/>
          </p:cNvGrpSpPr>
          <p:nvPr/>
        </p:nvGrpSpPr>
        <p:grpSpPr bwMode="auto">
          <a:xfrm>
            <a:off x="1150938" y="942975"/>
            <a:ext cx="6842125" cy="3492500"/>
            <a:chOff x="1042988" y="2060575"/>
            <a:chExt cx="6842125" cy="3492500"/>
          </a:xfrm>
        </p:grpSpPr>
        <p:grpSp>
          <p:nvGrpSpPr>
            <p:cNvPr id="65542" name="Group 4">
              <a:extLst>
                <a:ext uri="{FF2B5EF4-FFF2-40B4-BE49-F238E27FC236}">
                  <a16:creationId xmlns:a16="http://schemas.microsoft.com/office/drawing/2014/main" id="{2AFE43F6-1E8A-5FEE-59DE-20508FB9EF99}"/>
                </a:ext>
              </a:extLst>
            </p:cNvPr>
            <p:cNvGrpSpPr>
              <a:grpSpLocks/>
            </p:cNvGrpSpPr>
            <p:nvPr/>
          </p:nvGrpSpPr>
          <p:grpSpPr bwMode="auto">
            <a:xfrm>
              <a:off x="1042988" y="2060575"/>
              <a:ext cx="6842125" cy="3492500"/>
              <a:chOff x="748" y="2069"/>
              <a:chExt cx="3611" cy="1854"/>
            </a:xfrm>
          </p:grpSpPr>
          <p:sp>
            <p:nvSpPr>
              <p:cNvPr id="65546" name="AutoShape 5">
                <a:extLst>
                  <a:ext uri="{FF2B5EF4-FFF2-40B4-BE49-F238E27FC236}">
                    <a16:creationId xmlns:a16="http://schemas.microsoft.com/office/drawing/2014/main" id="{6B23CCEA-9A5F-D72F-3BD3-1D7993CB890B}"/>
                  </a:ext>
                </a:extLst>
              </p:cNvPr>
              <p:cNvSpPr>
                <a:spLocks noChangeAspect="1" noChangeArrowheads="1" noTextEdit="1"/>
              </p:cNvSpPr>
              <p:nvPr/>
            </p:nvSpPr>
            <p:spPr bwMode="auto">
              <a:xfrm>
                <a:off x="748" y="2220"/>
                <a:ext cx="3611" cy="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7" name="Freeform 6">
                <a:extLst>
                  <a:ext uri="{FF2B5EF4-FFF2-40B4-BE49-F238E27FC236}">
                    <a16:creationId xmlns:a16="http://schemas.microsoft.com/office/drawing/2014/main" id="{8FE23651-557C-40D0-49B6-9CBE94E6685C}"/>
                  </a:ext>
                </a:extLst>
              </p:cNvPr>
              <p:cNvSpPr>
                <a:spLocks/>
              </p:cNvSpPr>
              <p:nvPr/>
            </p:nvSpPr>
            <p:spPr bwMode="auto">
              <a:xfrm>
                <a:off x="843" y="2537"/>
                <a:ext cx="1306" cy="1330"/>
              </a:xfrm>
              <a:custGeom>
                <a:avLst/>
                <a:gdLst>
                  <a:gd name="T0" fmla="*/ 3 w 1526"/>
                  <a:gd name="T1" fmla="*/ 3 h 1555"/>
                  <a:gd name="T2" fmla="*/ 3 w 1526"/>
                  <a:gd name="T3" fmla="*/ 3 h 1555"/>
                  <a:gd name="T4" fmla="*/ 3 w 1526"/>
                  <a:gd name="T5" fmla="*/ 0 h 1555"/>
                  <a:gd name="T6" fmla="*/ 3 w 1526"/>
                  <a:gd name="T7" fmla="*/ 3 h 1555"/>
                  <a:gd name="T8" fmla="*/ 3 w 1526"/>
                  <a:gd name="T9" fmla="*/ 3 h 1555"/>
                  <a:gd name="T10" fmla="*/ 3 w 1526"/>
                  <a:gd name="T11" fmla="*/ 3 h 1555"/>
                  <a:gd name="T12" fmla="*/ 3 w 1526"/>
                  <a:gd name="T13" fmla="*/ 3 h 1555"/>
                  <a:gd name="T14" fmla="*/ 3 w 1526"/>
                  <a:gd name="T15" fmla="*/ 3 h 1555"/>
                  <a:gd name="T16" fmla="*/ 3 w 1526"/>
                  <a:gd name="T17" fmla="*/ 3 h 1555"/>
                  <a:gd name="T18" fmla="*/ 3 w 1526"/>
                  <a:gd name="T19" fmla="*/ 3 h 1555"/>
                  <a:gd name="T20" fmla="*/ 3 w 1526"/>
                  <a:gd name="T21" fmla="*/ 3 h 1555"/>
                  <a:gd name="T22" fmla="*/ 3 w 1526"/>
                  <a:gd name="T23" fmla="*/ 3 h 1555"/>
                  <a:gd name="T24" fmla="*/ 3 w 1526"/>
                  <a:gd name="T25" fmla="*/ 3 h 1555"/>
                  <a:gd name="T26" fmla="*/ 3 w 1526"/>
                  <a:gd name="T27" fmla="*/ 3 h 1555"/>
                  <a:gd name="T28" fmla="*/ 3 w 1526"/>
                  <a:gd name="T29" fmla="*/ 3 h 1555"/>
                  <a:gd name="T30" fmla="*/ 3 w 1526"/>
                  <a:gd name="T31" fmla="*/ 3 h 1555"/>
                  <a:gd name="T32" fmla="*/ 3 w 1526"/>
                  <a:gd name="T33" fmla="*/ 3 h 1555"/>
                  <a:gd name="T34" fmla="*/ 3 w 1526"/>
                  <a:gd name="T35" fmla="*/ 3 h 1555"/>
                  <a:gd name="T36" fmla="*/ 3 w 1526"/>
                  <a:gd name="T37" fmla="*/ 3 h 1555"/>
                  <a:gd name="T38" fmla="*/ 3 w 1526"/>
                  <a:gd name="T39" fmla="*/ 3 h 1555"/>
                  <a:gd name="T40" fmla="*/ 3 w 1526"/>
                  <a:gd name="T41" fmla="*/ 3 h 1555"/>
                  <a:gd name="T42" fmla="*/ 3 w 1526"/>
                  <a:gd name="T43" fmla="*/ 3 h 1555"/>
                  <a:gd name="T44" fmla="*/ 3 w 1526"/>
                  <a:gd name="T45" fmla="*/ 3 h 1555"/>
                  <a:gd name="T46" fmla="*/ 3 w 1526"/>
                  <a:gd name="T47" fmla="*/ 3 h 1555"/>
                  <a:gd name="T48" fmla="*/ 3 w 1526"/>
                  <a:gd name="T49" fmla="*/ 3 h 1555"/>
                  <a:gd name="T50" fmla="*/ 3 w 1526"/>
                  <a:gd name="T51" fmla="*/ 3 h 1555"/>
                  <a:gd name="T52" fmla="*/ 3 w 1526"/>
                  <a:gd name="T53" fmla="*/ 3 h 1555"/>
                  <a:gd name="T54" fmla="*/ 3 w 1526"/>
                  <a:gd name="T55" fmla="*/ 3 h 1555"/>
                  <a:gd name="T56" fmla="*/ 3 w 1526"/>
                  <a:gd name="T57" fmla="*/ 3 h 1555"/>
                  <a:gd name="T58" fmla="*/ 3 w 1526"/>
                  <a:gd name="T59" fmla="*/ 3 h 1555"/>
                  <a:gd name="T60" fmla="*/ 3 w 1526"/>
                  <a:gd name="T61" fmla="*/ 3 h 1555"/>
                  <a:gd name="T62" fmla="*/ 3 w 1526"/>
                  <a:gd name="T63" fmla="*/ 3 h 1555"/>
                  <a:gd name="T64" fmla="*/ 3 w 1526"/>
                  <a:gd name="T65" fmla="*/ 3 h 1555"/>
                  <a:gd name="T66" fmla="*/ 3 w 1526"/>
                  <a:gd name="T67" fmla="*/ 3 h 1555"/>
                  <a:gd name="T68" fmla="*/ 3 w 1526"/>
                  <a:gd name="T69" fmla="*/ 3 h 1555"/>
                  <a:gd name="T70" fmla="*/ 3 w 1526"/>
                  <a:gd name="T71" fmla="*/ 3 h 1555"/>
                  <a:gd name="T72" fmla="*/ 3 w 1526"/>
                  <a:gd name="T73" fmla="*/ 3 h 1555"/>
                  <a:gd name="T74" fmla="*/ 3 w 1526"/>
                  <a:gd name="T75" fmla="*/ 3 h 1555"/>
                  <a:gd name="T76" fmla="*/ 3 w 1526"/>
                  <a:gd name="T77" fmla="*/ 3 h 1555"/>
                  <a:gd name="T78" fmla="*/ 3 w 1526"/>
                  <a:gd name="T79" fmla="*/ 3 h 1555"/>
                  <a:gd name="T80" fmla="*/ 3 w 1526"/>
                  <a:gd name="T81" fmla="*/ 3 h 1555"/>
                  <a:gd name="T82" fmla="*/ 3 w 1526"/>
                  <a:gd name="T83" fmla="*/ 3 h 1555"/>
                  <a:gd name="T84" fmla="*/ 3 w 1526"/>
                  <a:gd name="T85" fmla="*/ 3 h 1555"/>
                  <a:gd name="T86" fmla="*/ 3 w 1526"/>
                  <a:gd name="T87" fmla="*/ 3 h 1555"/>
                  <a:gd name="T88" fmla="*/ 3 w 1526"/>
                  <a:gd name="T89" fmla="*/ 3 h 1555"/>
                  <a:gd name="T90" fmla="*/ 3 w 1526"/>
                  <a:gd name="T91" fmla="*/ 3 h 1555"/>
                  <a:gd name="T92" fmla="*/ 3 w 1526"/>
                  <a:gd name="T93" fmla="*/ 3 h 1555"/>
                  <a:gd name="T94" fmla="*/ 3 w 1526"/>
                  <a:gd name="T95" fmla="*/ 3 h 1555"/>
                  <a:gd name="T96" fmla="*/ 3 w 1526"/>
                  <a:gd name="T97" fmla="*/ 3 h 1555"/>
                  <a:gd name="T98" fmla="*/ 3 w 1526"/>
                  <a:gd name="T99" fmla="*/ 3 h 1555"/>
                  <a:gd name="T100" fmla="*/ 3 w 1526"/>
                  <a:gd name="T101" fmla="*/ 3 h 1555"/>
                  <a:gd name="T102" fmla="*/ 3 w 1526"/>
                  <a:gd name="T103" fmla="*/ 3 h 1555"/>
                  <a:gd name="T104" fmla="*/ 3 w 1526"/>
                  <a:gd name="T105" fmla="*/ 3 h 1555"/>
                  <a:gd name="T106" fmla="*/ 0 w 1526"/>
                  <a:gd name="T107" fmla="*/ 3 h 1555"/>
                  <a:gd name="T108" fmla="*/ 3 w 1526"/>
                  <a:gd name="T109" fmla="*/ 3 h 1555"/>
                  <a:gd name="T110" fmla="*/ 3 w 1526"/>
                  <a:gd name="T111" fmla="*/ 3 h 1555"/>
                  <a:gd name="T112" fmla="*/ 3 w 1526"/>
                  <a:gd name="T113" fmla="*/ 3 h 1555"/>
                  <a:gd name="T114" fmla="*/ 3 w 1526"/>
                  <a:gd name="T115" fmla="*/ 3 h 1555"/>
                  <a:gd name="T116" fmla="*/ 3 w 1526"/>
                  <a:gd name="T117" fmla="*/ 3 h 15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26" h="1555">
                    <a:moveTo>
                      <a:pt x="351" y="68"/>
                    </a:moveTo>
                    <a:lnTo>
                      <a:pt x="365" y="54"/>
                    </a:lnTo>
                    <a:lnTo>
                      <a:pt x="381" y="43"/>
                    </a:lnTo>
                    <a:lnTo>
                      <a:pt x="398" y="34"/>
                    </a:lnTo>
                    <a:lnTo>
                      <a:pt x="416" y="24"/>
                    </a:lnTo>
                    <a:lnTo>
                      <a:pt x="436" y="18"/>
                    </a:lnTo>
                    <a:lnTo>
                      <a:pt x="457" y="12"/>
                    </a:lnTo>
                    <a:lnTo>
                      <a:pt x="479" y="7"/>
                    </a:lnTo>
                    <a:lnTo>
                      <a:pt x="502" y="4"/>
                    </a:lnTo>
                    <a:lnTo>
                      <a:pt x="526" y="1"/>
                    </a:lnTo>
                    <a:lnTo>
                      <a:pt x="550" y="0"/>
                    </a:lnTo>
                    <a:lnTo>
                      <a:pt x="576" y="0"/>
                    </a:lnTo>
                    <a:lnTo>
                      <a:pt x="601" y="1"/>
                    </a:lnTo>
                    <a:lnTo>
                      <a:pt x="628" y="3"/>
                    </a:lnTo>
                    <a:lnTo>
                      <a:pt x="655" y="5"/>
                    </a:lnTo>
                    <a:lnTo>
                      <a:pt x="683" y="9"/>
                    </a:lnTo>
                    <a:lnTo>
                      <a:pt x="711" y="13"/>
                    </a:lnTo>
                    <a:lnTo>
                      <a:pt x="740" y="19"/>
                    </a:lnTo>
                    <a:lnTo>
                      <a:pt x="768" y="24"/>
                    </a:lnTo>
                    <a:lnTo>
                      <a:pt x="797" y="31"/>
                    </a:lnTo>
                    <a:lnTo>
                      <a:pt x="826" y="38"/>
                    </a:lnTo>
                    <a:lnTo>
                      <a:pt x="855" y="46"/>
                    </a:lnTo>
                    <a:lnTo>
                      <a:pt x="883" y="54"/>
                    </a:lnTo>
                    <a:lnTo>
                      <a:pt x="913" y="62"/>
                    </a:lnTo>
                    <a:lnTo>
                      <a:pt x="941" y="72"/>
                    </a:lnTo>
                    <a:lnTo>
                      <a:pt x="969" y="81"/>
                    </a:lnTo>
                    <a:lnTo>
                      <a:pt x="998" y="91"/>
                    </a:lnTo>
                    <a:lnTo>
                      <a:pt x="1024" y="100"/>
                    </a:lnTo>
                    <a:lnTo>
                      <a:pt x="1051" y="111"/>
                    </a:lnTo>
                    <a:lnTo>
                      <a:pt x="1077" y="121"/>
                    </a:lnTo>
                    <a:lnTo>
                      <a:pt x="1102" y="132"/>
                    </a:lnTo>
                    <a:lnTo>
                      <a:pt x="1128" y="143"/>
                    </a:lnTo>
                    <a:lnTo>
                      <a:pt x="1152" y="152"/>
                    </a:lnTo>
                    <a:lnTo>
                      <a:pt x="1175" y="163"/>
                    </a:lnTo>
                    <a:lnTo>
                      <a:pt x="1196" y="173"/>
                    </a:lnTo>
                    <a:lnTo>
                      <a:pt x="1218" y="183"/>
                    </a:lnTo>
                    <a:lnTo>
                      <a:pt x="1246" y="197"/>
                    </a:lnTo>
                    <a:lnTo>
                      <a:pt x="1272" y="211"/>
                    </a:lnTo>
                    <a:lnTo>
                      <a:pt x="1295" y="224"/>
                    </a:lnTo>
                    <a:lnTo>
                      <a:pt x="1316" y="236"/>
                    </a:lnTo>
                    <a:lnTo>
                      <a:pt x="1336" y="249"/>
                    </a:lnTo>
                    <a:lnTo>
                      <a:pt x="1354" y="261"/>
                    </a:lnTo>
                    <a:lnTo>
                      <a:pt x="1370" y="273"/>
                    </a:lnTo>
                    <a:lnTo>
                      <a:pt x="1385" y="285"/>
                    </a:lnTo>
                    <a:lnTo>
                      <a:pt x="1397" y="296"/>
                    </a:lnTo>
                    <a:lnTo>
                      <a:pt x="1409" y="308"/>
                    </a:lnTo>
                    <a:lnTo>
                      <a:pt x="1418" y="319"/>
                    </a:lnTo>
                    <a:lnTo>
                      <a:pt x="1428" y="332"/>
                    </a:lnTo>
                    <a:lnTo>
                      <a:pt x="1436" y="342"/>
                    </a:lnTo>
                    <a:lnTo>
                      <a:pt x="1441" y="355"/>
                    </a:lnTo>
                    <a:lnTo>
                      <a:pt x="1448" y="367"/>
                    </a:lnTo>
                    <a:lnTo>
                      <a:pt x="1452" y="378"/>
                    </a:lnTo>
                    <a:lnTo>
                      <a:pt x="1456" y="390"/>
                    </a:lnTo>
                    <a:lnTo>
                      <a:pt x="1458" y="402"/>
                    </a:lnTo>
                    <a:lnTo>
                      <a:pt x="1460" y="415"/>
                    </a:lnTo>
                    <a:lnTo>
                      <a:pt x="1461" y="427"/>
                    </a:lnTo>
                    <a:lnTo>
                      <a:pt x="1462" y="439"/>
                    </a:lnTo>
                    <a:lnTo>
                      <a:pt x="1462" y="453"/>
                    </a:lnTo>
                    <a:lnTo>
                      <a:pt x="1464" y="466"/>
                    </a:lnTo>
                    <a:lnTo>
                      <a:pt x="1462" y="480"/>
                    </a:lnTo>
                    <a:lnTo>
                      <a:pt x="1462" y="493"/>
                    </a:lnTo>
                    <a:lnTo>
                      <a:pt x="1462" y="508"/>
                    </a:lnTo>
                    <a:lnTo>
                      <a:pt x="1462" y="523"/>
                    </a:lnTo>
                    <a:lnTo>
                      <a:pt x="1461" y="540"/>
                    </a:lnTo>
                    <a:lnTo>
                      <a:pt x="1461" y="556"/>
                    </a:lnTo>
                    <a:lnTo>
                      <a:pt x="1461" y="572"/>
                    </a:lnTo>
                    <a:lnTo>
                      <a:pt x="1462" y="590"/>
                    </a:lnTo>
                    <a:lnTo>
                      <a:pt x="1462" y="608"/>
                    </a:lnTo>
                    <a:lnTo>
                      <a:pt x="1464" y="627"/>
                    </a:lnTo>
                    <a:lnTo>
                      <a:pt x="1465" y="646"/>
                    </a:lnTo>
                    <a:lnTo>
                      <a:pt x="1468" y="666"/>
                    </a:lnTo>
                    <a:lnTo>
                      <a:pt x="1471" y="680"/>
                    </a:lnTo>
                    <a:lnTo>
                      <a:pt x="1473" y="695"/>
                    </a:lnTo>
                    <a:lnTo>
                      <a:pt x="1475" y="708"/>
                    </a:lnTo>
                    <a:lnTo>
                      <a:pt x="1479" y="723"/>
                    </a:lnTo>
                    <a:lnTo>
                      <a:pt x="1481" y="738"/>
                    </a:lnTo>
                    <a:lnTo>
                      <a:pt x="1484" y="753"/>
                    </a:lnTo>
                    <a:lnTo>
                      <a:pt x="1488" y="769"/>
                    </a:lnTo>
                    <a:lnTo>
                      <a:pt x="1491" y="784"/>
                    </a:lnTo>
                    <a:lnTo>
                      <a:pt x="1495" y="801"/>
                    </a:lnTo>
                    <a:lnTo>
                      <a:pt x="1497" y="817"/>
                    </a:lnTo>
                    <a:lnTo>
                      <a:pt x="1501" y="833"/>
                    </a:lnTo>
                    <a:lnTo>
                      <a:pt x="1504" y="850"/>
                    </a:lnTo>
                    <a:lnTo>
                      <a:pt x="1507" y="866"/>
                    </a:lnTo>
                    <a:lnTo>
                      <a:pt x="1511" y="882"/>
                    </a:lnTo>
                    <a:lnTo>
                      <a:pt x="1514" y="899"/>
                    </a:lnTo>
                    <a:lnTo>
                      <a:pt x="1516" y="915"/>
                    </a:lnTo>
                    <a:lnTo>
                      <a:pt x="1519" y="933"/>
                    </a:lnTo>
                    <a:lnTo>
                      <a:pt x="1520" y="949"/>
                    </a:lnTo>
                    <a:lnTo>
                      <a:pt x="1522" y="965"/>
                    </a:lnTo>
                    <a:lnTo>
                      <a:pt x="1524" y="982"/>
                    </a:lnTo>
                    <a:lnTo>
                      <a:pt x="1524" y="999"/>
                    </a:lnTo>
                    <a:lnTo>
                      <a:pt x="1526" y="1016"/>
                    </a:lnTo>
                    <a:lnTo>
                      <a:pt x="1526" y="1032"/>
                    </a:lnTo>
                    <a:lnTo>
                      <a:pt x="1526" y="1048"/>
                    </a:lnTo>
                    <a:lnTo>
                      <a:pt x="1524" y="1063"/>
                    </a:lnTo>
                    <a:lnTo>
                      <a:pt x="1523" y="1079"/>
                    </a:lnTo>
                    <a:lnTo>
                      <a:pt x="1522" y="1094"/>
                    </a:lnTo>
                    <a:lnTo>
                      <a:pt x="1519" y="1109"/>
                    </a:lnTo>
                    <a:lnTo>
                      <a:pt x="1516" y="1124"/>
                    </a:lnTo>
                    <a:lnTo>
                      <a:pt x="1514" y="1139"/>
                    </a:lnTo>
                    <a:lnTo>
                      <a:pt x="1510" y="1154"/>
                    </a:lnTo>
                    <a:lnTo>
                      <a:pt x="1505" y="1168"/>
                    </a:lnTo>
                    <a:lnTo>
                      <a:pt x="1501" y="1183"/>
                    </a:lnTo>
                    <a:lnTo>
                      <a:pt x="1496" y="1196"/>
                    </a:lnTo>
                    <a:lnTo>
                      <a:pt x="1491" y="1211"/>
                    </a:lnTo>
                    <a:lnTo>
                      <a:pt x="1485" y="1225"/>
                    </a:lnTo>
                    <a:lnTo>
                      <a:pt x="1480" y="1238"/>
                    </a:lnTo>
                    <a:lnTo>
                      <a:pt x="1473" y="1251"/>
                    </a:lnTo>
                    <a:lnTo>
                      <a:pt x="1467" y="1264"/>
                    </a:lnTo>
                    <a:lnTo>
                      <a:pt x="1460" y="1277"/>
                    </a:lnTo>
                    <a:lnTo>
                      <a:pt x="1452" y="1290"/>
                    </a:lnTo>
                    <a:lnTo>
                      <a:pt x="1445" y="1302"/>
                    </a:lnTo>
                    <a:lnTo>
                      <a:pt x="1437" y="1315"/>
                    </a:lnTo>
                    <a:lnTo>
                      <a:pt x="1428" y="1326"/>
                    </a:lnTo>
                    <a:lnTo>
                      <a:pt x="1419" y="1338"/>
                    </a:lnTo>
                    <a:lnTo>
                      <a:pt x="1410" y="1349"/>
                    </a:lnTo>
                    <a:lnTo>
                      <a:pt x="1402" y="1360"/>
                    </a:lnTo>
                    <a:lnTo>
                      <a:pt x="1393" y="1370"/>
                    </a:lnTo>
                    <a:lnTo>
                      <a:pt x="1371" y="1392"/>
                    </a:lnTo>
                    <a:lnTo>
                      <a:pt x="1348" y="1414"/>
                    </a:lnTo>
                    <a:lnTo>
                      <a:pt x="1324" y="1433"/>
                    </a:lnTo>
                    <a:lnTo>
                      <a:pt x="1300" y="1451"/>
                    </a:lnTo>
                    <a:lnTo>
                      <a:pt x="1274" y="1467"/>
                    </a:lnTo>
                    <a:lnTo>
                      <a:pt x="1249" y="1482"/>
                    </a:lnTo>
                    <a:lnTo>
                      <a:pt x="1222" y="1495"/>
                    </a:lnTo>
                    <a:lnTo>
                      <a:pt x="1195" y="1508"/>
                    </a:lnTo>
                    <a:lnTo>
                      <a:pt x="1168" y="1519"/>
                    </a:lnTo>
                    <a:lnTo>
                      <a:pt x="1140" y="1528"/>
                    </a:lnTo>
                    <a:lnTo>
                      <a:pt x="1112" y="1536"/>
                    </a:lnTo>
                    <a:lnTo>
                      <a:pt x="1085" y="1543"/>
                    </a:lnTo>
                    <a:lnTo>
                      <a:pt x="1057" y="1548"/>
                    </a:lnTo>
                    <a:lnTo>
                      <a:pt x="1028" y="1553"/>
                    </a:lnTo>
                    <a:lnTo>
                      <a:pt x="1002" y="1554"/>
                    </a:lnTo>
                    <a:lnTo>
                      <a:pt x="975" y="1555"/>
                    </a:lnTo>
                    <a:lnTo>
                      <a:pt x="948" y="1555"/>
                    </a:lnTo>
                    <a:lnTo>
                      <a:pt x="922" y="1554"/>
                    </a:lnTo>
                    <a:lnTo>
                      <a:pt x="897" y="1550"/>
                    </a:lnTo>
                    <a:lnTo>
                      <a:pt x="873" y="1546"/>
                    </a:lnTo>
                    <a:lnTo>
                      <a:pt x="848" y="1540"/>
                    </a:lnTo>
                    <a:lnTo>
                      <a:pt x="826" y="1534"/>
                    </a:lnTo>
                    <a:lnTo>
                      <a:pt x="804" y="1524"/>
                    </a:lnTo>
                    <a:lnTo>
                      <a:pt x="784" y="1515"/>
                    </a:lnTo>
                    <a:lnTo>
                      <a:pt x="764" y="1504"/>
                    </a:lnTo>
                    <a:lnTo>
                      <a:pt x="746" y="1491"/>
                    </a:lnTo>
                    <a:lnTo>
                      <a:pt x="730" y="1476"/>
                    </a:lnTo>
                    <a:lnTo>
                      <a:pt x="722" y="1470"/>
                    </a:lnTo>
                    <a:lnTo>
                      <a:pt x="715" y="1461"/>
                    </a:lnTo>
                    <a:lnTo>
                      <a:pt x="709" y="1453"/>
                    </a:lnTo>
                    <a:lnTo>
                      <a:pt x="702" y="1444"/>
                    </a:lnTo>
                    <a:lnTo>
                      <a:pt x="695" y="1436"/>
                    </a:lnTo>
                    <a:lnTo>
                      <a:pt x="688" y="1426"/>
                    </a:lnTo>
                    <a:lnTo>
                      <a:pt x="683" y="1417"/>
                    </a:lnTo>
                    <a:lnTo>
                      <a:pt x="676" y="1407"/>
                    </a:lnTo>
                    <a:lnTo>
                      <a:pt x="671" y="1398"/>
                    </a:lnTo>
                    <a:lnTo>
                      <a:pt x="666" y="1388"/>
                    </a:lnTo>
                    <a:lnTo>
                      <a:pt x="660" y="1379"/>
                    </a:lnTo>
                    <a:lnTo>
                      <a:pt x="655" y="1369"/>
                    </a:lnTo>
                    <a:lnTo>
                      <a:pt x="650" y="1358"/>
                    </a:lnTo>
                    <a:lnTo>
                      <a:pt x="644" y="1349"/>
                    </a:lnTo>
                    <a:lnTo>
                      <a:pt x="639" y="1339"/>
                    </a:lnTo>
                    <a:lnTo>
                      <a:pt x="633" y="1328"/>
                    </a:lnTo>
                    <a:lnTo>
                      <a:pt x="628" y="1319"/>
                    </a:lnTo>
                    <a:lnTo>
                      <a:pt x="623" y="1309"/>
                    </a:lnTo>
                    <a:lnTo>
                      <a:pt x="616" y="1298"/>
                    </a:lnTo>
                    <a:lnTo>
                      <a:pt x="609" y="1289"/>
                    </a:lnTo>
                    <a:lnTo>
                      <a:pt x="604" y="1279"/>
                    </a:lnTo>
                    <a:lnTo>
                      <a:pt x="597" y="1270"/>
                    </a:lnTo>
                    <a:lnTo>
                      <a:pt x="589" y="1262"/>
                    </a:lnTo>
                    <a:lnTo>
                      <a:pt x="582" y="1252"/>
                    </a:lnTo>
                    <a:lnTo>
                      <a:pt x="574" y="1244"/>
                    </a:lnTo>
                    <a:lnTo>
                      <a:pt x="566" y="1234"/>
                    </a:lnTo>
                    <a:lnTo>
                      <a:pt x="557" y="1226"/>
                    </a:lnTo>
                    <a:lnTo>
                      <a:pt x="546" y="1217"/>
                    </a:lnTo>
                    <a:lnTo>
                      <a:pt x="533" y="1207"/>
                    </a:lnTo>
                    <a:lnTo>
                      <a:pt x="521" y="1199"/>
                    </a:lnTo>
                    <a:lnTo>
                      <a:pt x="507" y="1190"/>
                    </a:lnTo>
                    <a:lnTo>
                      <a:pt x="492" y="1181"/>
                    </a:lnTo>
                    <a:lnTo>
                      <a:pt x="478" y="1175"/>
                    </a:lnTo>
                    <a:lnTo>
                      <a:pt x="463" y="1166"/>
                    </a:lnTo>
                    <a:lnTo>
                      <a:pt x="447" y="1160"/>
                    </a:lnTo>
                    <a:lnTo>
                      <a:pt x="430" y="1151"/>
                    </a:lnTo>
                    <a:lnTo>
                      <a:pt x="414" y="1145"/>
                    </a:lnTo>
                    <a:lnTo>
                      <a:pt x="397" y="1138"/>
                    </a:lnTo>
                    <a:lnTo>
                      <a:pt x="381" y="1131"/>
                    </a:lnTo>
                    <a:lnTo>
                      <a:pt x="363" y="1123"/>
                    </a:lnTo>
                    <a:lnTo>
                      <a:pt x="346" y="1116"/>
                    </a:lnTo>
                    <a:lnTo>
                      <a:pt x="328" y="1109"/>
                    </a:lnTo>
                    <a:lnTo>
                      <a:pt x="311" y="1103"/>
                    </a:lnTo>
                    <a:lnTo>
                      <a:pt x="293" y="1094"/>
                    </a:lnTo>
                    <a:lnTo>
                      <a:pt x="277" y="1088"/>
                    </a:lnTo>
                    <a:lnTo>
                      <a:pt x="260" y="1079"/>
                    </a:lnTo>
                    <a:lnTo>
                      <a:pt x="242" y="1071"/>
                    </a:lnTo>
                    <a:lnTo>
                      <a:pt x="226" y="1063"/>
                    </a:lnTo>
                    <a:lnTo>
                      <a:pt x="209" y="1054"/>
                    </a:lnTo>
                    <a:lnTo>
                      <a:pt x="193" y="1044"/>
                    </a:lnTo>
                    <a:lnTo>
                      <a:pt x="178" y="1035"/>
                    </a:lnTo>
                    <a:lnTo>
                      <a:pt x="162" y="1025"/>
                    </a:lnTo>
                    <a:lnTo>
                      <a:pt x="147" y="1014"/>
                    </a:lnTo>
                    <a:lnTo>
                      <a:pt x="132" y="1003"/>
                    </a:lnTo>
                    <a:lnTo>
                      <a:pt x="119" y="991"/>
                    </a:lnTo>
                    <a:lnTo>
                      <a:pt x="105" y="979"/>
                    </a:lnTo>
                    <a:lnTo>
                      <a:pt x="92" y="965"/>
                    </a:lnTo>
                    <a:lnTo>
                      <a:pt x="81" y="952"/>
                    </a:lnTo>
                    <a:lnTo>
                      <a:pt x="69" y="937"/>
                    </a:lnTo>
                    <a:lnTo>
                      <a:pt x="60" y="922"/>
                    </a:lnTo>
                    <a:lnTo>
                      <a:pt x="48" y="901"/>
                    </a:lnTo>
                    <a:lnTo>
                      <a:pt x="37" y="878"/>
                    </a:lnTo>
                    <a:lnTo>
                      <a:pt x="27" y="855"/>
                    </a:lnTo>
                    <a:lnTo>
                      <a:pt x="19" y="831"/>
                    </a:lnTo>
                    <a:lnTo>
                      <a:pt x="13" y="806"/>
                    </a:lnTo>
                    <a:lnTo>
                      <a:pt x="9" y="779"/>
                    </a:lnTo>
                    <a:lnTo>
                      <a:pt x="5" y="752"/>
                    </a:lnTo>
                    <a:lnTo>
                      <a:pt x="2" y="725"/>
                    </a:lnTo>
                    <a:lnTo>
                      <a:pt x="0" y="696"/>
                    </a:lnTo>
                    <a:lnTo>
                      <a:pt x="0" y="667"/>
                    </a:lnTo>
                    <a:lnTo>
                      <a:pt x="2" y="638"/>
                    </a:lnTo>
                    <a:lnTo>
                      <a:pt x="5" y="608"/>
                    </a:lnTo>
                    <a:lnTo>
                      <a:pt x="9" y="578"/>
                    </a:lnTo>
                    <a:lnTo>
                      <a:pt x="14" y="548"/>
                    </a:lnTo>
                    <a:lnTo>
                      <a:pt x="21" y="517"/>
                    </a:lnTo>
                    <a:lnTo>
                      <a:pt x="29" y="487"/>
                    </a:lnTo>
                    <a:lnTo>
                      <a:pt x="38" y="457"/>
                    </a:lnTo>
                    <a:lnTo>
                      <a:pt x="49" y="427"/>
                    </a:lnTo>
                    <a:lnTo>
                      <a:pt x="61" y="397"/>
                    </a:lnTo>
                    <a:lnTo>
                      <a:pt x="73" y="368"/>
                    </a:lnTo>
                    <a:lnTo>
                      <a:pt x="88" y="340"/>
                    </a:lnTo>
                    <a:lnTo>
                      <a:pt x="103" y="311"/>
                    </a:lnTo>
                    <a:lnTo>
                      <a:pt x="120" y="284"/>
                    </a:lnTo>
                    <a:lnTo>
                      <a:pt x="138" y="257"/>
                    </a:lnTo>
                    <a:lnTo>
                      <a:pt x="156" y="231"/>
                    </a:lnTo>
                    <a:lnTo>
                      <a:pt x="177" y="207"/>
                    </a:lnTo>
                    <a:lnTo>
                      <a:pt x="198" y="183"/>
                    </a:lnTo>
                    <a:lnTo>
                      <a:pt x="221" y="160"/>
                    </a:lnTo>
                    <a:lnTo>
                      <a:pt x="244" y="139"/>
                    </a:lnTo>
                    <a:lnTo>
                      <a:pt x="269" y="118"/>
                    </a:lnTo>
                    <a:lnTo>
                      <a:pt x="295" y="100"/>
                    </a:lnTo>
                    <a:lnTo>
                      <a:pt x="322" y="83"/>
                    </a:lnTo>
                    <a:lnTo>
                      <a:pt x="351" y="6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8" name="Freeform 7">
                <a:extLst>
                  <a:ext uri="{FF2B5EF4-FFF2-40B4-BE49-F238E27FC236}">
                    <a16:creationId xmlns:a16="http://schemas.microsoft.com/office/drawing/2014/main" id="{6D4355B2-57D9-8DC0-3075-22267EE9F153}"/>
                  </a:ext>
                </a:extLst>
              </p:cNvPr>
              <p:cNvSpPr>
                <a:spLocks/>
              </p:cNvSpPr>
              <p:nvPr/>
            </p:nvSpPr>
            <p:spPr bwMode="auto">
              <a:xfrm>
                <a:off x="762" y="2454"/>
                <a:ext cx="1305" cy="1331"/>
              </a:xfrm>
              <a:custGeom>
                <a:avLst/>
                <a:gdLst>
                  <a:gd name="T0" fmla="*/ 3 w 1525"/>
                  <a:gd name="T1" fmla="*/ 3 h 1556"/>
                  <a:gd name="T2" fmla="*/ 3 w 1525"/>
                  <a:gd name="T3" fmla="*/ 3 h 1556"/>
                  <a:gd name="T4" fmla="*/ 3 w 1525"/>
                  <a:gd name="T5" fmla="*/ 0 h 1556"/>
                  <a:gd name="T6" fmla="*/ 3 w 1525"/>
                  <a:gd name="T7" fmla="*/ 3 h 1556"/>
                  <a:gd name="T8" fmla="*/ 3 w 1525"/>
                  <a:gd name="T9" fmla="*/ 3 h 1556"/>
                  <a:gd name="T10" fmla="*/ 3 w 1525"/>
                  <a:gd name="T11" fmla="*/ 3 h 1556"/>
                  <a:gd name="T12" fmla="*/ 3 w 1525"/>
                  <a:gd name="T13" fmla="*/ 3 h 1556"/>
                  <a:gd name="T14" fmla="*/ 3 w 1525"/>
                  <a:gd name="T15" fmla="*/ 3 h 1556"/>
                  <a:gd name="T16" fmla="*/ 3 w 1525"/>
                  <a:gd name="T17" fmla="*/ 3 h 1556"/>
                  <a:gd name="T18" fmla="*/ 3 w 1525"/>
                  <a:gd name="T19" fmla="*/ 3 h 1556"/>
                  <a:gd name="T20" fmla="*/ 3 w 1525"/>
                  <a:gd name="T21" fmla="*/ 3 h 1556"/>
                  <a:gd name="T22" fmla="*/ 3 w 1525"/>
                  <a:gd name="T23" fmla="*/ 3 h 1556"/>
                  <a:gd name="T24" fmla="*/ 3 w 1525"/>
                  <a:gd name="T25" fmla="*/ 3 h 1556"/>
                  <a:gd name="T26" fmla="*/ 3 w 1525"/>
                  <a:gd name="T27" fmla="*/ 3 h 1556"/>
                  <a:gd name="T28" fmla="*/ 3 w 1525"/>
                  <a:gd name="T29" fmla="*/ 3 h 1556"/>
                  <a:gd name="T30" fmla="*/ 3 w 1525"/>
                  <a:gd name="T31" fmla="*/ 3 h 1556"/>
                  <a:gd name="T32" fmla="*/ 3 w 1525"/>
                  <a:gd name="T33" fmla="*/ 3 h 1556"/>
                  <a:gd name="T34" fmla="*/ 3 w 1525"/>
                  <a:gd name="T35" fmla="*/ 3 h 1556"/>
                  <a:gd name="T36" fmla="*/ 3 w 1525"/>
                  <a:gd name="T37" fmla="*/ 3 h 1556"/>
                  <a:gd name="T38" fmla="*/ 3 w 1525"/>
                  <a:gd name="T39" fmla="*/ 3 h 1556"/>
                  <a:gd name="T40" fmla="*/ 3 w 1525"/>
                  <a:gd name="T41" fmla="*/ 3 h 1556"/>
                  <a:gd name="T42" fmla="*/ 3 w 1525"/>
                  <a:gd name="T43" fmla="*/ 3 h 1556"/>
                  <a:gd name="T44" fmla="*/ 3 w 1525"/>
                  <a:gd name="T45" fmla="*/ 3 h 1556"/>
                  <a:gd name="T46" fmla="*/ 3 w 1525"/>
                  <a:gd name="T47" fmla="*/ 3 h 1556"/>
                  <a:gd name="T48" fmla="*/ 3 w 1525"/>
                  <a:gd name="T49" fmla="*/ 3 h 1556"/>
                  <a:gd name="T50" fmla="*/ 3 w 1525"/>
                  <a:gd name="T51" fmla="*/ 3 h 1556"/>
                  <a:gd name="T52" fmla="*/ 3 w 1525"/>
                  <a:gd name="T53" fmla="*/ 3 h 1556"/>
                  <a:gd name="T54" fmla="*/ 3 w 1525"/>
                  <a:gd name="T55" fmla="*/ 3 h 1556"/>
                  <a:gd name="T56" fmla="*/ 3 w 1525"/>
                  <a:gd name="T57" fmla="*/ 3 h 1556"/>
                  <a:gd name="T58" fmla="*/ 3 w 1525"/>
                  <a:gd name="T59" fmla="*/ 3 h 1556"/>
                  <a:gd name="T60" fmla="*/ 3 w 1525"/>
                  <a:gd name="T61" fmla="*/ 3 h 1556"/>
                  <a:gd name="T62" fmla="*/ 3 w 1525"/>
                  <a:gd name="T63" fmla="*/ 3 h 1556"/>
                  <a:gd name="T64" fmla="*/ 3 w 1525"/>
                  <a:gd name="T65" fmla="*/ 3 h 1556"/>
                  <a:gd name="T66" fmla="*/ 3 w 1525"/>
                  <a:gd name="T67" fmla="*/ 3 h 1556"/>
                  <a:gd name="T68" fmla="*/ 3 w 1525"/>
                  <a:gd name="T69" fmla="*/ 3 h 1556"/>
                  <a:gd name="T70" fmla="*/ 3 w 1525"/>
                  <a:gd name="T71" fmla="*/ 3 h 1556"/>
                  <a:gd name="T72" fmla="*/ 3 w 1525"/>
                  <a:gd name="T73" fmla="*/ 3 h 1556"/>
                  <a:gd name="T74" fmla="*/ 3 w 1525"/>
                  <a:gd name="T75" fmla="*/ 3 h 1556"/>
                  <a:gd name="T76" fmla="*/ 3 w 1525"/>
                  <a:gd name="T77" fmla="*/ 3 h 1556"/>
                  <a:gd name="T78" fmla="*/ 3 w 1525"/>
                  <a:gd name="T79" fmla="*/ 3 h 1556"/>
                  <a:gd name="T80" fmla="*/ 3 w 1525"/>
                  <a:gd name="T81" fmla="*/ 3 h 1556"/>
                  <a:gd name="T82" fmla="*/ 3 w 1525"/>
                  <a:gd name="T83" fmla="*/ 3 h 1556"/>
                  <a:gd name="T84" fmla="*/ 3 w 1525"/>
                  <a:gd name="T85" fmla="*/ 3 h 1556"/>
                  <a:gd name="T86" fmla="*/ 3 w 1525"/>
                  <a:gd name="T87" fmla="*/ 3 h 1556"/>
                  <a:gd name="T88" fmla="*/ 3 w 1525"/>
                  <a:gd name="T89" fmla="*/ 3 h 1556"/>
                  <a:gd name="T90" fmla="*/ 3 w 1525"/>
                  <a:gd name="T91" fmla="*/ 3 h 1556"/>
                  <a:gd name="T92" fmla="*/ 3 w 1525"/>
                  <a:gd name="T93" fmla="*/ 3 h 1556"/>
                  <a:gd name="T94" fmla="*/ 3 w 1525"/>
                  <a:gd name="T95" fmla="*/ 3 h 1556"/>
                  <a:gd name="T96" fmla="*/ 3 w 1525"/>
                  <a:gd name="T97" fmla="*/ 3 h 1556"/>
                  <a:gd name="T98" fmla="*/ 3 w 1525"/>
                  <a:gd name="T99" fmla="*/ 3 h 1556"/>
                  <a:gd name="T100" fmla="*/ 3 w 1525"/>
                  <a:gd name="T101" fmla="*/ 3 h 1556"/>
                  <a:gd name="T102" fmla="*/ 3 w 1525"/>
                  <a:gd name="T103" fmla="*/ 3 h 1556"/>
                  <a:gd name="T104" fmla="*/ 3 w 1525"/>
                  <a:gd name="T105" fmla="*/ 3 h 1556"/>
                  <a:gd name="T106" fmla="*/ 0 w 1525"/>
                  <a:gd name="T107" fmla="*/ 3 h 1556"/>
                  <a:gd name="T108" fmla="*/ 3 w 1525"/>
                  <a:gd name="T109" fmla="*/ 3 h 1556"/>
                  <a:gd name="T110" fmla="*/ 3 w 1525"/>
                  <a:gd name="T111" fmla="*/ 3 h 1556"/>
                  <a:gd name="T112" fmla="*/ 3 w 1525"/>
                  <a:gd name="T113" fmla="*/ 3 h 1556"/>
                  <a:gd name="T114" fmla="*/ 3 w 1525"/>
                  <a:gd name="T115" fmla="*/ 3 h 1556"/>
                  <a:gd name="T116" fmla="*/ 3 w 1525"/>
                  <a:gd name="T117" fmla="*/ 3 h 15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25" h="1556">
                    <a:moveTo>
                      <a:pt x="351" y="68"/>
                    </a:moveTo>
                    <a:lnTo>
                      <a:pt x="364" y="55"/>
                    </a:lnTo>
                    <a:lnTo>
                      <a:pt x="380" y="44"/>
                    </a:lnTo>
                    <a:lnTo>
                      <a:pt x="398" y="34"/>
                    </a:lnTo>
                    <a:lnTo>
                      <a:pt x="415" y="25"/>
                    </a:lnTo>
                    <a:lnTo>
                      <a:pt x="435" y="18"/>
                    </a:lnTo>
                    <a:lnTo>
                      <a:pt x="457" y="13"/>
                    </a:lnTo>
                    <a:lnTo>
                      <a:pt x="478" y="7"/>
                    </a:lnTo>
                    <a:lnTo>
                      <a:pt x="501" y="4"/>
                    </a:lnTo>
                    <a:lnTo>
                      <a:pt x="526" y="2"/>
                    </a:lnTo>
                    <a:lnTo>
                      <a:pt x="550" y="0"/>
                    </a:lnTo>
                    <a:lnTo>
                      <a:pt x="575" y="0"/>
                    </a:lnTo>
                    <a:lnTo>
                      <a:pt x="601" y="2"/>
                    </a:lnTo>
                    <a:lnTo>
                      <a:pt x="628" y="3"/>
                    </a:lnTo>
                    <a:lnTo>
                      <a:pt x="655" y="6"/>
                    </a:lnTo>
                    <a:lnTo>
                      <a:pt x="683" y="10"/>
                    </a:lnTo>
                    <a:lnTo>
                      <a:pt x="711" y="14"/>
                    </a:lnTo>
                    <a:lnTo>
                      <a:pt x="739" y="19"/>
                    </a:lnTo>
                    <a:lnTo>
                      <a:pt x="767" y="25"/>
                    </a:lnTo>
                    <a:lnTo>
                      <a:pt x="797" y="32"/>
                    </a:lnTo>
                    <a:lnTo>
                      <a:pt x="825" y="38"/>
                    </a:lnTo>
                    <a:lnTo>
                      <a:pt x="855" y="47"/>
                    </a:lnTo>
                    <a:lnTo>
                      <a:pt x="883" y="55"/>
                    </a:lnTo>
                    <a:lnTo>
                      <a:pt x="913" y="63"/>
                    </a:lnTo>
                    <a:lnTo>
                      <a:pt x="941" y="72"/>
                    </a:lnTo>
                    <a:lnTo>
                      <a:pt x="969" y="82"/>
                    </a:lnTo>
                    <a:lnTo>
                      <a:pt x="997" y="91"/>
                    </a:lnTo>
                    <a:lnTo>
                      <a:pt x="1024" y="101"/>
                    </a:lnTo>
                    <a:lnTo>
                      <a:pt x="1051" y="112"/>
                    </a:lnTo>
                    <a:lnTo>
                      <a:pt x="1076" y="121"/>
                    </a:lnTo>
                    <a:lnTo>
                      <a:pt x="1102" y="132"/>
                    </a:lnTo>
                    <a:lnTo>
                      <a:pt x="1128" y="143"/>
                    </a:lnTo>
                    <a:lnTo>
                      <a:pt x="1152" y="153"/>
                    </a:lnTo>
                    <a:lnTo>
                      <a:pt x="1175" y="163"/>
                    </a:lnTo>
                    <a:lnTo>
                      <a:pt x="1196" y="173"/>
                    </a:lnTo>
                    <a:lnTo>
                      <a:pt x="1218" y="184"/>
                    </a:lnTo>
                    <a:lnTo>
                      <a:pt x="1246" y="197"/>
                    </a:lnTo>
                    <a:lnTo>
                      <a:pt x="1271" y="211"/>
                    </a:lnTo>
                    <a:lnTo>
                      <a:pt x="1294" y="225"/>
                    </a:lnTo>
                    <a:lnTo>
                      <a:pt x="1316" y="237"/>
                    </a:lnTo>
                    <a:lnTo>
                      <a:pt x="1336" y="249"/>
                    </a:lnTo>
                    <a:lnTo>
                      <a:pt x="1353" y="261"/>
                    </a:lnTo>
                    <a:lnTo>
                      <a:pt x="1369" y="274"/>
                    </a:lnTo>
                    <a:lnTo>
                      <a:pt x="1384" y="286"/>
                    </a:lnTo>
                    <a:lnTo>
                      <a:pt x="1396" y="297"/>
                    </a:lnTo>
                    <a:lnTo>
                      <a:pt x="1408" y="309"/>
                    </a:lnTo>
                    <a:lnTo>
                      <a:pt x="1418" y="320"/>
                    </a:lnTo>
                    <a:lnTo>
                      <a:pt x="1427" y="332"/>
                    </a:lnTo>
                    <a:lnTo>
                      <a:pt x="1435" y="343"/>
                    </a:lnTo>
                    <a:lnTo>
                      <a:pt x="1441" y="355"/>
                    </a:lnTo>
                    <a:lnTo>
                      <a:pt x="1447" y="367"/>
                    </a:lnTo>
                    <a:lnTo>
                      <a:pt x="1451" y="378"/>
                    </a:lnTo>
                    <a:lnTo>
                      <a:pt x="1455" y="391"/>
                    </a:lnTo>
                    <a:lnTo>
                      <a:pt x="1458" y="403"/>
                    </a:lnTo>
                    <a:lnTo>
                      <a:pt x="1459" y="415"/>
                    </a:lnTo>
                    <a:lnTo>
                      <a:pt x="1461" y="427"/>
                    </a:lnTo>
                    <a:lnTo>
                      <a:pt x="1462" y="439"/>
                    </a:lnTo>
                    <a:lnTo>
                      <a:pt x="1462" y="453"/>
                    </a:lnTo>
                    <a:lnTo>
                      <a:pt x="1463" y="467"/>
                    </a:lnTo>
                    <a:lnTo>
                      <a:pt x="1462" y="480"/>
                    </a:lnTo>
                    <a:lnTo>
                      <a:pt x="1462" y="494"/>
                    </a:lnTo>
                    <a:lnTo>
                      <a:pt x="1462" y="509"/>
                    </a:lnTo>
                    <a:lnTo>
                      <a:pt x="1462" y="524"/>
                    </a:lnTo>
                    <a:lnTo>
                      <a:pt x="1461" y="540"/>
                    </a:lnTo>
                    <a:lnTo>
                      <a:pt x="1461" y="556"/>
                    </a:lnTo>
                    <a:lnTo>
                      <a:pt x="1461" y="573"/>
                    </a:lnTo>
                    <a:lnTo>
                      <a:pt x="1462" y="590"/>
                    </a:lnTo>
                    <a:lnTo>
                      <a:pt x="1462" y="608"/>
                    </a:lnTo>
                    <a:lnTo>
                      <a:pt x="1463" y="627"/>
                    </a:lnTo>
                    <a:lnTo>
                      <a:pt x="1465" y="646"/>
                    </a:lnTo>
                    <a:lnTo>
                      <a:pt x="1467" y="667"/>
                    </a:lnTo>
                    <a:lnTo>
                      <a:pt x="1470" y="680"/>
                    </a:lnTo>
                    <a:lnTo>
                      <a:pt x="1473" y="695"/>
                    </a:lnTo>
                    <a:lnTo>
                      <a:pt x="1474" y="709"/>
                    </a:lnTo>
                    <a:lnTo>
                      <a:pt x="1478" y="724"/>
                    </a:lnTo>
                    <a:lnTo>
                      <a:pt x="1481" y="739"/>
                    </a:lnTo>
                    <a:lnTo>
                      <a:pt x="1484" y="754"/>
                    </a:lnTo>
                    <a:lnTo>
                      <a:pt x="1488" y="770"/>
                    </a:lnTo>
                    <a:lnTo>
                      <a:pt x="1490" y="785"/>
                    </a:lnTo>
                    <a:lnTo>
                      <a:pt x="1494" y="801"/>
                    </a:lnTo>
                    <a:lnTo>
                      <a:pt x="1497" y="817"/>
                    </a:lnTo>
                    <a:lnTo>
                      <a:pt x="1501" y="834"/>
                    </a:lnTo>
                    <a:lnTo>
                      <a:pt x="1504" y="850"/>
                    </a:lnTo>
                    <a:lnTo>
                      <a:pt x="1506" y="866"/>
                    </a:lnTo>
                    <a:lnTo>
                      <a:pt x="1510" y="883"/>
                    </a:lnTo>
                    <a:lnTo>
                      <a:pt x="1513" y="899"/>
                    </a:lnTo>
                    <a:lnTo>
                      <a:pt x="1516" y="915"/>
                    </a:lnTo>
                    <a:lnTo>
                      <a:pt x="1519" y="933"/>
                    </a:lnTo>
                    <a:lnTo>
                      <a:pt x="1520" y="949"/>
                    </a:lnTo>
                    <a:lnTo>
                      <a:pt x="1521" y="966"/>
                    </a:lnTo>
                    <a:lnTo>
                      <a:pt x="1524" y="982"/>
                    </a:lnTo>
                    <a:lnTo>
                      <a:pt x="1524" y="1000"/>
                    </a:lnTo>
                    <a:lnTo>
                      <a:pt x="1525" y="1016"/>
                    </a:lnTo>
                    <a:lnTo>
                      <a:pt x="1525" y="1032"/>
                    </a:lnTo>
                    <a:lnTo>
                      <a:pt x="1525" y="1049"/>
                    </a:lnTo>
                    <a:lnTo>
                      <a:pt x="1524" y="1064"/>
                    </a:lnTo>
                    <a:lnTo>
                      <a:pt x="1523" y="1080"/>
                    </a:lnTo>
                    <a:lnTo>
                      <a:pt x="1521" y="1095"/>
                    </a:lnTo>
                    <a:lnTo>
                      <a:pt x="1519" y="1110"/>
                    </a:lnTo>
                    <a:lnTo>
                      <a:pt x="1516" y="1125"/>
                    </a:lnTo>
                    <a:lnTo>
                      <a:pt x="1513" y="1140"/>
                    </a:lnTo>
                    <a:lnTo>
                      <a:pt x="1509" y="1155"/>
                    </a:lnTo>
                    <a:lnTo>
                      <a:pt x="1505" y="1168"/>
                    </a:lnTo>
                    <a:lnTo>
                      <a:pt x="1501" y="1183"/>
                    </a:lnTo>
                    <a:lnTo>
                      <a:pt x="1496" y="1197"/>
                    </a:lnTo>
                    <a:lnTo>
                      <a:pt x="1490" y="1212"/>
                    </a:lnTo>
                    <a:lnTo>
                      <a:pt x="1485" y="1225"/>
                    </a:lnTo>
                    <a:lnTo>
                      <a:pt x="1480" y="1239"/>
                    </a:lnTo>
                    <a:lnTo>
                      <a:pt x="1473" y="1251"/>
                    </a:lnTo>
                    <a:lnTo>
                      <a:pt x="1466" y="1265"/>
                    </a:lnTo>
                    <a:lnTo>
                      <a:pt x="1459" y="1277"/>
                    </a:lnTo>
                    <a:lnTo>
                      <a:pt x="1451" y="1291"/>
                    </a:lnTo>
                    <a:lnTo>
                      <a:pt x="1445" y="1303"/>
                    </a:lnTo>
                    <a:lnTo>
                      <a:pt x="1437" y="1315"/>
                    </a:lnTo>
                    <a:lnTo>
                      <a:pt x="1427" y="1326"/>
                    </a:lnTo>
                    <a:lnTo>
                      <a:pt x="1419" y="1338"/>
                    </a:lnTo>
                    <a:lnTo>
                      <a:pt x="1410" y="1349"/>
                    </a:lnTo>
                    <a:lnTo>
                      <a:pt x="1402" y="1360"/>
                    </a:lnTo>
                    <a:lnTo>
                      <a:pt x="1392" y="1371"/>
                    </a:lnTo>
                    <a:lnTo>
                      <a:pt x="1371" y="1393"/>
                    </a:lnTo>
                    <a:lnTo>
                      <a:pt x="1348" y="1414"/>
                    </a:lnTo>
                    <a:lnTo>
                      <a:pt x="1324" y="1433"/>
                    </a:lnTo>
                    <a:lnTo>
                      <a:pt x="1300" y="1451"/>
                    </a:lnTo>
                    <a:lnTo>
                      <a:pt x="1274" y="1467"/>
                    </a:lnTo>
                    <a:lnTo>
                      <a:pt x="1248" y="1482"/>
                    </a:lnTo>
                    <a:lnTo>
                      <a:pt x="1222" y="1496"/>
                    </a:lnTo>
                    <a:lnTo>
                      <a:pt x="1195" y="1508"/>
                    </a:lnTo>
                    <a:lnTo>
                      <a:pt x="1168" y="1519"/>
                    </a:lnTo>
                    <a:lnTo>
                      <a:pt x="1140" y="1529"/>
                    </a:lnTo>
                    <a:lnTo>
                      <a:pt x="1111" y="1537"/>
                    </a:lnTo>
                    <a:lnTo>
                      <a:pt x="1085" y="1543"/>
                    </a:lnTo>
                    <a:lnTo>
                      <a:pt x="1056" y="1549"/>
                    </a:lnTo>
                    <a:lnTo>
                      <a:pt x="1028" y="1553"/>
                    </a:lnTo>
                    <a:lnTo>
                      <a:pt x="1001" y="1554"/>
                    </a:lnTo>
                    <a:lnTo>
                      <a:pt x="974" y="1556"/>
                    </a:lnTo>
                    <a:lnTo>
                      <a:pt x="947" y="1556"/>
                    </a:lnTo>
                    <a:lnTo>
                      <a:pt x="922" y="1554"/>
                    </a:lnTo>
                    <a:lnTo>
                      <a:pt x="896" y="1550"/>
                    </a:lnTo>
                    <a:lnTo>
                      <a:pt x="872" y="1546"/>
                    </a:lnTo>
                    <a:lnTo>
                      <a:pt x="848" y="1541"/>
                    </a:lnTo>
                    <a:lnTo>
                      <a:pt x="825" y="1534"/>
                    </a:lnTo>
                    <a:lnTo>
                      <a:pt x="804" y="1524"/>
                    </a:lnTo>
                    <a:lnTo>
                      <a:pt x="784" y="1515"/>
                    </a:lnTo>
                    <a:lnTo>
                      <a:pt x="763" y="1504"/>
                    </a:lnTo>
                    <a:lnTo>
                      <a:pt x="746" y="1492"/>
                    </a:lnTo>
                    <a:lnTo>
                      <a:pt x="730" y="1477"/>
                    </a:lnTo>
                    <a:lnTo>
                      <a:pt x="722" y="1470"/>
                    </a:lnTo>
                    <a:lnTo>
                      <a:pt x="715" y="1462"/>
                    </a:lnTo>
                    <a:lnTo>
                      <a:pt x="708" y="1454"/>
                    </a:lnTo>
                    <a:lnTo>
                      <a:pt x="702" y="1444"/>
                    </a:lnTo>
                    <a:lnTo>
                      <a:pt x="695" y="1436"/>
                    </a:lnTo>
                    <a:lnTo>
                      <a:pt x="688" y="1427"/>
                    </a:lnTo>
                    <a:lnTo>
                      <a:pt x="683" y="1417"/>
                    </a:lnTo>
                    <a:lnTo>
                      <a:pt x="676" y="1408"/>
                    </a:lnTo>
                    <a:lnTo>
                      <a:pt x="671" y="1398"/>
                    </a:lnTo>
                    <a:lnTo>
                      <a:pt x="665" y="1388"/>
                    </a:lnTo>
                    <a:lnTo>
                      <a:pt x="660" y="1379"/>
                    </a:lnTo>
                    <a:lnTo>
                      <a:pt x="655" y="1369"/>
                    </a:lnTo>
                    <a:lnTo>
                      <a:pt x="649" y="1359"/>
                    </a:lnTo>
                    <a:lnTo>
                      <a:pt x="644" y="1349"/>
                    </a:lnTo>
                    <a:lnTo>
                      <a:pt x="638" y="1340"/>
                    </a:lnTo>
                    <a:lnTo>
                      <a:pt x="633" y="1329"/>
                    </a:lnTo>
                    <a:lnTo>
                      <a:pt x="628" y="1319"/>
                    </a:lnTo>
                    <a:lnTo>
                      <a:pt x="622" y="1310"/>
                    </a:lnTo>
                    <a:lnTo>
                      <a:pt x="616" y="1299"/>
                    </a:lnTo>
                    <a:lnTo>
                      <a:pt x="609" y="1289"/>
                    </a:lnTo>
                    <a:lnTo>
                      <a:pt x="603" y="1280"/>
                    </a:lnTo>
                    <a:lnTo>
                      <a:pt x="597" y="1270"/>
                    </a:lnTo>
                    <a:lnTo>
                      <a:pt x="589" y="1262"/>
                    </a:lnTo>
                    <a:lnTo>
                      <a:pt x="582" y="1253"/>
                    </a:lnTo>
                    <a:lnTo>
                      <a:pt x="574" y="1244"/>
                    </a:lnTo>
                    <a:lnTo>
                      <a:pt x="566" y="1235"/>
                    </a:lnTo>
                    <a:lnTo>
                      <a:pt x="556" y="1227"/>
                    </a:lnTo>
                    <a:lnTo>
                      <a:pt x="546" y="1217"/>
                    </a:lnTo>
                    <a:lnTo>
                      <a:pt x="532" y="1208"/>
                    </a:lnTo>
                    <a:lnTo>
                      <a:pt x="520" y="1200"/>
                    </a:lnTo>
                    <a:lnTo>
                      <a:pt x="507" y="1190"/>
                    </a:lnTo>
                    <a:lnTo>
                      <a:pt x="492" y="1182"/>
                    </a:lnTo>
                    <a:lnTo>
                      <a:pt x="477" y="1175"/>
                    </a:lnTo>
                    <a:lnTo>
                      <a:pt x="462" y="1167"/>
                    </a:lnTo>
                    <a:lnTo>
                      <a:pt x="446" y="1160"/>
                    </a:lnTo>
                    <a:lnTo>
                      <a:pt x="430" y="1152"/>
                    </a:lnTo>
                    <a:lnTo>
                      <a:pt x="414" y="1145"/>
                    </a:lnTo>
                    <a:lnTo>
                      <a:pt x="397" y="1138"/>
                    </a:lnTo>
                    <a:lnTo>
                      <a:pt x="380" y="1132"/>
                    </a:lnTo>
                    <a:lnTo>
                      <a:pt x="363" y="1123"/>
                    </a:lnTo>
                    <a:lnTo>
                      <a:pt x="345" y="1117"/>
                    </a:lnTo>
                    <a:lnTo>
                      <a:pt x="328" y="1110"/>
                    </a:lnTo>
                    <a:lnTo>
                      <a:pt x="311" y="1103"/>
                    </a:lnTo>
                    <a:lnTo>
                      <a:pt x="293" y="1095"/>
                    </a:lnTo>
                    <a:lnTo>
                      <a:pt x="277" y="1088"/>
                    </a:lnTo>
                    <a:lnTo>
                      <a:pt x="259" y="1080"/>
                    </a:lnTo>
                    <a:lnTo>
                      <a:pt x="242" y="1072"/>
                    </a:lnTo>
                    <a:lnTo>
                      <a:pt x="226" y="1064"/>
                    </a:lnTo>
                    <a:lnTo>
                      <a:pt x="208" y="1054"/>
                    </a:lnTo>
                    <a:lnTo>
                      <a:pt x="192" y="1045"/>
                    </a:lnTo>
                    <a:lnTo>
                      <a:pt x="177" y="1035"/>
                    </a:lnTo>
                    <a:lnTo>
                      <a:pt x="161" y="1025"/>
                    </a:lnTo>
                    <a:lnTo>
                      <a:pt x="147" y="1015"/>
                    </a:lnTo>
                    <a:lnTo>
                      <a:pt x="132" y="1004"/>
                    </a:lnTo>
                    <a:lnTo>
                      <a:pt x="118" y="991"/>
                    </a:lnTo>
                    <a:lnTo>
                      <a:pt x="105" y="979"/>
                    </a:lnTo>
                    <a:lnTo>
                      <a:pt x="91" y="966"/>
                    </a:lnTo>
                    <a:lnTo>
                      <a:pt x="81" y="952"/>
                    </a:lnTo>
                    <a:lnTo>
                      <a:pt x="69" y="937"/>
                    </a:lnTo>
                    <a:lnTo>
                      <a:pt x="59" y="922"/>
                    </a:lnTo>
                    <a:lnTo>
                      <a:pt x="47" y="902"/>
                    </a:lnTo>
                    <a:lnTo>
                      <a:pt x="36" y="879"/>
                    </a:lnTo>
                    <a:lnTo>
                      <a:pt x="27" y="856"/>
                    </a:lnTo>
                    <a:lnTo>
                      <a:pt x="19" y="831"/>
                    </a:lnTo>
                    <a:lnTo>
                      <a:pt x="12" y="807"/>
                    </a:lnTo>
                    <a:lnTo>
                      <a:pt x="8" y="779"/>
                    </a:lnTo>
                    <a:lnTo>
                      <a:pt x="4" y="752"/>
                    </a:lnTo>
                    <a:lnTo>
                      <a:pt x="1" y="725"/>
                    </a:lnTo>
                    <a:lnTo>
                      <a:pt x="0" y="696"/>
                    </a:lnTo>
                    <a:lnTo>
                      <a:pt x="0" y="668"/>
                    </a:lnTo>
                    <a:lnTo>
                      <a:pt x="1" y="638"/>
                    </a:lnTo>
                    <a:lnTo>
                      <a:pt x="4" y="608"/>
                    </a:lnTo>
                    <a:lnTo>
                      <a:pt x="8" y="578"/>
                    </a:lnTo>
                    <a:lnTo>
                      <a:pt x="14" y="548"/>
                    </a:lnTo>
                    <a:lnTo>
                      <a:pt x="20" y="517"/>
                    </a:lnTo>
                    <a:lnTo>
                      <a:pt x="28" y="487"/>
                    </a:lnTo>
                    <a:lnTo>
                      <a:pt x="38" y="457"/>
                    </a:lnTo>
                    <a:lnTo>
                      <a:pt x="48" y="427"/>
                    </a:lnTo>
                    <a:lnTo>
                      <a:pt x="61" y="397"/>
                    </a:lnTo>
                    <a:lnTo>
                      <a:pt x="73" y="369"/>
                    </a:lnTo>
                    <a:lnTo>
                      <a:pt x="87" y="340"/>
                    </a:lnTo>
                    <a:lnTo>
                      <a:pt x="102" y="312"/>
                    </a:lnTo>
                    <a:lnTo>
                      <a:pt x="120" y="284"/>
                    </a:lnTo>
                    <a:lnTo>
                      <a:pt x="137" y="257"/>
                    </a:lnTo>
                    <a:lnTo>
                      <a:pt x="156" y="231"/>
                    </a:lnTo>
                    <a:lnTo>
                      <a:pt x="176" y="207"/>
                    </a:lnTo>
                    <a:lnTo>
                      <a:pt x="198" y="184"/>
                    </a:lnTo>
                    <a:lnTo>
                      <a:pt x="220" y="161"/>
                    </a:lnTo>
                    <a:lnTo>
                      <a:pt x="243" y="139"/>
                    </a:lnTo>
                    <a:lnTo>
                      <a:pt x="269" y="119"/>
                    </a:lnTo>
                    <a:lnTo>
                      <a:pt x="294" y="101"/>
                    </a:lnTo>
                    <a:lnTo>
                      <a:pt x="321" y="83"/>
                    </a:lnTo>
                    <a:lnTo>
                      <a:pt x="351" y="68"/>
                    </a:lnTo>
                    <a:close/>
                  </a:path>
                </a:pathLst>
              </a:custGeom>
              <a:gradFill rotWithShape="1">
                <a:gsLst>
                  <a:gs pos="0">
                    <a:srgbClr val="99FF99"/>
                  </a:gs>
                  <a:gs pos="100000">
                    <a:srgbClr val="FFFFFF"/>
                  </a:gs>
                </a:gsLst>
                <a:lin ang="5400000" scaled="1"/>
              </a:gradFill>
              <a:ln w="12700">
                <a:solidFill>
                  <a:srgbClr val="000000"/>
                </a:solidFill>
                <a:prstDash val="solid"/>
                <a:round/>
                <a:headEnd/>
                <a:tailEnd/>
              </a:ln>
            </p:spPr>
            <p:txBody>
              <a:bodyPr/>
              <a:lstStyle/>
              <a:p>
                <a:endParaRPr lang="zh-CN" altLang="en-US"/>
              </a:p>
            </p:txBody>
          </p:sp>
          <p:sp>
            <p:nvSpPr>
              <p:cNvPr id="65549" name="Freeform 8">
                <a:extLst>
                  <a:ext uri="{FF2B5EF4-FFF2-40B4-BE49-F238E27FC236}">
                    <a16:creationId xmlns:a16="http://schemas.microsoft.com/office/drawing/2014/main" id="{931B67BC-9C4E-52C6-54EB-20010A8F127A}"/>
                  </a:ext>
                </a:extLst>
              </p:cNvPr>
              <p:cNvSpPr>
                <a:spLocks/>
              </p:cNvSpPr>
              <p:nvPr/>
            </p:nvSpPr>
            <p:spPr bwMode="auto">
              <a:xfrm>
                <a:off x="2816" y="2589"/>
                <a:ext cx="1533" cy="1322"/>
              </a:xfrm>
              <a:custGeom>
                <a:avLst/>
                <a:gdLst>
                  <a:gd name="T0" fmla="*/ 3 w 1791"/>
                  <a:gd name="T1" fmla="*/ 3 h 1545"/>
                  <a:gd name="T2" fmla="*/ 0 w 1791"/>
                  <a:gd name="T3" fmla="*/ 3 h 1545"/>
                  <a:gd name="T4" fmla="*/ 3 w 1791"/>
                  <a:gd name="T5" fmla="*/ 3 h 1545"/>
                  <a:gd name="T6" fmla="*/ 3 w 1791"/>
                  <a:gd name="T7" fmla="*/ 3 h 1545"/>
                  <a:gd name="T8" fmla="*/ 3 w 1791"/>
                  <a:gd name="T9" fmla="*/ 3 h 1545"/>
                  <a:gd name="T10" fmla="*/ 3 w 1791"/>
                  <a:gd name="T11" fmla="*/ 3 h 1545"/>
                  <a:gd name="T12" fmla="*/ 3 w 1791"/>
                  <a:gd name="T13" fmla="*/ 3 h 1545"/>
                  <a:gd name="T14" fmla="*/ 3 w 1791"/>
                  <a:gd name="T15" fmla="*/ 3 h 1545"/>
                  <a:gd name="T16" fmla="*/ 3 w 1791"/>
                  <a:gd name="T17" fmla="*/ 3 h 1545"/>
                  <a:gd name="T18" fmla="*/ 3 w 1791"/>
                  <a:gd name="T19" fmla="*/ 3 h 1545"/>
                  <a:gd name="T20" fmla="*/ 3 w 1791"/>
                  <a:gd name="T21" fmla="*/ 3 h 1545"/>
                  <a:gd name="T22" fmla="*/ 3 w 1791"/>
                  <a:gd name="T23" fmla="*/ 3 h 1545"/>
                  <a:gd name="T24" fmla="*/ 3 w 1791"/>
                  <a:gd name="T25" fmla="*/ 3 h 1545"/>
                  <a:gd name="T26" fmla="*/ 3 w 1791"/>
                  <a:gd name="T27" fmla="*/ 3 h 1545"/>
                  <a:gd name="T28" fmla="*/ 3 w 1791"/>
                  <a:gd name="T29" fmla="*/ 3 h 1545"/>
                  <a:gd name="T30" fmla="*/ 3 w 1791"/>
                  <a:gd name="T31" fmla="*/ 3 h 1545"/>
                  <a:gd name="T32" fmla="*/ 3 w 1791"/>
                  <a:gd name="T33" fmla="*/ 3 h 1545"/>
                  <a:gd name="T34" fmla="*/ 3 w 1791"/>
                  <a:gd name="T35" fmla="*/ 3 h 1545"/>
                  <a:gd name="T36" fmla="*/ 3 w 1791"/>
                  <a:gd name="T37" fmla="*/ 0 h 1545"/>
                  <a:gd name="T38" fmla="*/ 3 w 1791"/>
                  <a:gd name="T39" fmla="*/ 1 h 1545"/>
                  <a:gd name="T40" fmla="*/ 3 w 1791"/>
                  <a:gd name="T41" fmla="*/ 3 h 1545"/>
                  <a:gd name="T42" fmla="*/ 3 w 1791"/>
                  <a:gd name="T43" fmla="*/ 3 h 1545"/>
                  <a:gd name="T44" fmla="*/ 3 w 1791"/>
                  <a:gd name="T45" fmla="*/ 3 h 1545"/>
                  <a:gd name="T46" fmla="*/ 3 w 1791"/>
                  <a:gd name="T47" fmla="*/ 3 h 1545"/>
                  <a:gd name="T48" fmla="*/ 3 w 1791"/>
                  <a:gd name="T49" fmla="*/ 3 h 1545"/>
                  <a:gd name="T50" fmla="*/ 3 w 1791"/>
                  <a:gd name="T51" fmla="*/ 3 h 1545"/>
                  <a:gd name="T52" fmla="*/ 3 w 1791"/>
                  <a:gd name="T53" fmla="*/ 3 h 1545"/>
                  <a:gd name="T54" fmla="*/ 3 w 1791"/>
                  <a:gd name="T55" fmla="*/ 3 h 1545"/>
                  <a:gd name="T56" fmla="*/ 3 w 1791"/>
                  <a:gd name="T57" fmla="*/ 3 h 1545"/>
                  <a:gd name="T58" fmla="*/ 3 w 1791"/>
                  <a:gd name="T59" fmla="*/ 3 h 1545"/>
                  <a:gd name="T60" fmla="*/ 3 w 1791"/>
                  <a:gd name="T61" fmla="*/ 3 h 1545"/>
                  <a:gd name="T62" fmla="*/ 3 w 1791"/>
                  <a:gd name="T63" fmla="*/ 3 h 1545"/>
                  <a:gd name="T64" fmla="*/ 3 w 1791"/>
                  <a:gd name="T65" fmla="*/ 3 h 1545"/>
                  <a:gd name="T66" fmla="*/ 3 w 1791"/>
                  <a:gd name="T67" fmla="*/ 3 h 1545"/>
                  <a:gd name="T68" fmla="*/ 3 w 1791"/>
                  <a:gd name="T69" fmla="*/ 3 h 1545"/>
                  <a:gd name="T70" fmla="*/ 3 w 1791"/>
                  <a:gd name="T71" fmla="*/ 3 h 1545"/>
                  <a:gd name="T72" fmla="*/ 3 w 1791"/>
                  <a:gd name="T73" fmla="*/ 3 h 1545"/>
                  <a:gd name="T74" fmla="*/ 3 w 1791"/>
                  <a:gd name="T75" fmla="*/ 3 h 1545"/>
                  <a:gd name="T76" fmla="*/ 3 w 1791"/>
                  <a:gd name="T77" fmla="*/ 3 h 1545"/>
                  <a:gd name="T78" fmla="*/ 3 w 1791"/>
                  <a:gd name="T79" fmla="*/ 3 h 1545"/>
                  <a:gd name="T80" fmla="*/ 3 w 1791"/>
                  <a:gd name="T81" fmla="*/ 3 h 1545"/>
                  <a:gd name="T82" fmla="*/ 3 w 1791"/>
                  <a:gd name="T83" fmla="*/ 3 h 1545"/>
                  <a:gd name="T84" fmla="*/ 3 w 1791"/>
                  <a:gd name="T85" fmla="*/ 3 h 1545"/>
                  <a:gd name="T86" fmla="*/ 3 w 1791"/>
                  <a:gd name="T87" fmla="*/ 3 h 1545"/>
                  <a:gd name="T88" fmla="*/ 3 w 1791"/>
                  <a:gd name="T89" fmla="*/ 3 h 1545"/>
                  <a:gd name="T90" fmla="*/ 3 w 1791"/>
                  <a:gd name="T91" fmla="*/ 3 h 1545"/>
                  <a:gd name="T92" fmla="*/ 3 w 1791"/>
                  <a:gd name="T93" fmla="*/ 3 h 1545"/>
                  <a:gd name="T94" fmla="*/ 3 w 1791"/>
                  <a:gd name="T95" fmla="*/ 3 h 1545"/>
                  <a:gd name="T96" fmla="*/ 3 w 1791"/>
                  <a:gd name="T97" fmla="*/ 3 h 1545"/>
                  <a:gd name="T98" fmla="*/ 3 w 1791"/>
                  <a:gd name="T99" fmla="*/ 3 h 1545"/>
                  <a:gd name="T100" fmla="*/ 3 w 1791"/>
                  <a:gd name="T101" fmla="*/ 3 h 1545"/>
                  <a:gd name="T102" fmla="*/ 3 w 1791"/>
                  <a:gd name="T103" fmla="*/ 3 h 1545"/>
                  <a:gd name="T104" fmla="*/ 3 w 1791"/>
                  <a:gd name="T105" fmla="*/ 3 h 1545"/>
                  <a:gd name="T106" fmla="*/ 3 w 1791"/>
                  <a:gd name="T107" fmla="*/ 3 h 1545"/>
                  <a:gd name="T108" fmla="*/ 3 w 1791"/>
                  <a:gd name="T109" fmla="*/ 3 h 1545"/>
                  <a:gd name="T110" fmla="*/ 3 w 1791"/>
                  <a:gd name="T111" fmla="*/ 3 h 1545"/>
                  <a:gd name="T112" fmla="*/ 3 w 1791"/>
                  <a:gd name="T113" fmla="*/ 3 h 1545"/>
                  <a:gd name="T114" fmla="*/ 3 w 1791"/>
                  <a:gd name="T115" fmla="*/ 3 h 1545"/>
                  <a:gd name="T116" fmla="*/ 3 w 1791"/>
                  <a:gd name="T117" fmla="*/ 3 h 1545"/>
                  <a:gd name="T118" fmla="*/ 3 w 1791"/>
                  <a:gd name="T119" fmla="*/ 3 h 1545"/>
                  <a:gd name="T120" fmla="*/ 3 w 1791"/>
                  <a:gd name="T121" fmla="*/ 3 h 1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91" h="1545">
                    <a:moveTo>
                      <a:pt x="59" y="854"/>
                    </a:moveTo>
                    <a:lnTo>
                      <a:pt x="42" y="835"/>
                    </a:lnTo>
                    <a:lnTo>
                      <a:pt x="28" y="816"/>
                    </a:lnTo>
                    <a:lnTo>
                      <a:pt x="17" y="797"/>
                    </a:lnTo>
                    <a:lnTo>
                      <a:pt x="9" y="779"/>
                    </a:lnTo>
                    <a:lnTo>
                      <a:pt x="4" y="761"/>
                    </a:lnTo>
                    <a:lnTo>
                      <a:pt x="1" y="744"/>
                    </a:lnTo>
                    <a:lnTo>
                      <a:pt x="0" y="727"/>
                    </a:lnTo>
                    <a:lnTo>
                      <a:pt x="3" y="711"/>
                    </a:lnTo>
                    <a:lnTo>
                      <a:pt x="7" y="695"/>
                    </a:lnTo>
                    <a:lnTo>
                      <a:pt x="12" y="679"/>
                    </a:lnTo>
                    <a:lnTo>
                      <a:pt x="19" y="662"/>
                    </a:lnTo>
                    <a:lnTo>
                      <a:pt x="28" y="646"/>
                    </a:lnTo>
                    <a:lnTo>
                      <a:pt x="39" y="631"/>
                    </a:lnTo>
                    <a:lnTo>
                      <a:pt x="51" y="616"/>
                    </a:lnTo>
                    <a:lnTo>
                      <a:pt x="63" y="601"/>
                    </a:lnTo>
                    <a:lnTo>
                      <a:pt x="77" y="586"/>
                    </a:lnTo>
                    <a:lnTo>
                      <a:pt x="91" y="571"/>
                    </a:lnTo>
                    <a:lnTo>
                      <a:pt x="105" y="557"/>
                    </a:lnTo>
                    <a:lnTo>
                      <a:pt x="121" y="543"/>
                    </a:lnTo>
                    <a:lnTo>
                      <a:pt x="136" y="529"/>
                    </a:lnTo>
                    <a:lnTo>
                      <a:pt x="151" y="515"/>
                    </a:lnTo>
                    <a:lnTo>
                      <a:pt x="167" y="500"/>
                    </a:lnTo>
                    <a:lnTo>
                      <a:pt x="181" y="487"/>
                    </a:lnTo>
                    <a:lnTo>
                      <a:pt x="195" y="473"/>
                    </a:lnTo>
                    <a:lnTo>
                      <a:pt x="208" y="460"/>
                    </a:lnTo>
                    <a:lnTo>
                      <a:pt x="223" y="445"/>
                    </a:lnTo>
                    <a:lnTo>
                      <a:pt x="237" y="430"/>
                    </a:lnTo>
                    <a:lnTo>
                      <a:pt x="249" y="415"/>
                    </a:lnTo>
                    <a:lnTo>
                      <a:pt x="259" y="400"/>
                    </a:lnTo>
                    <a:lnTo>
                      <a:pt x="270" y="386"/>
                    </a:lnTo>
                    <a:lnTo>
                      <a:pt x="280" y="371"/>
                    </a:lnTo>
                    <a:lnTo>
                      <a:pt x="289" y="356"/>
                    </a:lnTo>
                    <a:lnTo>
                      <a:pt x="298" y="343"/>
                    </a:lnTo>
                    <a:lnTo>
                      <a:pt x="306" y="328"/>
                    </a:lnTo>
                    <a:lnTo>
                      <a:pt x="313" y="314"/>
                    </a:lnTo>
                    <a:lnTo>
                      <a:pt x="320" y="301"/>
                    </a:lnTo>
                    <a:lnTo>
                      <a:pt x="327" y="287"/>
                    </a:lnTo>
                    <a:lnTo>
                      <a:pt x="333" y="273"/>
                    </a:lnTo>
                    <a:lnTo>
                      <a:pt x="340" y="261"/>
                    </a:lnTo>
                    <a:lnTo>
                      <a:pt x="345" y="247"/>
                    </a:lnTo>
                    <a:lnTo>
                      <a:pt x="352" y="235"/>
                    </a:lnTo>
                    <a:lnTo>
                      <a:pt x="357" y="223"/>
                    </a:lnTo>
                    <a:lnTo>
                      <a:pt x="364" y="211"/>
                    </a:lnTo>
                    <a:lnTo>
                      <a:pt x="371" y="199"/>
                    </a:lnTo>
                    <a:lnTo>
                      <a:pt x="376" y="186"/>
                    </a:lnTo>
                    <a:lnTo>
                      <a:pt x="383" y="175"/>
                    </a:lnTo>
                    <a:lnTo>
                      <a:pt x="390" y="165"/>
                    </a:lnTo>
                    <a:lnTo>
                      <a:pt x="398" y="154"/>
                    </a:lnTo>
                    <a:lnTo>
                      <a:pt x="406" y="143"/>
                    </a:lnTo>
                    <a:lnTo>
                      <a:pt x="414" y="133"/>
                    </a:lnTo>
                    <a:lnTo>
                      <a:pt x="422" y="122"/>
                    </a:lnTo>
                    <a:lnTo>
                      <a:pt x="431" y="113"/>
                    </a:lnTo>
                    <a:lnTo>
                      <a:pt x="442" y="103"/>
                    </a:lnTo>
                    <a:lnTo>
                      <a:pt x="453" y="95"/>
                    </a:lnTo>
                    <a:lnTo>
                      <a:pt x="465" y="87"/>
                    </a:lnTo>
                    <a:lnTo>
                      <a:pt x="477" y="79"/>
                    </a:lnTo>
                    <a:lnTo>
                      <a:pt x="492" y="71"/>
                    </a:lnTo>
                    <a:lnTo>
                      <a:pt x="507" y="63"/>
                    </a:lnTo>
                    <a:lnTo>
                      <a:pt x="521" y="56"/>
                    </a:lnTo>
                    <a:lnTo>
                      <a:pt x="539" y="49"/>
                    </a:lnTo>
                    <a:lnTo>
                      <a:pt x="558" y="44"/>
                    </a:lnTo>
                    <a:lnTo>
                      <a:pt x="575" y="38"/>
                    </a:lnTo>
                    <a:lnTo>
                      <a:pt x="594" y="33"/>
                    </a:lnTo>
                    <a:lnTo>
                      <a:pt x="613" y="29"/>
                    </a:lnTo>
                    <a:lnTo>
                      <a:pt x="633" y="25"/>
                    </a:lnTo>
                    <a:lnTo>
                      <a:pt x="654" y="20"/>
                    </a:lnTo>
                    <a:lnTo>
                      <a:pt x="677" y="16"/>
                    </a:lnTo>
                    <a:lnTo>
                      <a:pt x="700" y="14"/>
                    </a:lnTo>
                    <a:lnTo>
                      <a:pt x="723" y="10"/>
                    </a:lnTo>
                    <a:lnTo>
                      <a:pt x="747" y="8"/>
                    </a:lnTo>
                    <a:lnTo>
                      <a:pt x="773" y="5"/>
                    </a:lnTo>
                    <a:lnTo>
                      <a:pt x="798" y="4"/>
                    </a:lnTo>
                    <a:lnTo>
                      <a:pt x="824" y="3"/>
                    </a:lnTo>
                    <a:lnTo>
                      <a:pt x="849" y="1"/>
                    </a:lnTo>
                    <a:lnTo>
                      <a:pt x="876" y="0"/>
                    </a:lnTo>
                    <a:lnTo>
                      <a:pt x="903" y="0"/>
                    </a:lnTo>
                    <a:lnTo>
                      <a:pt x="930" y="0"/>
                    </a:lnTo>
                    <a:lnTo>
                      <a:pt x="958" y="0"/>
                    </a:lnTo>
                    <a:lnTo>
                      <a:pt x="985" y="1"/>
                    </a:lnTo>
                    <a:lnTo>
                      <a:pt x="1013" y="3"/>
                    </a:lnTo>
                    <a:lnTo>
                      <a:pt x="1040" y="4"/>
                    </a:lnTo>
                    <a:lnTo>
                      <a:pt x="1068" y="5"/>
                    </a:lnTo>
                    <a:lnTo>
                      <a:pt x="1097" y="8"/>
                    </a:lnTo>
                    <a:lnTo>
                      <a:pt x="1123" y="10"/>
                    </a:lnTo>
                    <a:lnTo>
                      <a:pt x="1152" y="14"/>
                    </a:lnTo>
                    <a:lnTo>
                      <a:pt x="1178" y="16"/>
                    </a:lnTo>
                    <a:lnTo>
                      <a:pt x="1205" y="20"/>
                    </a:lnTo>
                    <a:lnTo>
                      <a:pt x="1232" y="25"/>
                    </a:lnTo>
                    <a:lnTo>
                      <a:pt x="1258" y="29"/>
                    </a:lnTo>
                    <a:lnTo>
                      <a:pt x="1283" y="34"/>
                    </a:lnTo>
                    <a:lnTo>
                      <a:pt x="1309" y="39"/>
                    </a:lnTo>
                    <a:lnTo>
                      <a:pt x="1334" y="45"/>
                    </a:lnTo>
                    <a:lnTo>
                      <a:pt x="1359" y="52"/>
                    </a:lnTo>
                    <a:lnTo>
                      <a:pt x="1381" y="57"/>
                    </a:lnTo>
                    <a:lnTo>
                      <a:pt x="1404" y="65"/>
                    </a:lnTo>
                    <a:lnTo>
                      <a:pt x="1427" y="72"/>
                    </a:lnTo>
                    <a:lnTo>
                      <a:pt x="1447" y="80"/>
                    </a:lnTo>
                    <a:lnTo>
                      <a:pt x="1469" y="88"/>
                    </a:lnTo>
                    <a:lnTo>
                      <a:pt x="1488" y="97"/>
                    </a:lnTo>
                    <a:lnTo>
                      <a:pt x="1506" y="105"/>
                    </a:lnTo>
                    <a:lnTo>
                      <a:pt x="1524" y="114"/>
                    </a:lnTo>
                    <a:lnTo>
                      <a:pt x="1541" y="124"/>
                    </a:lnTo>
                    <a:lnTo>
                      <a:pt x="1557" y="135"/>
                    </a:lnTo>
                    <a:lnTo>
                      <a:pt x="1574" y="144"/>
                    </a:lnTo>
                    <a:lnTo>
                      <a:pt x="1588" y="155"/>
                    </a:lnTo>
                    <a:lnTo>
                      <a:pt x="1603" y="166"/>
                    </a:lnTo>
                    <a:lnTo>
                      <a:pt x="1617" y="178"/>
                    </a:lnTo>
                    <a:lnTo>
                      <a:pt x="1629" y="189"/>
                    </a:lnTo>
                    <a:lnTo>
                      <a:pt x="1641" y="201"/>
                    </a:lnTo>
                    <a:lnTo>
                      <a:pt x="1653" y="214"/>
                    </a:lnTo>
                    <a:lnTo>
                      <a:pt x="1664" y="227"/>
                    </a:lnTo>
                    <a:lnTo>
                      <a:pt x="1674" y="239"/>
                    </a:lnTo>
                    <a:lnTo>
                      <a:pt x="1684" y="253"/>
                    </a:lnTo>
                    <a:lnTo>
                      <a:pt x="1693" y="267"/>
                    </a:lnTo>
                    <a:lnTo>
                      <a:pt x="1703" y="280"/>
                    </a:lnTo>
                    <a:lnTo>
                      <a:pt x="1711" y="295"/>
                    </a:lnTo>
                    <a:lnTo>
                      <a:pt x="1717" y="310"/>
                    </a:lnTo>
                    <a:lnTo>
                      <a:pt x="1725" y="324"/>
                    </a:lnTo>
                    <a:lnTo>
                      <a:pt x="1732" y="339"/>
                    </a:lnTo>
                    <a:lnTo>
                      <a:pt x="1737" y="355"/>
                    </a:lnTo>
                    <a:lnTo>
                      <a:pt x="1744" y="370"/>
                    </a:lnTo>
                    <a:lnTo>
                      <a:pt x="1750" y="386"/>
                    </a:lnTo>
                    <a:lnTo>
                      <a:pt x="1754" y="401"/>
                    </a:lnTo>
                    <a:lnTo>
                      <a:pt x="1759" y="417"/>
                    </a:lnTo>
                    <a:lnTo>
                      <a:pt x="1763" y="434"/>
                    </a:lnTo>
                    <a:lnTo>
                      <a:pt x="1767" y="450"/>
                    </a:lnTo>
                    <a:lnTo>
                      <a:pt x="1771" y="468"/>
                    </a:lnTo>
                    <a:lnTo>
                      <a:pt x="1774" y="484"/>
                    </a:lnTo>
                    <a:lnTo>
                      <a:pt x="1776" y="502"/>
                    </a:lnTo>
                    <a:lnTo>
                      <a:pt x="1782" y="534"/>
                    </a:lnTo>
                    <a:lnTo>
                      <a:pt x="1786" y="567"/>
                    </a:lnTo>
                    <a:lnTo>
                      <a:pt x="1789" y="601"/>
                    </a:lnTo>
                    <a:lnTo>
                      <a:pt x="1790" y="634"/>
                    </a:lnTo>
                    <a:lnTo>
                      <a:pt x="1791" y="669"/>
                    </a:lnTo>
                    <a:lnTo>
                      <a:pt x="1791" y="703"/>
                    </a:lnTo>
                    <a:lnTo>
                      <a:pt x="1790" y="737"/>
                    </a:lnTo>
                    <a:lnTo>
                      <a:pt x="1787" y="772"/>
                    </a:lnTo>
                    <a:lnTo>
                      <a:pt x="1785" y="806"/>
                    </a:lnTo>
                    <a:lnTo>
                      <a:pt x="1780" y="842"/>
                    </a:lnTo>
                    <a:lnTo>
                      <a:pt x="1775" y="876"/>
                    </a:lnTo>
                    <a:lnTo>
                      <a:pt x="1768" y="910"/>
                    </a:lnTo>
                    <a:lnTo>
                      <a:pt x="1762" y="944"/>
                    </a:lnTo>
                    <a:lnTo>
                      <a:pt x="1752" y="976"/>
                    </a:lnTo>
                    <a:lnTo>
                      <a:pt x="1743" y="1009"/>
                    </a:lnTo>
                    <a:lnTo>
                      <a:pt x="1733" y="1042"/>
                    </a:lnTo>
                    <a:lnTo>
                      <a:pt x="1721" y="1073"/>
                    </a:lnTo>
                    <a:lnTo>
                      <a:pt x="1709" y="1104"/>
                    </a:lnTo>
                    <a:lnTo>
                      <a:pt x="1694" y="1134"/>
                    </a:lnTo>
                    <a:lnTo>
                      <a:pt x="1680" y="1163"/>
                    </a:lnTo>
                    <a:lnTo>
                      <a:pt x="1664" y="1191"/>
                    </a:lnTo>
                    <a:lnTo>
                      <a:pt x="1654" y="1207"/>
                    </a:lnTo>
                    <a:lnTo>
                      <a:pt x="1643" y="1224"/>
                    </a:lnTo>
                    <a:lnTo>
                      <a:pt x="1633" y="1240"/>
                    </a:lnTo>
                    <a:lnTo>
                      <a:pt x="1622" y="1255"/>
                    </a:lnTo>
                    <a:lnTo>
                      <a:pt x="1610" y="1270"/>
                    </a:lnTo>
                    <a:lnTo>
                      <a:pt x="1598" y="1284"/>
                    </a:lnTo>
                    <a:lnTo>
                      <a:pt x="1586" y="1299"/>
                    </a:lnTo>
                    <a:lnTo>
                      <a:pt x="1572" y="1312"/>
                    </a:lnTo>
                    <a:lnTo>
                      <a:pt x="1560" y="1326"/>
                    </a:lnTo>
                    <a:lnTo>
                      <a:pt x="1547" y="1338"/>
                    </a:lnTo>
                    <a:lnTo>
                      <a:pt x="1532" y="1350"/>
                    </a:lnTo>
                    <a:lnTo>
                      <a:pt x="1518" y="1362"/>
                    </a:lnTo>
                    <a:lnTo>
                      <a:pt x="1504" y="1375"/>
                    </a:lnTo>
                    <a:lnTo>
                      <a:pt x="1489" y="1386"/>
                    </a:lnTo>
                    <a:lnTo>
                      <a:pt x="1474" y="1398"/>
                    </a:lnTo>
                    <a:lnTo>
                      <a:pt x="1459" y="1407"/>
                    </a:lnTo>
                    <a:lnTo>
                      <a:pt x="1443" y="1418"/>
                    </a:lnTo>
                    <a:lnTo>
                      <a:pt x="1427" y="1428"/>
                    </a:lnTo>
                    <a:lnTo>
                      <a:pt x="1411" y="1437"/>
                    </a:lnTo>
                    <a:lnTo>
                      <a:pt x="1395" y="1447"/>
                    </a:lnTo>
                    <a:lnTo>
                      <a:pt x="1377" y="1455"/>
                    </a:lnTo>
                    <a:lnTo>
                      <a:pt x="1360" y="1463"/>
                    </a:lnTo>
                    <a:lnTo>
                      <a:pt x="1332" y="1477"/>
                    </a:lnTo>
                    <a:lnTo>
                      <a:pt x="1302" y="1487"/>
                    </a:lnTo>
                    <a:lnTo>
                      <a:pt x="1273" y="1498"/>
                    </a:lnTo>
                    <a:lnTo>
                      <a:pt x="1242" y="1508"/>
                    </a:lnTo>
                    <a:lnTo>
                      <a:pt x="1211" y="1517"/>
                    </a:lnTo>
                    <a:lnTo>
                      <a:pt x="1178" y="1524"/>
                    </a:lnTo>
                    <a:lnTo>
                      <a:pt x="1148" y="1531"/>
                    </a:lnTo>
                    <a:lnTo>
                      <a:pt x="1115" y="1535"/>
                    </a:lnTo>
                    <a:lnTo>
                      <a:pt x="1083" y="1539"/>
                    </a:lnTo>
                    <a:lnTo>
                      <a:pt x="1051" y="1542"/>
                    </a:lnTo>
                    <a:lnTo>
                      <a:pt x="1017" y="1545"/>
                    </a:lnTo>
                    <a:lnTo>
                      <a:pt x="985" y="1545"/>
                    </a:lnTo>
                    <a:lnTo>
                      <a:pt x="953" y="1545"/>
                    </a:lnTo>
                    <a:lnTo>
                      <a:pt x="920" y="1542"/>
                    </a:lnTo>
                    <a:lnTo>
                      <a:pt x="888" y="1539"/>
                    </a:lnTo>
                    <a:lnTo>
                      <a:pt x="856" y="1535"/>
                    </a:lnTo>
                    <a:lnTo>
                      <a:pt x="825" y="1531"/>
                    </a:lnTo>
                    <a:lnTo>
                      <a:pt x="794" y="1524"/>
                    </a:lnTo>
                    <a:lnTo>
                      <a:pt x="763" y="1516"/>
                    </a:lnTo>
                    <a:lnTo>
                      <a:pt x="732" y="1508"/>
                    </a:lnTo>
                    <a:lnTo>
                      <a:pt x="703" y="1498"/>
                    </a:lnTo>
                    <a:lnTo>
                      <a:pt x="675" y="1487"/>
                    </a:lnTo>
                    <a:lnTo>
                      <a:pt x="646" y="1475"/>
                    </a:lnTo>
                    <a:lnTo>
                      <a:pt x="618" y="1462"/>
                    </a:lnTo>
                    <a:lnTo>
                      <a:pt x="591" y="1447"/>
                    </a:lnTo>
                    <a:lnTo>
                      <a:pt x="566" y="1430"/>
                    </a:lnTo>
                    <a:lnTo>
                      <a:pt x="544" y="1415"/>
                    </a:lnTo>
                    <a:lnTo>
                      <a:pt x="523" y="1400"/>
                    </a:lnTo>
                    <a:lnTo>
                      <a:pt x="503" y="1384"/>
                    </a:lnTo>
                    <a:lnTo>
                      <a:pt x="484" y="1366"/>
                    </a:lnTo>
                    <a:lnTo>
                      <a:pt x="464" y="1349"/>
                    </a:lnTo>
                    <a:lnTo>
                      <a:pt x="446" y="1330"/>
                    </a:lnTo>
                    <a:lnTo>
                      <a:pt x="427" y="1311"/>
                    </a:lnTo>
                    <a:lnTo>
                      <a:pt x="410" y="1292"/>
                    </a:lnTo>
                    <a:lnTo>
                      <a:pt x="394" y="1271"/>
                    </a:lnTo>
                    <a:lnTo>
                      <a:pt x="376" y="1251"/>
                    </a:lnTo>
                    <a:lnTo>
                      <a:pt x="360" y="1231"/>
                    </a:lnTo>
                    <a:lnTo>
                      <a:pt x="344" y="1209"/>
                    </a:lnTo>
                    <a:lnTo>
                      <a:pt x="329" y="1188"/>
                    </a:lnTo>
                    <a:lnTo>
                      <a:pt x="314" y="1168"/>
                    </a:lnTo>
                    <a:lnTo>
                      <a:pt x="300" y="1146"/>
                    </a:lnTo>
                    <a:lnTo>
                      <a:pt x="285" y="1126"/>
                    </a:lnTo>
                    <a:lnTo>
                      <a:pt x="270" y="1104"/>
                    </a:lnTo>
                    <a:lnTo>
                      <a:pt x="255" y="1084"/>
                    </a:lnTo>
                    <a:lnTo>
                      <a:pt x="242" y="1063"/>
                    </a:lnTo>
                    <a:lnTo>
                      <a:pt x="227" y="1044"/>
                    </a:lnTo>
                    <a:lnTo>
                      <a:pt x="214" y="1024"/>
                    </a:lnTo>
                    <a:lnTo>
                      <a:pt x="199" y="1005"/>
                    </a:lnTo>
                    <a:lnTo>
                      <a:pt x="185" y="986"/>
                    </a:lnTo>
                    <a:lnTo>
                      <a:pt x="171" y="968"/>
                    </a:lnTo>
                    <a:lnTo>
                      <a:pt x="156" y="950"/>
                    </a:lnTo>
                    <a:lnTo>
                      <a:pt x="142" y="934"/>
                    </a:lnTo>
                    <a:lnTo>
                      <a:pt x="136" y="927"/>
                    </a:lnTo>
                    <a:lnTo>
                      <a:pt x="130" y="922"/>
                    </a:lnTo>
                    <a:lnTo>
                      <a:pt x="124" y="915"/>
                    </a:lnTo>
                    <a:lnTo>
                      <a:pt x="118" y="908"/>
                    </a:lnTo>
                    <a:lnTo>
                      <a:pt x="112" y="903"/>
                    </a:lnTo>
                    <a:lnTo>
                      <a:pt x="106" y="897"/>
                    </a:lnTo>
                    <a:lnTo>
                      <a:pt x="101" y="892"/>
                    </a:lnTo>
                    <a:lnTo>
                      <a:pt x="95" y="887"/>
                    </a:lnTo>
                    <a:lnTo>
                      <a:pt x="90" y="881"/>
                    </a:lnTo>
                    <a:lnTo>
                      <a:pt x="86" y="877"/>
                    </a:lnTo>
                    <a:lnTo>
                      <a:pt x="81" y="873"/>
                    </a:lnTo>
                    <a:lnTo>
                      <a:pt x="77" y="869"/>
                    </a:lnTo>
                    <a:lnTo>
                      <a:pt x="73" y="866"/>
                    </a:lnTo>
                    <a:lnTo>
                      <a:pt x="70" y="862"/>
                    </a:lnTo>
                    <a:lnTo>
                      <a:pt x="67" y="859"/>
                    </a:lnTo>
                    <a:lnTo>
                      <a:pt x="65" y="858"/>
                    </a:lnTo>
                    <a:lnTo>
                      <a:pt x="62" y="855"/>
                    </a:lnTo>
                    <a:lnTo>
                      <a:pt x="60" y="854"/>
                    </a:lnTo>
                    <a:lnTo>
                      <a:pt x="59" y="85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0" name="Freeform 9">
                <a:extLst>
                  <a:ext uri="{FF2B5EF4-FFF2-40B4-BE49-F238E27FC236}">
                    <a16:creationId xmlns:a16="http://schemas.microsoft.com/office/drawing/2014/main" id="{15A5859A-03C0-A7F1-099A-F01005A340E4}"/>
                  </a:ext>
                </a:extLst>
              </p:cNvPr>
              <p:cNvSpPr>
                <a:spLocks/>
              </p:cNvSpPr>
              <p:nvPr/>
            </p:nvSpPr>
            <p:spPr bwMode="auto">
              <a:xfrm>
                <a:off x="2735" y="2506"/>
                <a:ext cx="1533" cy="1322"/>
              </a:xfrm>
              <a:custGeom>
                <a:avLst/>
                <a:gdLst>
                  <a:gd name="T0" fmla="*/ 3 w 1791"/>
                  <a:gd name="T1" fmla="*/ 3 h 1545"/>
                  <a:gd name="T2" fmla="*/ 0 w 1791"/>
                  <a:gd name="T3" fmla="*/ 3 h 1545"/>
                  <a:gd name="T4" fmla="*/ 3 w 1791"/>
                  <a:gd name="T5" fmla="*/ 3 h 1545"/>
                  <a:gd name="T6" fmla="*/ 3 w 1791"/>
                  <a:gd name="T7" fmla="*/ 3 h 1545"/>
                  <a:gd name="T8" fmla="*/ 3 w 1791"/>
                  <a:gd name="T9" fmla="*/ 3 h 1545"/>
                  <a:gd name="T10" fmla="*/ 3 w 1791"/>
                  <a:gd name="T11" fmla="*/ 3 h 1545"/>
                  <a:gd name="T12" fmla="*/ 3 w 1791"/>
                  <a:gd name="T13" fmla="*/ 3 h 1545"/>
                  <a:gd name="T14" fmla="*/ 3 w 1791"/>
                  <a:gd name="T15" fmla="*/ 3 h 1545"/>
                  <a:gd name="T16" fmla="*/ 3 w 1791"/>
                  <a:gd name="T17" fmla="*/ 3 h 1545"/>
                  <a:gd name="T18" fmla="*/ 3 w 1791"/>
                  <a:gd name="T19" fmla="*/ 3 h 1545"/>
                  <a:gd name="T20" fmla="*/ 3 w 1791"/>
                  <a:gd name="T21" fmla="*/ 3 h 1545"/>
                  <a:gd name="T22" fmla="*/ 3 w 1791"/>
                  <a:gd name="T23" fmla="*/ 3 h 1545"/>
                  <a:gd name="T24" fmla="*/ 3 w 1791"/>
                  <a:gd name="T25" fmla="*/ 3 h 1545"/>
                  <a:gd name="T26" fmla="*/ 3 w 1791"/>
                  <a:gd name="T27" fmla="*/ 3 h 1545"/>
                  <a:gd name="T28" fmla="*/ 3 w 1791"/>
                  <a:gd name="T29" fmla="*/ 3 h 1545"/>
                  <a:gd name="T30" fmla="*/ 3 w 1791"/>
                  <a:gd name="T31" fmla="*/ 3 h 1545"/>
                  <a:gd name="T32" fmla="*/ 3 w 1791"/>
                  <a:gd name="T33" fmla="*/ 3 h 1545"/>
                  <a:gd name="T34" fmla="*/ 3 w 1791"/>
                  <a:gd name="T35" fmla="*/ 3 h 1545"/>
                  <a:gd name="T36" fmla="*/ 3 w 1791"/>
                  <a:gd name="T37" fmla="*/ 0 h 1545"/>
                  <a:gd name="T38" fmla="*/ 3 w 1791"/>
                  <a:gd name="T39" fmla="*/ 2 h 1545"/>
                  <a:gd name="T40" fmla="*/ 3 w 1791"/>
                  <a:gd name="T41" fmla="*/ 3 h 1545"/>
                  <a:gd name="T42" fmla="*/ 3 w 1791"/>
                  <a:gd name="T43" fmla="*/ 3 h 1545"/>
                  <a:gd name="T44" fmla="*/ 3 w 1791"/>
                  <a:gd name="T45" fmla="*/ 3 h 1545"/>
                  <a:gd name="T46" fmla="*/ 3 w 1791"/>
                  <a:gd name="T47" fmla="*/ 3 h 1545"/>
                  <a:gd name="T48" fmla="*/ 3 w 1791"/>
                  <a:gd name="T49" fmla="*/ 3 h 1545"/>
                  <a:gd name="T50" fmla="*/ 3 w 1791"/>
                  <a:gd name="T51" fmla="*/ 3 h 1545"/>
                  <a:gd name="T52" fmla="*/ 3 w 1791"/>
                  <a:gd name="T53" fmla="*/ 3 h 1545"/>
                  <a:gd name="T54" fmla="*/ 3 w 1791"/>
                  <a:gd name="T55" fmla="*/ 3 h 1545"/>
                  <a:gd name="T56" fmla="*/ 3 w 1791"/>
                  <a:gd name="T57" fmla="*/ 3 h 1545"/>
                  <a:gd name="T58" fmla="*/ 3 w 1791"/>
                  <a:gd name="T59" fmla="*/ 3 h 1545"/>
                  <a:gd name="T60" fmla="*/ 3 w 1791"/>
                  <a:gd name="T61" fmla="*/ 3 h 1545"/>
                  <a:gd name="T62" fmla="*/ 3 w 1791"/>
                  <a:gd name="T63" fmla="*/ 3 h 1545"/>
                  <a:gd name="T64" fmla="*/ 3 w 1791"/>
                  <a:gd name="T65" fmla="*/ 3 h 1545"/>
                  <a:gd name="T66" fmla="*/ 3 w 1791"/>
                  <a:gd name="T67" fmla="*/ 3 h 1545"/>
                  <a:gd name="T68" fmla="*/ 3 w 1791"/>
                  <a:gd name="T69" fmla="*/ 3 h 1545"/>
                  <a:gd name="T70" fmla="*/ 3 w 1791"/>
                  <a:gd name="T71" fmla="*/ 3 h 1545"/>
                  <a:gd name="T72" fmla="*/ 3 w 1791"/>
                  <a:gd name="T73" fmla="*/ 3 h 1545"/>
                  <a:gd name="T74" fmla="*/ 3 w 1791"/>
                  <a:gd name="T75" fmla="*/ 3 h 1545"/>
                  <a:gd name="T76" fmla="*/ 3 w 1791"/>
                  <a:gd name="T77" fmla="*/ 3 h 1545"/>
                  <a:gd name="T78" fmla="*/ 3 w 1791"/>
                  <a:gd name="T79" fmla="*/ 3 h 1545"/>
                  <a:gd name="T80" fmla="*/ 3 w 1791"/>
                  <a:gd name="T81" fmla="*/ 3 h 1545"/>
                  <a:gd name="T82" fmla="*/ 3 w 1791"/>
                  <a:gd name="T83" fmla="*/ 3 h 1545"/>
                  <a:gd name="T84" fmla="*/ 3 w 1791"/>
                  <a:gd name="T85" fmla="*/ 3 h 1545"/>
                  <a:gd name="T86" fmla="*/ 3 w 1791"/>
                  <a:gd name="T87" fmla="*/ 3 h 1545"/>
                  <a:gd name="T88" fmla="*/ 3 w 1791"/>
                  <a:gd name="T89" fmla="*/ 3 h 1545"/>
                  <a:gd name="T90" fmla="*/ 3 w 1791"/>
                  <a:gd name="T91" fmla="*/ 3 h 1545"/>
                  <a:gd name="T92" fmla="*/ 3 w 1791"/>
                  <a:gd name="T93" fmla="*/ 3 h 1545"/>
                  <a:gd name="T94" fmla="*/ 3 w 1791"/>
                  <a:gd name="T95" fmla="*/ 3 h 1545"/>
                  <a:gd name="T96" fmla="*/ 3 w 1791"/>
                  <a:gd name="T97" fmla="*/ 3 h 1545"/>
                  <a:gd name="T98" fmla="*/ 3 w 1791"/>
                  <a:gd name="T99" fmla="*/ 3 h 1545"/>
                  <a:gd name="T100" fmla="*/ 3 w 1791"/>
                  <a:gd name="T101" fmla="*/ 3 h 1545"/>
                  <a:gd name="T102" fmla="*/ 3 w 1791"/>
                  <a:gd name="T103" fmla="*/ 3 h 1545"/>
                  <a:gd name="T104" fmla="*/ 3 w 1791"/>
                  <a:gd name="T105" fmla="*/ 3 h 1545"/>
                  <a:gd name="T106" fmla="*/ 3 w 1791"/>
                  <a:gd name="T107" fmla="*/ 3 h 1545"/>
                  <a:gd name="T108" fmla="*/ 3 w 1791"/>
                  <a:gd name="T109" fmla="*/ 3 h 1545"/>
                  <a:gd name="T110" fmla="*/ 3 w 1791"/>
                  <a:gd name="T111" fmla="*/ 3 h 1545"/>
                  <a:gd name="T112" fmla="*/ 3 w 1791"/>
                  <a:gd name="T113" fmla="*/ 3 h 1545"/>
                  <a:gd name="T114" fmla="*/ 3 w 1791"/>
                  <a:gd name="T115" fmla="*/ 3 h 1545"/>
                  <a:gd name="T116" fmla="*/ 3 w 1791"/>
                  <a:gd name="T117" fmla="*/ 3 h 1545"/>
                  <a:gd name="T118" fmla="*/ 3 w 1791"/>
                  <a:gd name="T119" fmla="*/ 3 h 1545"/>
                  <a:gd name="T120" fmla="*/ 3 w 1791"/>
                  <a:gd name="T121" fmla="*/ 3 h 1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91" h="1545">
                    <a:moveTo>
                      <a:pt x="59" y="854"/>
                    </a:moveTo>
                    <a:lnTo>
                      <a:pt x="41" y="835"/>
                    </a:lnTo>
                    <a:lnTo>
                      <a:pt x="28" y="816"/>
                    </a:lnTo>
                    <a:lnTo>
                      <a:pt x="17" y="797"/>
                    </a:lnTo>
                    <a:lnTo>
                      <a:pt x="9" y="780"/>
                    </a:lnTo>
                    <a:lnTo>
                      <a:pt x="4" y="762"/>
                    </a:lnTo>
                    <a:lnTo>
                      <a:pt x="1" y="744"/>
                    </a:lnTo>
                    <a:lnTo>
                      <a:pt x="0" y="728"/>
                    </a:lnTo>
                    <a:lnTo>
                      <a:pt x="2" y="712"/>
                    </a:lnTo>
                    <a:lnTo>
                      <a:pt x="6" y="695"/>
                    </a:lnTo>
                    <a:lnTo>
                      <a:pt x="12" y="679"/>
                    </a:lnTo>
                    <a:lnTo>
                      <a:pt x="18" y="663"/>
                    </a:lnTo>
                    <a:lnTo>
                      <a:pt x="28" y="646"/>
                    </a:lnTo>
                    <a:lnTo>
                      <a:pt x="39" y="631"/>
                    </a:lnTo>
                    <a:lnTo>
                      <a:pt x="51" y="616"/>
                    </a:lnTo>
                    <a:lnTo>
                      <a:pt x="63" y="601"/>
                    </a:lnTo>
                    <a:lnTo>
                      <a:pt x="76" y="586"/>
                    </a:lnTo>
                    <a:lnTo>
                      <a:pt x="91" y="572"/>
                    </a:lnTo>
                    <a:lnTo>
                      <a:pt x="104" y="558"/>
                    </a:lnTo>
                    <a:lnTo>
                      <a:pt x="121" y="543"/>
                    </a:lnTo>
                    <a:lnTo>
                      <a:pt x="135" y="529"/>
                    </a:lnTo>
                    <a:lnTo>
                      <a:pt x="150" y="516"/>
                    </a:lnTo>
                    <a:lnTo>
                      <a:pt x="166" y="501"/>
                    </a:lnTo>
                    <a:lnTo>
                      <a:pt x="181" y="487"/>
                    </a:lnTo>
                    <a:lnTo>
                      <a:pt x="194" y="474"/>
                    </a:lnTo>
                    <a:lnTo>
                      <a:pt x="208" y="460"/>
                    </a:lnTo>
                    <a:lnTo>
                      <a:pt x="223" y="445"/>
                    </a:lnTo>
                    <a:lnTo>
                      <a:pt x="236" y="430"/>
                    </a:lnTo>
                    <a:lnTo>
                      <a:pt x="248" y="415"/>
                    </a:lnTo>
                    <a:lnTo>
                      <a:pt x="259" y="400"/>
                    </a:lnTo>
                    <a:lnTo>
                      <a:pt x="270" y="387"/>
                    </a:lnTo>
                    <a:lnTo>
                      <a:pt x="279" y="372"/>
                    </a:lnTo>
                    <a:lnTo>
                      <a:pt x="289" y="357"/>
                    </a:lnTo>
                    <a:lnTo>
                      <a:pt x="298" y="343"/>
                    </a:lnTo>
                    <a:lnTo>
                      <a:pt x="306" y="328"/>
                    </a:lnTo>
                    <a:lnTo>
                      <a:pt x="313" y="315"/>
                    </a:lnTo>
                    <a:lnTo>
                      <a:pt x="319" y="301"/>
                    </a:lnTo>
                    <a:lnTo>
                      <a:pt x="326" y="287"/>
                    </a:lnTo>
                    <a:lnTo>
                      <a:pt x="333" y="274"/>
                    </a:lnTo>
                    <a:lnTo>
                      <a:pt x="340" y="262"/>
                    </a:lnTo>
                    <a:lnTo>
                      <a:pt x="345" y="248"/>
                    </a:lnTo>
                    <a:lnTo>
                      <a:pt x="352" y="236"/>
                    </a:lnTo>
                    <a:lnTo>
                      <a:pt x="357" y="223"/>
                    </a:lnTo>
                    <a:lnTo>
                      <a:pt x="364" y="211"/>
                    </a:lnTo>
                    <a:lnTo>
                      <a:pt x="371" y="199"/>
                    </a:lnTo>
                    <a:lnTo>
                      <a:pt x="376" y="187"/>
                    </a:lnTo>
                    <a:lnTo>
                      <a:pt x="383" y="176"/>
                    </a:lnTo>
                    <a:lnTo>
                      <a:pt x="389" y="165"/>
                    </a:lnTo>
                    <a:lnTo>
                      <a:pt x="397" y="154"/>
                    </a:lnTo>
                    <a:lnTo>
                      <a:pt x="405" y="143"/>
                    </a:lnTo>
                    <a:lnTo>
                      <a:pt x="414" y="134"/>
                    </a:lnTo>
                    <a:lnTo>
                      <a:pt x="422" y="123"/>
                    </a:lnTo>
                    <a:lnTo>
                      <a:pt x="431" y="113"/>
                    </a:lnTo>
                    <a:lnTo>
                      <a:pt x="442" y="104"/>
                    </a:lnTo>
                    <a:lnTo>
                      <a:pt x="452" y="96"/>
                    </a:lnTo>
                    <a:lnTo>
                      <a:pt x="465" y="87"/>
                    </a:lnTo>
                    <a:lnTo>
                      <a:pt x="477" y="79"/>
                    </a:lnTo>
                    <a:lnTo>
                      <a:pt x="491" y="71"/>
                    </a:lnTo>
                    <a:lnTo>
                      <a:pt x="506" y="63"/>
                    </a:lnTo>
                    <a:lnTo>
                      <a:pt x="521" y="56"/>
                    </a:lnTo>
                    <a:lnTo>
                      <a:pt x="538" y="49"/>
                    </a:lnTo>
                    <a:lnTo>
                      <a:pt x="557" y="44"/>
                    </a:lnTo>
                    <a:lnTo>
                      <a:pt x="575" y="39"/>
                    </a:lnTo>
                    <a:lnTo>
                      <a:pt x="594" y="33"/>
                    </a:lnTo>
                    <a:lnTo>
                      <a:pt x="612" y="29"/>
                    </a:lnTo>
                    <a:lnTo>
                      <a:pt x="633" y="25"/>
                    </a:lnTo>
                    <a:lnTo>
                      <a:pt x="654" y="21"/>
                    </a:lnTo>
                    <a:lnTo>
                      <a:pt x="677" y="17"/>
                    </a:lnTo>
                    <a:lnTo>
                      <a:pt x="700" y="14"/>
                    </a:lnTo>
                    <a:lnTo>
                      <a:pt x="723" y="10"/>
                    </a:lnTo>
                    <a:lnTo>
                      <a:pt x="747" y="9"/>
                    </a:lnTo>
                    <a:lnTo>
                      <a:pt x="772" y="6"/>
                    </a:lnTo>
                    <a:lnTo>
                      <a:pt x="798" y="5"/>
                    </a:lnTo>
                    <a:lnTo>
                      <a:pt x="823" y="3"/>
                    </a:lnTo>
                    <a:lnTo>
                      <a:pt x="849" y="2"/>
                    </a:lnTo>
                    <a:lnTo>
                      <a:pt x="876" y="0"/>
                    </a:lnTo>
                    <a:lnTo>
                      <a:pt x="903" y="0"/>
                    </a:lnTo>
                    <a:lnTo>
                      <a:pt x="930" y="0"/>
                    </a:lnTo>
                    <a:lnTo>
                      <a:pt x="958" y="0"/>
                    </a:lnTo>
                    <a:lnTo>
                      <a:pt x="985" y="2"/>
                    </a:lnTo>
                    <a:lnTo>
                      <a:pt x="1013" y="3"/>
                    </a:lnTo>
                    <a:lnTo>
                      <a:pt x="1040" y="5"/>
                    </a:lnTo>
                    <a:lnTo>
                      <a:pt x="1068" y="6"/>
                    </a:lnTo>
                    <a:lnTo>
                      <a:pt x="1096" y="9"/>
                    </a:lnTo>
                    <a:lnTo>
                      <a:pt x="1123" y="10"/>
                    </a:lnTo>
                    <a:lnTo>
                      <a:pt x="1151" y="14"/>
                    </a:lnTo>
                    <a:lnTo>
                      <a:pt x="1178" y="17"/>
                    </a:lnTo>
                    <a:lnTo>
                      <a:pt x="1205" y="21"/>
                    </a:lnTo>
                    <a:lnTo>
                      <a:pt x="1232" y="25"/>
                    </a:lnTo>
                    <a:lnTo>
                      <a:pt x="1257" y="29"/>
                    </a:lnTo>
                    <a:lnTo>
                      <a:pt x="1283" y="34"/>
                    </a:lnTo>
                    <a:lnTo>
                      <a:pt x="1308" y="40"/>
                    </a:lnTo>
                    <a:lnTo>
                      <a:pt x="1334" y="45"/>
                    </a:lnTo>
                    <a:lnTo>
                      <a:pt x="1358" y="52"/>
                    </a:lnTo>
                    <a:lnTo>
                      <a:pt x="1381" y="58"/>
                    </a:lnTo>
                    <a:lnTo>
                      <a:pt x="1404" y="66"/>
                    </a:lnTo>
                    <a:lnTo>
                      <a:pt x="1427" y="73"/>
                    </a:lnTo>
                    <a:lnTo>
                      <a:pt x="1447" y="81"/>
                    </a:lnTo>
                    <a:lnTo>
                      <a:pt x="1468" y="89"/>
                    </a:lnTo>
                    <a:lnTo>
                      <a:pt x="1487" y="97"/>
                    </a:lnTo>
                    <a:lnTo>
                      <a:pt x="1506" y="105"/>
                    </a:lnTo>
                    <a:lnTo>
                      <a:pt x="1523" y="115"/>
                    </a:lnTo>
                    <a:lnTo>
                      <a:pt x="1541" y="124"/>
                    </a:lnTo>
                    <a:lnTo>
                      <a:pt x="1557" y="135"/>
                    </a:lnTo>
                    <a:lnTo>
                      <a:pt x="1573" y="145"/>
                    </a:lnTo>
                    <a:lnTo>
                      <a:pt x="1588" y="155"/>
                    </a:lnTo>
                    <a:lnTo>
                      <a:pt x="1603" y="166"/>
                    </a:lnTo>
                    <a:lnTo>
                      <a:pt x="1616" y="179"/>
                    </a:lnTo>
                    <a:lnTo>
                      <a:pt x="1628" y="189"/>
                    </a:lnTo>
                    <a:lnTo>
                      <a:pt x="1640" y="202"/>
                    </a:lnTo>
                    <a:lnTo>
                      <a:pt x="1652" y="214"/>
                    </a:lnTo>
                    <a:lnTo>
                      <a:pt x="1663" y="228"/>
                    </a:lnTo>
                    <a:lnTo>
                      <a:pt x="1674" y="240"/>
                    </a:lnTo>
                    <a:lnTo>
                      <a:pt x="1683" y="253"/>
                    </a:lnTo>
                    <a:lnTo>
                      <a:pt x="1693" y="267"/>
                    </a:lnTo>
                    <a:lnTo>
                      <a:pt x="1702" y="281"/>
                    </a:lnTo>
                    <a:lnTo>
                      <a:pt x="1710" y="296"/>
                    </a:lnTo>
                    <a:lnTo>
                      <a:pt x="1717" y="310"/>
                    </a:lnTo>
                    <a:lnTo>
                      <a:pt x="1725" y="324"/>
                    </a:lnTo>
                    <a:lnTo>
                      <a:pt x="1732" y="339"/>
                    </a:lnTo>
                    <a:lnTo>
                      <a:pt x="1737" y="355"/>
                    </a:lnTo>
                    <a:lnTo>
                      <a:pt x="1744" y="370"/>
                    </a:lnTo>
                    <a:lnTo>
                      <a:pt x="1749" y="387"/>
                    </a:lnTo>
                    <a:lnTo>
                      <a:pt x="1753" y="402"/>
                    </a:lnTo>
                    <a:lnTo>
                      <a:pt x="1759" y="418"/>
                    </a:lnTo>
                    <a:lnTo>
                      <a:pt x="1763" y="434"/>
                    </a:lnTo>
                    <a:lnTo>
                      <a:pt x="1767" y="451"/>
                    </a:lnTo>
                    <a:lnTo>
                      <a:pt x="1771" y="468"/>
                    </a:lnTo>
                    <a:lnTo>
                      <a:pt x="1773" y="485"/>
                    </a:lnTo>
                    <a:lnTo>
                      <a:pt x="1776" y="502"/>
                    </a:lnTo>
                    <a:lnTo>
                      <a:pt x="1781" y="535"/>
                    </a:lnTo>
                    <a:lnTo>
                      <a:pt x="1785" y="567"/>
                    </a:lnTo>
                    <a:lnTo>
                      <a:pt x="1788" y="601"/>
                    </a:lnTo>
                    <a:lnTo>
                      <a:pt x="1790" y="634"/>
                    </a:lnTo>
                    <a:lnTo>
                      <a:pt x="1791" y="669"/>
                    </a:lnTo>
                    <a:lnTo>
                      <a:pt x="1791" y="703"/>
                    </a:lnTo>
                    <a:lnTo>
                      <a:pt x="1790" y="737"/>
                    </a:lnTo>
                    <a:lnTo>
                      <a:pt x="1787" y="773"/>
                    </a:lnTo>
                    <a:lnTo>
                      <a:pt x="1784" y="807"/>
                    </a:lnTo>
                    <a:lnTo>
                      <a:pt x="1780" y="842"/>
                    </a:lnTo>
                    <a:lnTo>
                      <a:pt x="1775" y="876"/>
                    </a:lnTo>
                    <a:lnTo>
                      <a:pt x="1768" y="910"/>
                    </a:lnTo>
                    <a:lnTo>
                      <a:pt x="1761" y="944"/>
                    </a:lnTo>
                    <a:lnTo>
                      <a:pt x="1752" y="977"/>
                    </a:lnTo>
                    <a:lnTo>
                      <a:pt x="1742" y="1009"/>
                    </a:lnTo>
                    <a:lnTo>
                      <a:pt x="1733" y="1042"/>
                    </a:lnTo>
                    <a:lnTo>
                      <a:pt x="1721" y="1073"/>
                    </a:lnTo>
                    <a:lnTo>
                      <a:pt x="1709" y="1105"/>
                    </a:lnTo>
                    <a:lnTo>
                      <a:pt x="1694" y="1134"/>
                    </a:lnTo>
                    <a:lnTo>
                      <a:pt x="1679" y="1163"/>
                    </a:lnTo>
                    <a:lnTo>
                      <a:pt x="1663" y="1192"/>
                    </a:lnTo>
                    <a:lnTo>
                      <a:pt x="1654" y="1208"/>
                    </a:lnTo>
                    <a:lnTo>
                      <a:pt x="1643" y="1224"/>
                    </a:lnTo>
                    <a:lnTo>
                      <a:pt x="1632" y="1240"/>
                    </a:lnTo>
                    <a:lnTo>
                      <a:pt x="1622" y="1255"/>
                    </a:lnTo>
                    <a:lnTo>
                      <a:pt x="1609" y="1270"/>
                    </a:lnTo>
                    <a:lnTo>
                      <a:pt x="1597" y="1284"/>
                    </a:lnTo>
                    <a:lnTo>
                      <a:pt x="1585" y="1299"/>
                    </a:lnTo>
                    <a:lnTo>
                      <a:pt x="1572" y="1313"/>
                    </a:lnTo>
                    <a:lnTo>
                      <a:pt x="1560" y="1326"/>
                    </a:lnTo>
                    <a:lnTo>
                      <a:pt x="1546" y="1338"/>
                    </a:lnTo>
                    <a:lnTo>
                      <a:pt x="1532" y="1351"/>
                    </a:lnTo>
                    <a:lnTo>
                      <a:pt x="1518" y="1363"/>
                    </a:lnTo>
                    <a:lnTo>
                      <a:pt x="1503" y="1375"/>
                    </a:lnTo>
                    <a:lnTo>
                      <a:pt x="1489" y="1386"/>
                    </a:lnTo>
                    <a:lnTo>
                      <a:pt x="1474" y="1398"/>
                    </a:lnTo>
                    <a:lnTo>
                      <a:pt x="1459" y="1408"/>
                    </a:lnTo>
                    <a:lnTo>
                      <a:pt x="1443" y="1419"/>
                    </a:lnTo>
                    <a:lnTo>
                      <a:pt x="1427" y="1428"/>
                    </a:lnTo>
                    <a:lnTo>
                      <a:pt x="1411" y="1438"/>
                    </a:lnTo>
                    <a:lnTo>
                      <a:pt x="1394" y="1447"/>
                    </a:lnTo>
                    <a:lnTo>
                      <a:pt x="1377" y="1455"/>
                    </a:lnTo>
                    <a:lnTo>
                      <a:pt x="1360" y="1463"/>
                    </a:lnTo>
                    <a:lnTo>
                      <a:pt x="1331" y="1477"/>
                    </a:lnTo>
                    <a:lnTo>
                      <a:pt x="1302" y="1488"/>
                    </a:lnTo>
                    <a:lnTo>
                      <a:pt x="1272" y="1499"/>
                    </a:lnTo>
                    <a:lnTo>
                      <a:pt x="1241" y="1508"/>
                    </a:lnTo>
                    <a:lnTo>
                      <a:pt x="1210" y="1518"/>
                    </a:lnTo>
                    <a:lnTo>
                      <a:pt x="1178" y="1525"/>
                    </a:lnTo>
                    <a:lnTo>
                      <a:pt x="1147" y="1531"/>
                    </a:lnTo>
                    <a:lnTo>
                      <a:pt x="1115" y="1536"/>
                    </a:lnTo>
                    <a:lnTo>
                      <a:pt x="1083" y="1540"/>
                    </a:lnTo>
                    <a:lnTo>
                      <a:pt x="1050" y="1542"/>
                    </a:lnTo>
                    <a:lnTo>
                      <a:pt x="1017" y="1545"/>
                    </a:lnTo>
                    <a:lnTo>
                      <a:pt x="985" y="1545"/>
                    </a:lnTo>
                    <a:lnTo>
                      <a:pt x="952" y="1545"/>
                    </a:lnTo>
                    <a:lnTo>
                      <a:pt x="920" y="1542"/>
                    </a:lnTo>
                    <a:lnTo>
                      <a:pt x="888" y="1540"/>
                    </a:lnTo>
                    <a:lnTo>
                      <a:pt x="856" y="1536"/>
                    </a:lnTo>
                    <a:lnTo>
                      <a:pt x="825" y="1531"/>
                    </a:lnTo>
                    <a:lnTo>
                      <a:pt x="794" y="1525"/>
                    </a:lnTo>
                    <a:lnTo>
                      <a:pt x="763" y="1516"/>
                    </a:lnTo>
                    <a:lnTo>
                      <a:pt x="732" y="1508"/>
                    </a:lnTo>
                    <a:lnTo>
                      <a:pt x="702" y="1499"/>
                    </a:lnTo>
                    <a:lnTo>
                      <a:pt x="674" y="1488"/>
                    </a:lnTo>
                    <a:lnTo>
                      <a:pt x="646" y="1476"/>
                    </a:lnTo>
                    <a:lnTo>
                      <a:pt x="618" y="1462"/>
                    </a:lnTo>
                    <a:lnTo>
                      <a:pt x="591" y="1447"/>
                    </a:lnTo>
                    <a:lnTo>
                      <a:pt x="565" y="1431"/>
                    </a:lnTo>
                    <a:lnTo>
                      <a:pt x="544" y="1416"/>
                    </a:lnTo>
                    <a:lnTo>
                      <a:pt x="522" y="1401"/>
                    </a:lnTo>
                    <a:lnTo>
                      <a:pt x="502" y="1385"/>
                    </a:lnTo>
                    <a:lnTo>
                      <a:pt x="483" y="1367"/>
                    </a:lnTo>
                    <a:lnTo>
                      <a:pt x="463" y="1349"/>
                    </a:lnTo>
                    <a:lnTo>
                      <a:pt x="446" y="1330"/>
                    </a:lnTo>
                    <a:lnTo>
                      <a:pt x="427" y="1311"/>
                    </a:lnTo>
                    <a:lnTo>
                      <a:pt x="409" y="1292"/>
                    </a:lnTo>
                    <a:lnTo>
                      <a:pt x="393" y="1272"/>
                    </a:lnTo>
                    <a:lnTo>
                      <a:pt x="376" y="1251"/>
                    </a:lnTo>
                    <a:lnTo>
                      <a:pt x="360" y="1231"/>
                    </a:lnTo>
                    <a:lnTo>
                      <a:pt x="344" y="1209"/>
                    </a:lnTo>
                    <a:lnTo>
                      <a:pt x="329" y="1189"/>
                    </a:lnTo>
                    <a:lnTo>
                      <a:pt x="314" y="1168"/>
                    </a:lnTo>
                    <a:lnTo>
                      <a:pt x="299" y="1147"/>
                    </a:lnTo>
                    <a:lnTo>
                      <a:pt x="285" y="1126"/>
                    </a:lnTo>
                    <a:lnTo>
                      <a:pt x="270" y="1105"/>
                    </a:lnTo>
                    <a:lnTo>
                      <a:pt x="255" y="1084"/>
                    </a:lnTo>
                    <a:lnTo>
                      <a:pt x="242" y="1064"/>
                    </a:lnTo>
                    <a:lnTo>
                      <a:pt x="227" y="1045"/>
                    </a:lnTo>
                    <a:lnTo>
                      <a:pt x="213" y="1024"/>
                    </a:lnTo>
                    <a:lnTo>
                      <a:pt x="199" y="1005"/>
                    </a:lnTo>
                    <a:lnTo>
                      <a:pt x="185" y="986"/>
                    </a:lnTo>
                    <a:lnTo>
                      <a:pt x="170" y="969"/>
                    </a:lnTo>
                    <a:lnTo>
                      <a:pt x="156" y="951"/>
                    </a:lnTo>
                    <a:lnTo>
                      <a:pt x="142" y="935"/>
                    </a:lnTo>
                    <a:lnTo>
                      <a:pt x="135" y="928"/>
                    </a:lnTo>
                    <a:lnTo>
                      <a:pt x="130" y="922"/>
                    </a:lnTo>
                    <a:lnTo>
                      <a:pt x="123" y="916"/>
                    </a:lnTo>
                    <a:lnTo>
                      <a:pt x="118" y="909"/>
                    </a:lnTo>
                    <a:lnTo>
                      <a:pt x="111" y="903"/>
                    </a:lnTo>
                    <a:lnTo>
                      <a:pt x="106" y="898"/>
                    </a:lnTo>
                    <a:lnTo>
                      <a:pt x="100" y="892"/>
                    </a:lnTo>
                    <a:lnTo>
                      <a:pt x="95" y="887"/>
                    </a:lnTo>
                    <a:lnTo>
                      <a:pt x="90" y="882"/>
                    </a:lnTo>
                    <a:lnTo>
                      <a:pt x="86" y="877"/>
                    </a:lnTo>
                    <a:lnTo>
                      <a:pt x="80" y="873"/>
                    </a:lnTo>
                    <a:lnTo>
                      <a:pt x="76" y="869"/>
                    </a:lnTo>
                    <a:lnTo>
                      <a:pt x="72" y="867"/>
                    </a:lnTo>
                    <a:lnTo>
                      <a:pt x="70" y="862"/>
                    </a:lnTo>
                    <a:lnTo>
                      <a:pt x="67" y="860"/>
                    </a:lnTo>
                    <a:lnTo>
                      <a:pt x="64" y="858"/>
                    </a:lnTo>
                    <a:lnTo>
                      <a:pt x="61" y="856"/>
                    </a:lnTo>
                    <a:lnTo>
                      <a:pt x="60" y="854"/>
                    </a:lnTo>
                    <a:lnTo>
                      <a:pt x="59" y="854"/>
                    </a:lnTo>
                    <a:close/>
                  </a:path>
                </a:pathLst>
              </a:custGeom>
              <a:gradFill rotWithShape="1">
                <a:gsLst>
                  <a:gs pos="0">
                    <a:srgbClr val="FFFFFF"/>
                  </a:gs>
                  <a:gs pos="100000">
                    <a:srgbClr val="FFFF99"/>
                  </a:gs>
                </a:gsLst>
                <a:lin ang="5400000" scaled="1"/>
              </a:gradFill>
              <a:ln w="12700">
                <a:solidFill>
                  <a:srgbClr val="000000"/>
                </a:solidFill>
                <a:prstDash val="solid"/>
                <a:round/>
                <a:headEnd/>
                <a:tailEnd/>
              </a:ln>
            </p:spPr>
            <p:txBody>
              <a:bodyPr/>
              <a:lstStyle/>
              <a:p>
                <a:endParaRPr lang="zh-CN" altLang="en-US"/>
              </a:p>
            </p:txBody>
          </p:sp>
          <p:sp>
            <p:nvSpPr>
              <p:cNvPr id="65551" name="Rectangle 10">
                <a:extLst>
                  <a:ext uri="{FF2B5EF4-FFF2-40B4-BE49-F238E27FC236}">
                    <a16:creationId xmlns:a16="http://schemas.microsoft.com/office/drawing/2014/main" id="{8001B09A-A85E-F1C1-3C21-FA64168E65AB}"/>
                  </a:ext>
                </a:extLst>
              </p:cNvPr>
              <p:cNvSpPr>
                <a:spLocks noChangeArrowheads="1"/>
              </p:cNvSpPr>
              <p:nvPr/>
            </p:nvSpPr>
            <p:spPr bwMode="auto">
              <a:xfrm>
                <a:off x="1046" y="2069"/>
                <a:ext cx="65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400">
                    <a:solidFill>
                      <a:srgbClr val="0000FF"/>
                    </a:solidFill>
                  </a:rPr>
                  <a:t>问题空间</a:t>
                </a:r>
                <a:endParaRPr lang="en-US" altLang="zh-CN" sz="2400">
                  <a:solidFill>
                    <a:srgbClr val="0000FF"/>
                  </a:solidFill>
                </a:endParaRPr>
              </a:p>
              <a:p>
                <a:pPr algn="ctr" eaLnBrk="1" hangingPunct="1"/>
                <a:r>
                  <a:rPr lang="en-US" altLang="ja-JP" sz="2400">
                    <a:solidFill>
                      <a:srgbClr val="0000FF"/>
                    </a:solidFill>
                  </a:rPr>
                  <a:t>(</a:t>
                </a:r>
                <a:r>
                  <a:rPr lang="zh-CN" altLang="en-US" sz="2400">
                    <a:solidFill>
                      <a:srgbClr val="0000FF"/>
                    </a:solidFill>
                  </a:rPr>
                  <a:t>解空间</a:t>
                </a:r>
                <a:r>
                  <a:rPr lang="en-US" altLang="ja-JP" sz="2400">
                    <a:solidFill>
                      <a:srgbClr val="0000FF"/>
                    </a:solidFill>
                  </a:rPr>
                  <a:t>)</a:t>
                </a:r>
              </a:p>
            </p:txBody>
          </p:sp>
          <p:sp>
            <p:nvSpPr>
              <p:cNvPr id="65552" name="Rectangle 11">
                <a:extLst>
                  <a:ext uri="{FF2B5EF4-FFF2-40B4-BE49-F238E27FC236}">
                    <a16:creationId xmlns:a16="http://schemas.microsoft.com/office/drawing/2014/main" id="{B4077288-63DA-D595-B4C7-2BEFAB2861BB}"/>
                  </a:ext>
                </a:extLst>
              </p:cNvPr>
              <p:cNvSpPr>
                <a:spLocks noChangeArrowheads="1"/>
              </p:cNvSpPr>
              <p:nvPr/>
            </p:nvSpPr>
            <p:spPr bwMode="auto">
              <a:xfrm>
                <a:off x="3339" y="2167"/>
                <a:ext cx="487"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400">
                    <a:solidFill>
                      <a:srgbClr val="0000FF"/>
                    </a:solidFill>
                  </a:rPr>
                  <a:t>码空间</a:t>
                </a:r>
                <a:endParaRPr lang="en-US" altLang="ja-JP" sz="2400">
                  <a:solidFill>
                    <a:srgbClr val="0000FF"/>
                  </a:solidFill>
                </a:endParaRPr>
              </a:p>
            </p:txBody>
          </p:sp>
          <p:sp>
            <p:nvSpPr>
              <p:cNvPr id="65553" name="Rectangle 12">
                <a:extLst>
                  <a:ext uri="{FF2B5EF4-FFF2-40B4-BE49-F238E27FC236}">
                    <a16:creationId xmlns:a16="http://schemas.microsoft.com/office/drawing/2014/main" id="{9DFB44BE-A030-D397-0C6C-8D518C431953}"/>
                  </a:ext>
                </a:extLst>
              </p:cNvPr>
              <p:cNvSpPr>
                <a:spLocks noChangeArrowheads="1"/>
              </p:cNvSpPr>
              <p:nvPr/>
            </p:nvSpPr>
            <p:spPr bwMode="auto">
              <a:xfrm>
                <a:off x="2275" y="3574"/>
                <a:ext cx="32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rgbClr val="000000"/>
                    </a:solidFill>
                  </a:rPr>
                  <a:t>译码</a:t>
                </a:r>
                <a:endParaRPr lang="en-US" altLang="ja-JP" sz="2400"/>
              </a:p>
            </p:txBody>
          </p:sp>
          <p:sp>
            <p:nvSpPr>
              <p:cNvPr id="65554" name="Rectangle 13">
                <a:extLst>
                  <a:ext uri="{FF2B5EF4-FFF2-40B4-BE49-F238E27FC236}">
                    <a16:creationId xmlns:a16="http://schemas.microsoft.com/office/drawing/2014/main" id="{7D42BB2F-EB77-857E-99BA-DFA955E18DFB}"/>
                  </a:ext>
                </a:extLst>
              </p:cNvPr>
              <p:cNvSpPr>
                <a:spLocks noChangeArrowheads="1"/>
              </p:cNvSpPr>
              <p:nvPr/>
            </p:nvSpPr>
            <p:spPr bwMode="auto">
              <a:xfrm>
                <a:off x="2045" y="2598"/>
                <a:ext cx="845"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400">
                    <a:solidFill>
                      <a:srgbClr val="000000"/>
                    </a:solidFill>
                  </a:rPr>
                  <a:t>编码</a:t>
                </a:r>
                <a:endParaRPr lang="en-US" altLang="ja-JP" sz="2400"/>
              </a:p>
            </p:txBody>
          </p:sp>
          <p:sp>
            <p:nvSpPr>
              <p:cNvPr id="65555" name="Freeform 18">
                <a:extLst>
                  <a:ext uri="{FF2B5EF4-FFF2-40B4-BE49-F238E27FC236}">
                    <a16:creationId xmlns:a16="http://schemas.microsoft.com/office/drawing/2014/main" id="{F6FB748D-1D59-EE26-5856-7D91262FCBB6}"/>
                  </a:ext>
                </a:extLst>
              </p:cNvPr>
              <p:cNvSpPr>
                <a:spLocks/>
              </p:cNvSpPr>
              <p:nvPr/>
            </p:nvSpPr>
            <p:spPr bwMode="auto">
              <a:xfrm>
                <a:off x="1930" y="2426"/>
                <a:ext cx="1076" cy="220"/>
              </a:xfrm>
              <a:custGeom>
                <a:avLst/>
                <a:gdLst>
                  <a:gd name="T0" fmla="*/ 3 w 1257"/>
                  <a:gd name="T1" fmla="*/ 3 h 257"/>
                  <a:gd name="T2" fmla="*/ 3 w 1257"/>
                  <a:gd name="T3" fmla="*/ 3 h 257"/>
                  <a:gd name="T4" fmla="*/ 3 w 1257"/>
                  <a:gd name="T5" fmla="*/ 3 h 257"/>
                  <a:gd name="T6" fmla="*/ 3 w 1257"/>
                  <a:gd name="T7" fmla="*/ 3 h 257"/>
                  <a:gd name="T8" fmla="*/ 3 w 1257"/>
                  <a:gd name="T9" fmla="*/ 3 h 257"/>
                  <a:gd name="T10" fmla="*/ 3 w 1257"/>
                  <a:gd name="T11" fmla="*/ 3 h 257"/>
                  <a:gd name="T12" fmla="*/ 3 w 1257"/>
                  <a:gd name="T13" fmla="*/ 3 h 257"/>
                  <a:gd name="T14" fmla="*/ 3 w 1257"/>
                  <a:gd name="T15" fmla="*/ 3 h 257"/>
                  <a:gd name="T16" fmla="*/ 3 w 1257"/>
                  <a:gd name="T17" fmla="*/ 3 h 257"/>
                  <a:gd name="T18" fmla="*/ 3 w 1257"/>
                  <a:gd name="T19" fmla="*/ 3 h 257"/>
                  <a:gd name="T20" fmla="*/ 3 w 1257"/>
                  <a:gd name="T21" fmla="*/ 3 h 257"/>
                  <a:gd name="T22" fmla="*/ 3 w 1257"/>
                  <a:gd name="T23" fmla="*/ 3 h 257"/>
                  <a:gd name="T24" fmla="*/ 3 w 1257"/>
                  <a:gd name="T25" fmla="*/ 3 h 257"/>
                  <a:gd name="T26" fmla="*/ 3 w 1257"/>
                  <a:gd name="T27" fmla="*/ 1 h 257"/>
                  <a:gd name="T28" fmla="*/ 3 w 1257"/>
                  <a:gd name="T29" fmla="*/ 0 h 257"/>
                  <a:gd name="T30" fmla="*/ 3 w 1257"/>
                  <a:gd name="T31" fmla="*/ 2 h 257"/>
                  <a:gd name="T32" fmla="*/ 3 w 1257"/>
                  <a:gd name="T33" fmla="*/ 3 h 257"/>
                  <a:gd name="T34" fmla="*/ 3 w 1257"/>
                  <a:gd name="T35" fmla="*/ 3 h 257"/>
                  <a:gd name="T36" fmla="*/ 3 w 1257"/>
                  <a:gd name="T37" fmla="*/ 3 h 257"/>
                  <a:gd name="T38" fmla="*/ 3 w 1257"/>
                  <a:gd name="T39" fmla="*/ 3 h 257"/>
                  <a:gd name="T40" fmla="*/ 3 w 1257"/>
                  <a:gd name="T41" fmla="*/ 3 h 257"/>
                  <a:gd name="T42" fmla="*/ 3 w 1257"/>
                  <a:gd name="T43" fmla="*/ 3 h 257"/>
                  <a:gd name="T44" fmla="*/ 3 w 1257"/>
                  <a:gd name="T45" fmla="*/ 3 h 257"/>
                  <a:gd name="T46" fmla="*/ 3 w 1257"/>
                  <a:gd name="T47" fmla="*/ 3 h 257"/>
                  <a:gd name="T48" fmla="*/ 3 w 1257"/>
                  <a:gd name="T49" fmla="*/ 3 h 257"/>
                  <a:gd name="T50" fmla="*/ 3 w 1257"/>
                  <a:gd name="T51" fmla="*/ 3 h 257"/>
                  <a:gd name="T52" fmla="*/ 3 w 1257"/>
                  <a:gd name="T53" fmla="*/ 3 h 257"/>
                  <a:gd name="T54" fmla="*/ 3 w 1257"/>
                  <a:gd name="T55" fmla="*/ 3 h 257"/>
                  <a:gd name="T56" fmla="*/ 3 w 1257"/>
                  <a:gd name="T57" fmla="*/ 3 h 257"/>
                  <a:gd name="T58" fmla="*/ 0 w 1257"/>
                  <a:gd name="T59" fmla="*/ 3 h 2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57" h="257">
                    <a:moveTo>
                      <a:pt x="1257" y="205"/>
                    </a:moveTo>
                    <a:lnTo>
                      <a:pt x="1208" y="176"/>
                    </a:lnTo>
                    <a:lnTo>
                      <a:pt x="1163" y="149"/>
                    </a:lnTo>
                    <a:lnTo>
                      <a:pt x="1116" y="125"/>
                    </a:lnTo>
                    <a:lnTo>
                      <a:pt x="1070" y="103"/>
                    </a:lnTo>
                    <a:lnTo>
                      <a:pt x="1023" y="83"/>
                    </a:lnTo>
                    <a:lnTo>
                      <a:pt x="977" y="65"/>
                    </a:lnTo>
                    <a:lnTo>
                      <a:pt x="932" y="49"/>
                    </a:lnTo>
                    <a:lnTo>
                      <a:pt x="887" y="35"/>
                    </a:lnTo>
                    <a:lnTo>
                      <a:pt x="842" y="24"/>
                    </a:lnTo>
                    <a:lnTo>
                      <a:pt x="797" y="15"/>
                    </a:lnTo>
                    <a:lnTo>
                      <a:pt x="753" y="8"/>
                    </a:lnTo>
                    <a:lnTo>
                      <a:pt x="709" y="4"/>
                    </a:lnTo>
                    <a:lnTo>
                      <a:pt x="666" y="1"/>
                    </a:lnTo>
                    <a:lnTo>
                      <a:pt x="621" y="0"/>
                    </a:lnTo>
                    <a:lnTo>
                      <a:pt x="578" y="2"/>
                    </a:lnTo>
                    <a:lnTo>
                      <a:pt x="535" y="6"/>
                    </a:lnTo>
                    <a:lnTo>
                      <a:pt x="492" y="12"/>
                    </a:lnTo>
                    <a:lnTo>
                      <a:pt x="449" y="20"/>
                    </a:lnTo>
                    <a:lnTo>
                      <a:pt x="408" y="31"/>
                    </a:lnTo>
                    <a:lnTo>
                      <a:pt x="366" y="43"/>
                    </a:lnTo>
                    <a:lnTo>
                      <a:pt x="324" y="58"/>
                    </a:lnTo>
                    <a:lnTo>
                      <a:pt x="283" y="76"/>
                    </a:lnTo>
                    <a:lnTo>
                      <a:pt x="241" y="95"/>
                    </a:lnTo>
                    <a:lnTo>
                      <a:pt x="201" y="117"/>
                    </a:lnTo>
                    <a:lnTo>
                      <a:pt x="160" y="140"/>
                    </a:lnTo>
                    <a:lnTo>
                      <a:pt x="120" y="167"/>
                    </a:lnTo>
                    <a:lnTo>
                      <a:pt x="80" y="194"/>
                    </a:lnTo>
                    <a:lnTo>
                      <a:pt x="39" y="224"/>
                    </a:lnTo>
                    <a:lnTo>
                      <a:pt x="0" y="257"/>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6" name="Freeform 19">
                <a:extLst>
                  <a:ext uri="{FF2B5EF4-FFF2-40B4-BE49-F238E27FC236}">
                    <a16:creationId xmlns:a16="http://schemas.microsoft.com/office/drawing/2014/main" id="{D4AA8250-FCE6-3596-D9AB-D80A87AAD327}"/>
                  </a:ext>
                </a:extLst>
              </p:cNvPr>
              <p:cNvSpPr>
                <a:spLocks/>
              </p:cNvSpPr>
              <p:nvPr/>
            </p:nvSpPr>
            <p:spPr bwMode="auto">
              <a:xfrm>
                <a:off x="2984" y="2573"/>
                <a:ext cx="87" cy="73"/>
              </a:xfrm>
              <a:custGeom>
                <a:avLst/>
                <a:gdLst>
                  <a:gd name="T0" fmla="*/ 0 w 102"/>
                  <a:gd name="T1" fmla="*/ 3 h 85"/>
                  <a:gd name="T2" fmla="*/ 3 w 102"/>
                  <a:gd name="T3" fmla="*/ 3 h 85"/>
                  <a:gd name="T4" fmla="*/ 3 w 102"/>
                  <a:gd name="T5" fmla="*/ 0 h 85"/>
                  <a:gd name="T6" fmla="*/ 0 w 102"/>
                  <a:gd name="T7" fmla="*/ 3 h 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85">
                    <a:moveTo>
                      <a:pt x="0" y="57"/>
                    </a:moveTo>
                    <a:lnTo>
                      <a:pt x="102" y="85"/>
                    </a:lnTo>
                    <a:lnTo>
                      <a:pt x="37"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57" name="Freeform 20">
                <a:extLst>
                  <a:ext uri="{FF2B5EF4-FFF2-40B4-BE49-F238E27FC236}">
                    <a16:creationId xmlns:a16="http://schemas.microsoft.com/office/drawing/2014/main" id="{B6C98D2B-E02F-31C9-E648-B329045B8887}"/>
                  </a:ext>
                </a:extLst>
              </p:cNvPr>
              <p:cNvSpPr>
                <a:spLocks/>
              </p:cNvSpPr>
              <p:nvPr/>
            </p:nvSpPr>
            <p:spPr bwMode="auto">
              <a:xfrm>
                <a:off x="1999" y="3608"/>
                <a:ext cx="1072" cy="223"/>
              </a:xfrm>
              <a:custGeom>
                <a:avLst/>
                <a:gdLst>
                  <a:gd name="T0" fmla="*/ 3 w 1252"/>
                  <a:gd name="T1" fmla="*/ 0 h 260"/>
                  <a:gd name="T2" fmla="*/ 3 w 1252"/>
                  <a:gd name="T3" fmla="*/ 3 h 260"/>
                  <a:gd name="T4" fmla="*/ 3 w 1252"/>
                  <a:gd name="T5" fmla="*/ 3 h 260"/>
                  <a:gd name="T6" fmla="*/ 3 w 1252"/>
                  <a:gd name="T7" fmla="*/ 3 h 260"/>
                  <a:gd name="T8" fmla="*/ 3 w 1252"/>
                  <a:gd name="T9" fmla="*/ 3 h 260"/>
                  <a:gd name="T10" fmla="*/ 3 w 1252"/>
                  <a:gd name="T11" fmla="*/ 3 h 260"/>
                  <a:gd name="T12" fmla="*/ 3 w 1252"/>
                  <a:gd name="T13" fmla="*/ 3 h 260"/>
                  <a:gd name="T14" fmla="*/ 3 w 1252"/>
                  <a:gd name="T15" fmla="*/ 3 h 260"/>
                  <a:gd name="T16" fmla="*/ 3 w 1252"/>
                  <a:gd name="T17" fmla="*/ 3 h 260"/>
                  <a:gd name="T18" fmla="*/ 3 w 1252"/>
                  <a:gd name="T19" fmla="*/ 3 h 260"/>
                  <a:gd name="T20" fmla="*/ 3 w 1252"/>
                  <a:gd name="T21" fmla="*/ 3 h 260"/>
                  <a:gd name="T22" fmla="*/ 3 w 1252"/>
                  <a:gd name="T23" fmla="*/ 3 h 260"/>
                  <a:gd name="T24" fmla="*/ 3 w 1252"/>
                  <a:gd name="T25" fmla="*/ 3 h 260"/>
                  <a:gd name="T26" fmla="*/ 3 w 1252"/>
                  <a:gd name="T27" fmla="*/ 3 h 260"/>
                  <a:gd name="T28" fmla="*/ 3 w 1252"/>
                  <a:gd name="T29" fmla="*/ 3 h 260"/>
                  <a:gd name="T30" fmla="*/ 3 w 1252"/>
                  <a:gd name="T31" fmla="*/ 3 h 260"/>
                  <a:gd name="T32" fmla="*/ 3 w 1252"/>
                  <a:gd name="T33" fmla="*/ 3 h 260"/>
                  <a:gd name="T34" fmla="*/ 3 w 1252"/>
                  <a:gd name="T35" fmla="*/ 3 h 260"/>
                  <a:gd name="T36" fmla="*/ 3 w 1252"/>
                  <a:gd name="T37" fmla="*/ 3 h 260"/>
                  <a:gd name="T38" fmla="*/ 3 w 1252"/>
                  <a:gd name="T39" fmla="*/ 3 h 260"/>
                  <a:gd name="T40" fmla="*/ 3 w 1252"/>
                  <a:gd name="T41" fmla="*/ 3 h 260"/>
                  <a:gd name="T42" fmla="*/ 3 w 1252"/>
                  <a:gd name="T43" fmla="*/ 3 h 260"/>
                  <a:gd name="T44" fmla="*/ 3 w 1252"/>
                  <a:gd name="T45" fmla="*/ 3 h 260"/>
                  <a:gd name="T46" fmla="*/ 3 w 1252"/>
                  <a:gd name="T47" fmla="*/ 3 h 260"/>
                  <a:gd name="T48" fmla="*/ 3 w 1252"/>
                  <a:gd name="T49" fmla="*/ 3 h 260"/>
                  <a:gd name="T50" fmla="*/ 3 w 1252"/>
                  <a:gd name="T51" fmla="*/ 3 h 260"/>
                  <a:gd name="T52" fmla="*/ 3 w 1252"/>
                  <a:gd name="T53" fmla="*/ 3 h 260"/>
                  <a:gd name="T54" fmla="*/ 3 w 1252"/>
                  <a:gd name="T55" fmla="*/ 3 h 260"/>
                  <a:gd name="T56" fmla="*/ 3 w 1252"/>
                  <a:gd name="T57" fmla="*/ 3 h 260"/>
                  <a:gd name="T58" fmla="*/ 3 w 1252"/>
                  <a:gd name="T59" fmla="*/ 3 h 260"/>
                  <a:gd name="T60" fmla="*/ 3 w 1252"/>
                  <a:gd name="T61" fmla="*/ 3 h 260"/>
                  <a:gd name="T62" fmla="*/ 0 w 1252"/>
                  <a:gd name="T63" fmla="*/ 3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2" h="260">
                    <a:moveTo>
                      <a:pt x="1252" y="0"/>
                    </a:moveTo>
                    <a:lnTo>
                      <a:pt x="1227" y="31"/>
                    </a:lnTo>
                    <a:lnTo>
                      <a:pt x="1201" y="60"/>
                    </a:lnTo>
                    <a:lnTo>
                      <a:pt x="1173" y="87"/>
                    </a:lnTo>
                    <a:lnTo>
                      <a:pt x="1145" y="112"/>
                    </a:lnTo>
                    <a:lnTo>
                      <a:pt x="1117" y="135"/>
                    </a:lnTo>
                    <a:lnTo>
                      <a:pt x="1086" y="156"/>
                    </a:lnTo>
                    <a:lnTo>
                      <a:pt x="1055" y="175"/>
                    </a:lnTo>
                    <a:lnTo>
                      <a:pt x="1023" y="193"/>
                    </a:lnTo>
                    <a:lnTo>
                      <a:pt x="989" y="208"/>
                    </a:lnTo>
                    <a:lnTo>
                      <a:pt x="955" y="222"/>
                    </a:lnTo>
                    <a:lnTo>
                      <a:pt x="919" y="233"/>
                    </a:lnTo>
                    <a:lnTo>
                      <a:pt x="883" y="242"/>
                    </a:lnTo>
                    <a:lnTo>
                      <a:pt x="847" y="249"/>
                    </a:lnTo>
                    <a:lnTo>
                      <a:pt x="808" y="254"/>
                    </a:lnTo>
                    <a:lnTo>
                      <a:pt x="769" y="257"/>
                    </a:lnTo>
                    <a:lnTo>
                      <a:pt x="728" y="260"/>
                    </a:lnTo>
                    <a:lnTo>
                      <a:pt x="687" y="258"/>
                    </a:lnTo>
                    <a:lnTo>
                      <a:pt x="644" y="256"/>
                    </a:lnTo>
                    <a:lnTo>
                      <a:pt x="601" y="252"/>
                    </a:lnTo>
                    <a:lnTo>
                      <a:pt x="556" y="245"/>
                    </a:lnTo>
                    <a:lnTo>
                      <a:pt x="511" y="237"/>
                    </a:lnTo>
                    <a:lnTo>
                      <a:pt x="465" y="226"/>
                    </a:lnTo>
                    <a:lnTo>
                      <a:pt x="417" y="214"/>
                    </a:lnTo>
                    <a:lnTo>
                      <a:pt x="368" y="200"/>
                    </a:lnTo>
                    <a:lnTo>
                      <a:pt x="318" y="184"/>
                    </a:lnTo>
                    <a:lnTo>
                      <a:pt x="269" y="165"/>
                    </a:lnTo>
                    <a:lnTo>
                      <a:pt x="216" y="144"/>
                    </a:lnTo>
                    <a:lnTo>
                      <a:pt x="164" y="122"/>
                    </a:lnTo>
                    <a:lnTo>
                      <a:pt x="110" y="98"/>
                    </a:lnTo>
                    <a:lnTo>
                      <a:pt x="56" y="72"/>
                    </a:lnTo>
                    <a:lnTo>
                      <a:pt x="0" y="44"/>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8" name="Freeform 21">
                <a:extLst>
                  <a:ext uri="{FF2B5EF4-FFF2-40B4-BE49-F238E27FC236}">
                    <a16:creationId xmlns:a16="http://schemas.microsoft.com/office/drawing/2014/main" id="{21144794-34B6-BBF9-123C-DA5CF9CDDE23}"/>
                  </a:ext>
                </a:extLst>
              </p:cNvPr>
              <p:cNvSpPr>
                <a:spLocks/>
              </p:cNvSpPr>
              <p:nvPr/>
            </p:nvSpPr>
            <p:spPr bwMode="auto">
              <a:xfrm>
                <a:off x="1950" y="3613"/>
                <a:ext cx="90" cy="67"/>
              </a:xfrm>
              <a:custGeom>
                <a:avLst/>
                <a:gdLst>
                  <a:gd name="T0" fmla="*/ 3 w 105"/>
                  <a:gd name="T1" fmla="*/ 3 h 78"/>
                  <a:gd name="T2" fmla="*/ 0 w 105"/>
                  <a:gd name="T3" fmla="*/ 0 h 78"/>
                  <a:gd name="T4" fmla="*/ 3 w 105"/>
                  <a:gd name="T5" fmla="*/ 3 h 78"/>
                  <a:gd name="T6" fmla="*/ 3 w 105"/>
                  <a:gd name="T7" fmla="*/ 3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 h="78">
                    <a:moveTo>
                      <a:pt x="105" y="18"/>
                    </a:moveTo>
                    <a:lnTo>
                      <a:pt x="0" y="0"/>
                    </a:lnTo>
                    <a:lnTo>
                      <a:pt x="73" y="78"/>
                    </a:lnTo>
                    <a:lnTo>
                      <a:pt x="10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65543" name="Object 9">
              <a:extLst>
                <a:ext uri="{FF2B5EF4-FFF2-40B4-BE49-F238E27FC236}">
                  <a16:creationId xmlns:a16="http://schemas.microsoft.com/office/drawing/2014/main" id="{C043F9CB-E8A7-2DA2-2B3A-7DA65DDAF904}"/>
                </a:ext>
              </a:extLst>
            </p:cNvPr>
            <p:cNvGraphicFramePr>
              <a:graphicFrameLocks noChangeAspect="1"/>
            </p:cNvGraphicFramePr>
            <p:nvPr/>
          </p:nvGraphicFramePr>
          <p:xfrm>
            <a:off x="1846263" y="3294063"/>
            <a:ext cx="454025" cy="496887"/>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3294063"/>
                          <a:ext cx="45402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4" name="文本框 22">
              <a:extLst>
                <a:ext uri="{FF2B5EF4-FFF2-40B4-BE49-F238E27FC236}">
                  <a16:creationId xmlns:a16="http://schemas.microsoft.com/office/drawing/2014/main" id="{C3C5A49A-6AFC-F434-B573-8B86A26E74C1}"/>
                </a:ext>
              </a:extLst>
            </p:cNvPr>
            <p:cNvSpPr txBox="1">
              <a:spLocks noChangeArrowheads="1"/>
            </p:cNvSpPr>
            <p:nvPr/>
          </p:nvSpPr>
          <p:spPr bwMode="auto">
            <a:xfrm>
              <a:off x="5280025" y="3559175"/>
              <a:ext cx="23352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rgbClr val="FF0000"/>
                  </a:solidFill>
                  <a:ea typeface="黑体" panose="02010609060101010101" pitchFamily="49" charset="-122"/>
                  <a:sym typeface="Symbol" panose="05050102010706020507" pitchFamily="18" charset="2"/>
                </a:rPr>
                <a:t>染色体</a:t>
              </a:r>
              <a:endParaRPr lang="en-US" altLang="zh-CN" sz="2400">
                <a:solidFill>
                  <a:srgbClr val="FF0000"/>
                </a:solidFill>
                <a:ea typeface="黑体" panose="02010609060101010101" pitchFamily="49" charset="-122"/>
                <a:sym typeface="Symbol" panose="05050102010706020507" pitchFamily="18" charset="2"/>
              </a:endParaRPr>
            </a:p>
            <a:p>
              <a:pPr eaLnBrk="1" hangingPunct="1"/>
              <a:r>
                <a:rPr lang="zh-CN" altLang="en-US" sz="2400">
                  <a:solidFill>
                    <a:srgbClr val="FF0000"/>
                  </a:solidFill>
                  <a:ea typeface="黑体" panose="02010609060101010101" pitchFamily="49" charset="-122"/>
                  <a:sym typeface="Symbol" panose="05050102010706020507" pitchFamily="18" charset="2"/>
                </a:rPr>
                <a:t>（交叉，变异操作）</a:t>
              </a:r>
              <a:endParaRPr lang="zh-CN" altLang="en-US" sz="2400">
                <a:ea typeface="宋体" panose="02010600030101010101" pitchFamily="2" charset="-122"/>
              </a:endParaRPr>
            </a:p>
          </p:txBody>
        </p:sp>
        <p:sp>
          <p:nvSpPr>
            <p:cNvPr id="65545" name="文本框 23">
              <a:extLst>
                <a:ext uri="{FF2B5EF4-FFF2-40B4-BE49-F238E27FC236}">
                  <a16:creationId xmlns:a16="http://schemas.microsoft.com/office/drawing/2014/main" id="{C6CAB29E-8584-90BC-C888-5FFC9B38315A}"/>
                </a:ext>
              </a:extLst>
            </p:cNvPr>
            <p:cNvSpPr txBox="1">
              <a:spLocks noChangeArrowheads="1"/>
            </p:cNvSpPr>
            <p:nvPr/>
          </p:nvSpPr>
          <p:spPr bwMode="auto">
            <a:xfrm>
              <a:off x="1506538" y="3913188"/>
              <a:ext cx="172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rgbClr val="FF0000"/>
                  </a:solidFill>
                  <a:ea typeface="宋体" panose="02010600030101010101" pitchFamily="2" charset="-122"/>
                </a:rPr>
                <a:t>评价和选择</a:t>
              </a:r>
            </a:p>
          </p:txBody>
        </p:sp>
      </p:grpSp>
      <p:sp>
        <p:nvSpPr>
          <p:cNvPr id="3" name="Text Box 24">
            <a:extLst>
              <a:ext uri="{FF2B5EF4-FFF2-40B4-BE49-F238E27FC236}">
                <a16:creationId xmlns:a16="http://schemas.microsoft.com/office/drawing/2014/main" id="{15939125-1A72-E76D-49D2-4E880A83B5CC}"/>
              </a:ext>
            </a:extLst>
          </p:cNvPr>
          <p:cNvSpPr txBox="1">
            <a:spLocks noChangeArrowheads="1"/>
          </p:cNvSpPr>
          <p:nvPr/>
        </p:nvSpPr>
        <p:spPr bwMode="auto">
          <a:xfrm>
            <a:off x="92075" y="4694238"/>
            <a:ext cx="87677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r>
              <a:rPr lang="zh-CN" altLang="en-US" b="0" dirty="0"/>
              <a:t>遗传算法以决策变量的编码为运算对象，对其进行</a:t>
            </a:r>
            <a:r>
              <a:rPr lang="zh-CN" altLang="en-US" b="0" dirty="0">
                <a:highlight>
                  <a:srgbClr val="FFFF00"/>
                </a:highlight>
              </a:rPr>
              <a:t>交叉和变异</a:t>
            </a:r>
            <a:r>
              <a:rPr lang="zh-CN" altLang="en-US" b="0" dirty="0"/>
              <a:t>操作</a:t>
            </a:r>
            <a:endParaRPr lang="en-US" altLang="zh-CN" b="0" dirty="0"/>
          </a:p>
          <a:p>
            <a:pPr eaLnBrk="1" hangingPunct="1"/>
            <a:r>
              <a:rPr lang="zh-CN" altLang="en-US" b="0" dirty="0"/>
              <a:t>遗传算法中，决策变量的值用于解的</a:t>
            </a:r>
            <a:r>
              <a:rPr lang="zh-CN" altLang="en-US" b="0" dirty="0">
                <a:highlight>
                  <a:srgbClr val="FFFF00"/>
                </a:highlight>
              </a:rPr>
              <a:t>评估和选择</a:t>
            </a:r>
            <a:endParaRPr lang="zh-CN" altLang="en-US" sz="16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2B5B0B-B588-1428-E601-4EF919FF4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745" b="27882"/>
          <a:stretch>
            <a:fillRect/>
          </a:stretch>
        </p:blipFill>
        <p:spPr bwMode="auto">
          <a:xfrm>
            <a:off x="801688" y="814388"/>
            <a:ext cx="677227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5ED8FAD7-EF91-E5B6-2B68-61B1BCBF814F}"/>
              </a:ext>
            </a:extLst>
          </p:cNvPr>
          <p:cNvSpPr txBox="1">
            <a:spLocks noChangeArrowheads="1"/>
          </p:cNvSpPr>
          <p:nvPr/>
        </p:nvSpPr>
        <p:spPr bwMode="auto">
          <a:xfrm>
            <a:off x="285750" y="3687763"/>
            <a:ext cx="7543800" cy="760412"/>
          </a:xfrm>
          <a:prstGeom prst="rect">
            <a:avLst/>
          </a:prstGeom>
          <a:noFill/>
          <a:ln>
            <a:noFill/>
          </a:ln>
          <a:effectLst/>
        </p:spPr>
        <p:txBody>
          <a:bodyPr anchor="b"/>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pPr eaLnBrk="1" hangingPunct="1">
              <a:defRPr/>
            </a:pPr>
            <a:r>
              <a:rPr lang="en-US" altLang="zh-CN" sz="3200" kern="0" dirty="0"/>
              <a:t>1</a:t>
            </a:r>
            <a:r>
              <a:rPr lang="zh-CN" altLang="en-US" sz="3200" kern="0" dirty="0"/>
              <a:t>、二进制编码</a:t>
            </a:r>
          </a:p>
        </p:txBody>
      </p:sp>
      <p:sp>
        <p:nvSpPr>
          <p:cNvPr id="61447" name="Rectangle 5">
            <a:extLst>
              <a:ext uri="{FF2B5EF4-FFF2-40B4-BE49-F238E27FC236}">
                <a16:creationId xmlns:a16="http://schemas.microsoft.com/office/drawing/2014/main" id="{17A73926-D649-1983-EDEF-6759B2D34E9F}"/>
              </a:ext>
            </a:extLst>
          </p:cNvPr>
          <p:cNvSpPr>
            <a:spLocks noChangeArrowheads="1"/>
          </p:cNvSpPr>
          <p:nvPr/>
        </p:nvSpPr>
        <p:spPr bwMode="auto">
          <a:xfrm>
            <a:off x="666750" y="4679950"/>
            <a:ext cx="38163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Clr>
                <a:schemeClr val="tx2"/>
              </a:buClr>
              <a:buSzPct val="70000"/>
            </a:pPr>
            <a:r>
              <a:rPr lang="en-US" altLang="zh-CN" sz="2400">
                <a:ea typeface="宋体" panose="02010600030101010101" pitchFamily="2" charset="-122"/>
              </a:rPr>
              <a:t>x=0.637197 </a:t>
            </a:r>
          </a:p>
        </p:txBody>
      </p:sp>
      <p:grpSp>
        <p:nvGrpSpPr>
          <p:cNvPr id="3" name="组合 2">
            <a:extLst>
              <a:ext uri="{FF2B5EF4-FFF2-40B4-BE49-F238E27FC236}">
                <a16:creationId xmlns:a16="http://schemas.microsoft.com/office/drawing/2014/main" id="{67688474-22DE-4793-36A6-325706AF35AD}"/>
              </a:ext>
            </a:extLst>
          </p:cNvPr>
          <p:cNvGrpSpPr>
            <a:grpSpLocks/>
          </p:cNvGrpSpPr>
          <p:nvPr/>
        </p:nvGrpSpPr>
        <p:grpSpPr bwMode="auto">
          <a:xfrm>
            <a:off x="3059113" y="4656138"/>
            <a:ext cx="5548312" cy="733425"/>
            <a:chOff x="3595688" y="4613946"/>
            <a:chExt cx="5548313" cy="733425"/>
          </a:xfrm>
        </p:grpSpPr>
        <p:sp>
          <p:nvSpPr>
            <p:cNvPr id="10" name="Rectangle 4">
              <a:extLst>
                <a:ext uri="{FF2B5EF4-FFF2-40B4-BE49-F238E27FC236}">
                  <a16:creationId xmlns:a16="http://schemas.microsoft.com/office/drawing/2014/main" id="{77343824-4389-FD2A-CC7B-EB20C288CB7A}"/>
                </a:ext>
              </a:extLst>
            </p:cNvPr>
            <p:cNvSpPr txBox="1">
              <a:spLocks noChangeArrowheads="1"/>
            </p:cNvSpPr>
            <p:nvPr/>
          </p:nvSpPr>
          <p:spPr bwMode="auto">
            <a:xfrm>
              <a:off x="4776788" y="4613946"/>
              <a:ext cx="4367213" cy="733425"/>
            </a:xfrm>
            <a:prstGeom prst="rect">
              <a:avLst/>
            </a:prstGeom>
            <a:noFill/>
            <a:ln>
              <a:noFill/>
            </a:ln>
            <a:effectLst/>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buFont typeface="Wingdings" panose="05000000000000000000" pitchFamily="2" charset="2"/>
                <a:buNone/>
                <a:defRPr/>
              </a:pPr>
              <a:r>
                <a:rPr lang="zh-CN" altLang="en-US" sz="2400" kern="0" dirty="0"/>
                <a:t>   </a:t>
              </a:r>
              <a:r>
                <a:rPr lang="en-US" altLang="zh-CN" sz="2400" kern="0" dirty="0"/>
                <a:t>1000101110110101000111 </a:t>
              </a:r>
            </a:p>
          </p:txBody>
        </p:sp>
        <p:sp>
          <p:nvSpPr>
            <p:cNvPr id="66579" name="Line 6">
              <a:extLst>
                <a:ext uri="{FF2B5EF4-FFF2-40B4-BE49-F238E27FC236}">
                  <a16:creationId xmlns:a16="http://schemas.microsoft.com/office/drawing/2014/main" id="{DDD3A387-41D9-672F-361B-F2B76B58F94E}"/>
                </a:ext>
              </a:extLst>
            </p:cNvPr>
            <p:cNvSpPr>
              <a:spLocks noChangeShapeType="1"/>
            </p:cNvSpPr>
            <p:nvPr/>
          </p:nvSpPr>
          <p:spPr bwMode="auto">
            <a:xfrm>
              <a:off x="3595688" y="4777458"/>
              <a:ext cx="1408112" cy="635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1450" name="AutoShape 8">
            <a:extLst>
              <a:ext uri="{FF2B5EF4-FFF2-40B4-BE49-F238E27FC236}">
                <a16:creationId xmlns:a16="http://schemas.microsoft.com/office/drawing/2014/main" id="{FDA7A97F-B4DC-D407-3CA6-8FBB267D71A5}"/>
              </a:ext>
            </a:extLst>
          </p:cNvPr>
          <p:cNvSpPr>
            <a:spLocks noChangeArrowheads="1"/>
          </p:cNvSpPr>
          <p:nvPr/>
        </p:nvSpPr>
        <p:spPr bwMode="auto">
          <a:xfrm>
            <a:off x="4240213" y="3952875"/>
            <a:ext cx="1152525" cy="501650"/>
          </a:xfrm>
          <a:prstGeom prst="wedgeRoundRectCallout">
            <a:avLst>
              <a:gd name="adj1" fmla="val -64681"/>
              <a:gd name="adj2" fmla="val 107861"/>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latin typeface="Times New Roman" panose="02020603050405020304" pitchFamily="18" charset="0"/>
                <a:ea typeface="隶书" panose="02010509060101010101" pitchFamily="49" charset="-122"/>
              </a:rPr>
              <a:t>编码</a:t>
            </a:r>
          </a:p>
        </p:txBody>
      </p:sp>
      <p:grpSp>
        <p:nvGrpSpPr>
          <p:cNvPr id="5" name="组合 4">
            <a:extLst>
              <a:ext uri="{FF2B5EF4-FFF2-40B4-BE49-F238E27FC236}">
                <a16:creationId xmlns:a16="http://schemas.microsoft.com/office/drawing/2014/main" id="{75484742-FAF1-D84F-8436-79E951939466}"/>
              </a:ext>
            </a:extLst>
          </p:cNvPr>
          <p:cNvGrpSpPr>
            <a:grpSpLocks/>
          </p:cNvGrpSpPr>
          <p:nvPr/>
        </p:nvGrpSpPr>
        <p:grpSpPr bwMode="auto">
          <a:xfrm>
            <a:off x="3059113" y="5194300"/>
            <a:ext cx="1917700" cy="1276350"/>
            <a:chOff x="3517900" y="5096546"/>
            <a:chExt cx="1917700" cy="1276350"/>
          </a:xfrm>
        </p:grpSpPr>
        <p:sp>
          <p:nvSpPr>
            <p:cNvPr id="66576" name="Line 7">
              <a:extLst>
                <a:ext uri="{FF2B5EF4-FFF2-40B4-BE49-F238E27FC236}">
                  <a16:creationId xmlns:a16="http://schemas.microsoft.com/office/drawing/2014/main" id="{5AE409C7-26A1-CBB3-E71F-621C1262A8C4}"/>
                </a:ext>
              </a:extLst>
            </p:cNvPr>
            <p:cNvSpPr>
              <a:spLocks noChangeShapeType="1"/>
            </p:cNvSpPr>
            <p:nvPr/>
          </p:nvSpPr>
          <p:spPr bwMode="auto">
            <a:xfrm rot="10800000" flipV="1">
              <a:off x="3517900" y="5096546"/>
              <a:ext cx="1339850" cy="12700"/>
            </a:xfrm>
            <a:prstGeom prst="line">
              <a:avLst/>
            </a:prstGeom>
            <a:noFill/>
            <a:ln w="38100" cap="sq">
              <a:solidFill>
                <a:srgbClr val="FF000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577" name="AutoShape 9">
              <a:extLst>
                <a:ext uri="{FF2B5EF4-FFF2-40B4-BE49-F238E27FC236}">
                  <a16:creationId xmlns:a16="http://schemas.microsoft.com/office/drawing/2014/main" id="{D8FAEB98-8CFC-3BFE-F711-38E03785CE35}"/>
                </a:ext>
              </a:extLst>
            </p:cNvPr>
            <p:cNvSpPr>
              <a:spLocks noChangeArrowheads="1"/>
            </p:cNvSpPr>
            <p:nvPr/>
          </p:nvSpPr>
          <p:spPr bwMode="auto">
            <a:xfrm>
              <a:off x="3708400" y="5723608"/>
              <a:ext cx="1727200" cy="649288"/>
            </a:xfrm>
            <a:prstGeom prst="wedgeRoundRectCallout">
              <a:avLst>
                <a:gd name="adj1" fmla="val -10625"/>
                <a:gd name="adj2" fmla="val -127167"/>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latin typeface="Times New Roman" panose="02020603050405020304" pitchFamily="18" charset="0"/>
                  <a:ea typeface="隶书" panose="02010509060101010101" pitchFamily="49" charset="-122"/>
                </a:rPr>
                <a:t>解码</a:t>
              </a:r>
            </a:p>
          </p:txBody>
        </p:sp>
      </p:grpSp>
      <p:grpSp>
        <p:nvGrpSpPr>
          <p:cNvPr id="6" name="组合 5">
            <a:extLst>
              <a:ext uri="{FF2B5EF4-FFF2-40B4-BE49-F238E27FC236}">
                <a16:creationId xmlns:a16="http://schemas.microsoft.com/office/drawing/2014/main" id="{EE7BA0EA-2BF7-5AAC-23DA-27937F4915E5}"/>
              </a:ext>
            </a:extLst>
          </p:cNvPr>
          <p:cNvGrpSpPr>
            <a:grpSpLocks/>
          </p:cNvGrpSpPr>
          <p:nvPr/>
        </p:nvGrpSpPr>
        <p:grpSpPr bwMode="auto">
          <a:xfrm>
            <a:off x="4505325" y="4349750"/>
            <a:ext cx="4059238" cy="2508250"/>
            <a:chOff x="4896924" y="4351121"/>
            <a:chExt cx="4059238" cy="2507548"/>
          </a:xfrm>
        </p:grpSpPr>
        <p:sp>
          <p:nvSpPr>
            <p:cNvPr id="66574" name="Oval 10">
              <a:extLst>
                <a:ext uri="{FF2B5EF4-FFF2-40B4-BE49-F238E27FC236}">
                  <a16:creationId xmlns:a16="http://schemas.microsoft.com/office/drawing/2014/main" id="{C3D1E0DB-E82A-76B3-A372-46742160996C}"/>
                </a:ext>
              </a:extLst>
            </p:cNvPr>
            <p:cNvSpPr>
              <a:spLocks noChangeArrowheads="1"/>
            </p:cNvSpPr>
            <p:nvPr/>
          </p:nvSpPr>
          <p:spPr bwMode="auto">
            <a:xfrm>
              <a:off x="4896924" y="4351121"/>
              <a:ext cx="4059238" cy="1031875"/>
            </a:xfrm>
            <a:prstGeom prst="ellipse">
              <a:avLst/>
            </a:prstGeom>
            <a:noFill/>
            <a:ln w="127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400">
                <a:ea typeface="宋体" panose="02010600030101010101" pitchFamily="2" charset="-122"/>
              </a:endParaRPr>
            </a:p>
          </p:txBody>
        </p:sp>
        <p:sp>
          <p:nvSpPr>
            <p:cNvPr id="66575" name="AutoShape 11">
              <a:extLst>
                <a:ext uri="{FF2B5EF4-FFF2-40B4-BE49-F238E27FC236}">
                  <a16:creationId xmlns:a16="http://schemas.microsoft.com/office/drawing/2014/main" id="{EEC93C4C-8183-25B3-6583-9216F39CA23E}"/>
                </a:ext>
              </a:extLst>
            </p:cNvPr>
            <p:cNvSpPr>
              <a:spLocks noChangeArrowheads="1"/>
            </p:cNvSpPr>
            <p:nvPr/>
          </p:nvSpPr>
          <p:spPr bwMode="auto">
            <a:xfrm>
              <a:off x="7013575" y="5986018"/>
              <a:ext cx="1727200" cy="872651"/>
            </a:xfrm>
            <a:prstGeom prst="wedgeRoundRectCallout">
              <a:avLst>
                <a:gd name="adj1" fmla="val -45199"/>
                <a:gd name="adj2" fmla="val -115894"/>
                <a:gd name="adj3" fmla="val 16667"/>
              </a:avLst>
            </a:prstGeom>
            <a:solidFill>
              <a:schemeClr val="accent1"/>
            </a:solidFill>
            <a:ln w="12700" cap="sq">
              <a:solidFill>
                <a:schemeClr val="tx1"/>
              </a:solidFill>
              <a:miter lim="800000"/>
              <a:headEnd type="none" w="sm" len="sm"/>
              <a:tailEnd type="none" w="sm" len="sm"/>
            </a:ln>
          </p:spPr>
          <p:txBody>
            <a:bodyPr lIns="18000" rIns="18000"/>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800">
                  <a:latin typeface="Times New Roman" panose="02020603050405020304" pitchFamily="18" charset="0"/>
                  <a:ea typeface="隶书" panose="02010509060101010101" pitchFamily="49" charset="-122"/>
                </a:rPr>
                <a:t>染色体</a:t>
              </a:r>
              <a:endParaRPr lang="en-US" altLang="zh-CN" sz="2800">
                <a:latin typeface="Times New Roman" panose="02020603050405020304" pitchFamily="18" charset="0"/>
                <a:ea typeface="隶书" panose="02010509060101010101" pitchFamily="49" charset="-122"/>
              </a:endParaRPr>
            </a:p>
            <a:p>
              <a:pPr eaLnBrk="1" hangingPunct="1">
                <a:spcBef>
                  <a:spcPct val="0"/>
                </a:spcBef>
                <a:buClrTx/>
                <a:buFontTx/>
                <a:buNone/>
              </a:pPr>
              <a:r>
                <a:rPr lang="zh-CN" altLang="en-US" sz="2800">
                  <a:latin typeface="Times New Roman" panose="02020603050405020304" pitchFamily="18" charset="0"/>
                  <a:ea typeface="隶书" panose="02010509060101010101" pitchFamily="49" charset="-122"/>
                </a:rPr>
                <a:t>（基因型）</a:t>
              </a:r>
              <a:endParaRPr lang="en-US" altLang="zh-CN" sz="2800">
                <a:latin typeface="Times New Roman" panose="02020603050405020304" pitchFamily="18" charset="0"/>
                <a:ea typeface="隶书" panose="02010509060101010101" pitchFamily="49" charset="-122"/>
              </a:endParaRPr>
            </a:p>
          </p:txBody>
        </p:sp>
      </p:grpSp>
      <p:grpSp>
        <p:nvGrpSpPr>
          <p:cNvPr id="7" name="组合 6">
            <a:extLst>
              <a:ext uri="{FF2B5EF4-FFF2-40B4-BE49-F238E27FC236}">
                <a16:creationId xmlns:a16="http://schemas.microsoft.com/office/drawing/2014/main" id="{FBBFB3AA-27CB-03B3-1C88-F1CFA66DE9CB}"/>
              </a:ext>
            </a:extLst>
          </p:cNvPr>
          <p:cNvGrpSpPr>
            <a:grpSpLocks/>
          </p:cNvGrpSpPr>
          <p:nvPr/>
        </p:nvGrpSpPr>
        <p:grpSpPr bwMode="auto">
          <a:xfrm>
            <a:off x="7086600" y="3403600"/>
            <a:ext cx="2057400" cy="1720850"/>
            <a:chOff x="7164388" y="3364583"/>
            <a:chExt cx="2057400" cy="1720850"/>
          </a:xfrm>
        </p:grpSpPr>
        <p:sp>
          <p:nvSpPr>
            <p:cNvPr id="66572" name="Oval 12">
              <a:extLst>
                <a:ext uri="{FF2B5EF4-FFF2-40B4-BE49-F238E27FC236}">
                  <a16:creationId xmlns:a16="http://schemas.microsoft.com/office/drawing/2014/main" id="{B2ED01E5-84F7-6963-5FB1-EFF02F75FF56}"/>
                </a:ext>
              </a:extLst>
            </p:cNvPr>
            <p:cNvSpPr>
              <a:spLocks noChangeArrowheads="1"/>
            </p:cNvSpPr>
            <p:nvPr/>
          </p:nvSpPr>
          <p:spPr bwMode="auto">
            <a:xfrm>
              <a:off x="7164388" y="4652046"/>
              <a:ext cx="215900" cy="433387"/>
            </a:xfrm>
            <a:prstGeom prst="ellipse">
              <a:avLst/>
            </a:prstGeom>
            <a:noFill/>
            <a:ln w="12700" cap="sq">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400">
                <a:ea typeface="宋体" panose="02010600030101010101" pitchFamily="2" charset="-122"/>
              </a:endParaRPr>
            </a:p>
          </p:txBody>
        </p:sp>
        <p:sp>
          <p:nvSpPr>
            <p:cNvPr id="66573" name="AutoShape 13">
              <a:extLst>
                <a:ext uri="{FF2B5EF4-FFF2-40B4-BE49-F238E27FC236}">
                  <a16:creationId xmlns:a16="http://schemas.microsoft.com/office/drawing/2014/main" id="{0D131EED-1435-1C61-B649-7D171903311B}"/>
                </a:ext>
              </a:extLst>
            </p:cNvPr>
            <p:cNvSpPr>
              <a:spLocks noChangeArrowheads="1"/>
            </p:cNvSpPr>
            <p:nvPr/>
          </p:nvSpPr>
          <p:spPr bwMode="auto">
            <a:xfrm>
              <a:off x="7964488" y="3364583"/>
              <a:ext cx="1257300" cy="649288"/>
            </a:xfrm>
            <a:prstGeom prst="wedgeRoundRectCallout">
              <a:avLst>
                <a:gd name="adj1" fmla="val -99963"/>
                <a:gd name="adj2" fmla="val 149074"/>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latin typeface="Times New Roman" panose="02020603050405020304" pitchFamily="18" charset="0"/>
                  <a:ea typeface="隶书" panose="02010509060101010101" pitchFamily="49" charset="-122"/>
                </a:rPr>
                <a:t>基因</a:t>
              </a:r>
            </a:p>
          </p:txBody>
        </p:sp>
      </p:grpSp>
      <p:sp>
        <p:nvSpPr>
          <p:cNvPr id="66570" name="Rectangle 2">
            <a:extLst>
              <a:ext uri="{FF2B5EF4-FFF2-40B4-BE49-F238E27FC236}">
                <a16:creationId xmlns:a16="http://schemas.microsoft.com/office/drawing/2014/main" id="{3CC2D87D-3B82-2C28-4B83-D8B867A13CA9}"/>
              </a:ext>
            </a:extLst>
          </p:cNvPr>
          <p:cNvSpPr>
            <a:spLocks noGrp="1" noChangeArrowheads="1"/>
          </p:cNvSpPr>
          <p:nvPr>
            <p:ph type="title"/>
          </p:nvPr>
        </p:nvSpPr>
        <p:spPr>
          <a:xfrm>
            <a:off x="261938" y="114300"/>
            <a:ext cx="7543800" cy="698500"/>
          </a:xfrm>
        </p:spPr>
        <p:txBody>
          <a:bodyPr/>
          <a:lstStyle/>
          <a:p>
            <a:pPr eaLnBrk="1" hangingPunct="1"/>
            <a:r>
              <a:rPr lang="zh-CN" altLang="en-US"/>
              <a:t>编码方式（分类）</a:t>
            </a:r>
          </a:p>
        </p:txBody>
      </p:sp>
      <p:sp>
        <p:nvSpPr>
          <p:cNvPr id="8" name="AutoShape 9">
            <a:extLst>
              <a:ext uri="{FF2B5EF4-FFF2-40B4-BE49-F238E27FC236}">
                <a16:creationId xmlns:a16="http://schemas.microsoft.com/office/drawing/2014/main" id="{66124AAC-05C0-A20E-FBEB-840C54A8DB6A}"/>
              </a:ext>
            </a:extLst>
          </p:cNvPr>
          <p:cNvSpPr>
            <a:spLocks noChangeArrowheads="1"/>
          </p:cNvSpPr>
          <p:nvPr/>
        </p:nvSpPr>
        <p:spPr bwMode="auto">
          <a:xfrm>
            <a:off x="468313" y="5807075"/>
            <a:ext cx="1727200" cy="649288"/>
          </a:xfrm>
          <a:prstGeom prst="wedgeRoundRectCallout">
            <a:avLst>
              <a:gd name="adj1" fmla="val -10625"/>
              <a:gd name="adj2" fmla="val -127167"/>
              <a:gd name="adj3" fmla="val 16667"/>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800">
                <a:latin typeface="Times New Roman" panose="02020603050405020304" pitchFamily="18" charset="0"/>
                <a:ea typeface="隶书" panose="02010509060101010101" pitchFamily="49" charset="-122"/>
              </a:rPr>
              <a:t>表现型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5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1447" grpId="0"/>
      <p:bldP spid="61450"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E877F79-D712-55FD-1CD8-11CE5E4EF896}"/>
              </a:ext>
            </a:extLst>
          </p:cNvPr>
          <p:cNvSpPr>
            <a:spLocks noGrp="1" noChangeArrowheads="1"/>
          </p:cNvSpPr>
          <p:nvPr>
            <p:ph type="title"/>
          </p:nvPr>
        </p:nvSpPr>
        <p:spPr>
          <a:xfrm>
            <a:off x="468313" y="290513"/>
            <a:ext cx="7931150" cy="941387"/>
          </a:xfrm>
        </p:spPr>
        <p:txBody>
          <a:bodyPr/>
          <a:lstStyle/>
          <a:p>
            <a:pPr eaLnBrk="1" hangingPunct="1"/>
            <a:r>
              <a:rPr lang="zh-CN" altLang="en-US"/>
              <a:t>具有多峰值，优化易陷入局部最优</a:t>
            </a:r>
          </a:p>
        </p:txBody>
      </p:sp>
      <p:pic>
        <p:nvPicPr>
          <p:cNvPr id="24579" name="Picture 3" descr="landscape">
            <a:extLst>
              <a:ext uri="{FF2B5EF4-FFF2-40B4-BE49-F238E27FC236}">
                <a16:creationId xmlns:a16="http://schemas.microsoft.com/office/drawing/2014/main" id="{AE088A22-6B12-4960-AC3A-1F3DD6EDE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74" t="17828" r="7086" b="7690"/>
          <a:stretch>
            <a:fillRect/>
          </a:stretch>
        </p:blipFill>
        <p:spPr bwMode="auto">
          <a:xfrm>
            <a:off x="1379538" y="1490663"/>
            <a:ext cx="6284912"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Oval 4">
            <a:extLst>
              <a:ext uri="{FF2B5EF4-FFF2-40B4-BE49-F238E27FC236}">
                <a16:creationId xmlns:a16="http://schemas.microsoft.com/office/drawing/2014/main" id="{ED36ADB3-B5BD-3CE8-9990-A43C80E98639}"/>
              </a:ext>
            </a:extLst>
          </p:cNvPr>
          <p:cNvSpPr>
            <a:spLocks noChangeArrowheads="1"/>
          </p:cNvSpPr>
          <p:nvPr/>
        </p:nvSpPr>
        <p:spPr bwMode="auto">
          <a:xfrm>
            <a:off x="4562475" y="2708275"/>
            <a:ext cx="88900" cy="88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2" name="矩形 1">
            <a:extLst>
              <a:ext uri="{FF2B5EF4-FFF2-40B4-BE49-F238E27FC236}">
                <a16:creationId xmlns:a16="http://schemas.microsoft.com/office/drawing/2014/main" id="{CF17A64A-8862-3B09-EC26-A041B3A54464}"/>
              </a:ext>
            </a:extLst>
          </p:cNvPr>
          <p:cNvSpPr/>
          <p:nvPr/>
        </p:nvSpPr>
        <p:spPr>
          <a:xfrm>
            <a:off x="323850" y="6381750"/>
            <a:ext cx="8351838" cy="354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4BFCEC4-756F-8172-B8B1-983022DE72F2}"/>
              </a:ext>
            </a:extLst>
          </p:cNvPr>
          <p:cNvSpPr>
            <a:spLocks noGrp="1" noChangeArrowheads="1"/>
          </p:cNvSpPr>
          <p:nvPr>
            <p:ph type="title"/>
          </p:nvPr>
        </p:nvSpPr>
        <p:spPr>
          <a:xfrm>
            <a:off x="0" y="260350"/>
            <a:ext cx="9144000" cy="708025"/>
          </a:xfrm>
        </p:spPr>
        <p:txBody>
          <a:bodyPr/>
          <a:lstStyle/>
          <a:p>
            <a:pPr eaLnBrk="1" hangingPunct="1"/>
            <a:r>
              <a:rPr lang="zh-CN" altLang="en-US"/>
              <a:t>表现型空间与基因型空间</a:t>
            </a:r>
          </a:p>
        </p:txBody>
      </p:sp>
      <p:sp>
        <p:nvSpPr>
          <p:cNvPr id="68611" name="Line 3">
            <a:extLst>
              <a:ext uri="{FF2B5EF4-FFF2-40B4-BE49-F238E27FC236}">
                <a16:creationId xmlns:a16="http://schemas.microsoft.com/office/drawing/2014/main" id="{C4A957CE-A0AF-9CCF-68D5-DA488F6AAF69}"/>
              </a:ext>
            </a:extLst>
          </p:cNvPr>
          <p:cNvSpPr>
            <a:spLocks noChangeShapeType="1"/>
          </p:cNvSpPr>
          <p:nvPr/>
        </p:nvSpPr>
        <p:spPr bwMode="auto">
          <a:xfrm rot="-5400000">
            <a:off x="4482306" y="1266032"/>
            <a:ext cx="9525" cy="2576512"/>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2" name="Text Box 4">
            <a:extLst>
              <a:ext uri="{FF2B5EF4-FFF2-40B4-BE49-F238E27FC236}">
                <a16:creationId xmlns:a16="http://schemas.microsoft.com/office/drawing/2014/main" id="{9F833A10-EB62-C957-0462-173CD5EBB42D}"/>
              </a:ext>
            </a:extLst>
          </p:cNvPr>
          <p:cNvSpPr txBox="1">
            <a:spLocks noChangeArrowheads="1"/>
          </p:cNvSpPr>
          <p:nvPr/>
        </p:nvSpPr>
        <p:spPr bwMode="auto">
          <a:xfrm>
            <a:off x="5413375" y="1531938"/>
            <a:ext cx="3551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ea typeface="宋体" panose="02010600030101010101" pitchFamily="2" charset="-122"/>
              </a:rPr>
              <a:t>基因型空间</a:t>
            </a:r>
            <a:r>
              <a:rPr lang="en-US" altLang="zh-CN" sz="2400">
                <a:ea typeface="宋体" panose="02010600030101010101" pitchFamily="2" charset="-122"/>
              </a:rPr>
              <a:t>= {0,1}</a:t>
            </a:r>
            <a:r>
              <a:rPr lang="en-US" altLang="zh-CN" sz="2400" baseline="30000">
                <a:ea typeface="宋体" panose="02010600030101010101" pitchFamily="2" charset="-122"/>
              </a:rPr>
              <a:t>L</a:t>
            </a:r>
          </a:p>
        </p:txBody>
      </p:sp>
      <p:sp>
        <p:nvSpPr>
          <p:cNvPr id="68613" name="AutoShape 5">
            <a:extLst>
              <a:ext uri="{FF2B5EF4-FFF2-40B4-BE49-F238E27FC236}">
                <a16:creationId xmlns:a16="http://schemas.microsoft.com/office/drawing/2014/main" id="{FD685B8A-2105-0D92-7468-E6DC3C48613C}"/>
              </a:ext>
            </a:extLst>
          </p:cNvPr>
          <p:cNvSpPr>
            <a:spLocks noChangeArrowheads="1"/>
          </p:cNvSpPr>
          <p:nvPr/>
        </p:nvSpPr>
        <p:spPr bwMode="auto">
          <a:xfrm>
            <a:off x="5886450" y="1992313"/>
            <a:ext cx="2505075" cy="2346325"/>
          </a:xfrm>
          <a:prstGeom prst="cube">
            <a:avLst>
              <a:gd name="adj"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68614" name="Text Box 6">
            <a:extLst>
              <a:ext uri="{FF2B5EF4-FFF2-40B4-BE49-F238E27FC236}">
                <a16:creationId xmlns:a16="http://schemas.microsoft.com/office/drawing/2014/main" id="{B1216C59-0B9F-09D3-1262-8969A309CDE9}"/>
              </a:ext>
            </a:extLst>
          </p:cNvPr>
          <p:cNvSpPr txBox="1">
            <a:spLocks noChangeArrowheads="1"/>
          </p:cNvSpPr>
          <p:nvPr/>
        </p:nvSpPr>
        <p:spPr bwMode="auto">
          <a:xfrm>
            <a:off x="750888" y="1531938"/>
            <a:ext cx="1724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ea typeface="宋体" panose="02010600030101010101" pitchFamily="2" charset="-122"/>
              </a:rPr>
              <a:t>表现型空间</a:t>
            </a:r>
            <a:endParaRPr lang="en-US" altLang="zh-CN" sz="2400">
              <a:ea typeface="宋体" panose="02010600030101010101" pitchFamily="2" charset="-122"/>
            </a:endParaRPr>
          </a:p>
        </p:txBody>
      </p:sp>
      <p:sp>
        <p:nvSpPr>
          <p:cNvPr id="68615" name="Freeform 7">
            <a:extLst>
              <a:ext uri="{FF2B5EF4-FFF2-40B4-BE49-F238E27FC236}">
                <a16:creationId xmlns:a16="http://schemas.microsoft.com/office/drawing/2014/main" id="{2224CEE9-9402-1A9A-3F28-1807484B2DC8}"/>
              </a:ext>
            </a:extLst>
          </p:cNvPr>
          <p:cNvSpPr>
            <a:spLocks/>
          </p:cNvSpPr>
          <p:nvPr/>
        </p:nvSpPr>
        <p:spPr bwMode="auto">
          <a:xfrm>
            <a:off x="536575" y="2070100"/>
            <a:ext cx="2938463" cy="2393950"/>
          </a:xfrm>
          <a:custGeom>
            <a:avLst/>
            <a:gdLst>
              <a:gd name="T0" fmla="*/ 2147483646 w 2080"/>
              <a:gd name="T1" fmla="*/ 2147483646 h 1800"/>
              <a:gd name="T2" fmla="*/ 2147483646 w 2080"/>
              <a:gd name="T3" fmla="*/ 2147483646 h 1800"/>
              <a:gd name="T4" fmla="*/ 2147483646 w 2080"/>
              <a:gd name="T5" fmla="*/ 2147483646 h 1800"/>
              <a:gd name="T6" fmla="*/ 2147483646 w 2080"/>
              <a:gd name="T7" fmla="*/ 2147483646 h 1800"/>
              <a:gd name="T8" fmla="*/ 2147483646 w 2080"/>
              <a:gd name="T9" fmla="*/ 0 h 1800"/>
              <a:gd name="T10" fmla="*/ 2147483646 w 2080"/>
              <a:gd name="T11" fmla="*/ 2147483646 h 1800"/>
              <a:gd name="T12" fmla="*/ 2147483646 w 2080"/>
              <a:gd name="T13" fmla="*/ 2147483646 h 1800"/>
              <a:gd name="T14" fmla="*/ 2147483646 w 2080"/>
              <a:gd name="T15" fmla="*/ 2147483646 h 1800"/>
              <a:gd name="T16" fmla="*/ 2147483646 w 2080"/>
              <a:gd name="T17" fmla="*/ 2147483646 h 1800"/>
              <a:gd name="T18" fmla="*/ 2147483646 w 2080"/>
              <a:gd name="T19" fmla="*/ 2147483646 h 1800"/>
              <a:gd name="T20" fmla="*/ 2147483646 w 2080"/>
              <a:gd name="T21" fmla="*/ 2147483646 h 1800"/>
              <a:gd name="T22" fmla="*/ 2147483646 w 2080"/>
              <a:gd name="T23" fmla="*/ 2147483646 h 1800"/>
              <a:gd name="T24" fmla="*/ 2147483646 w 2080"/>
              <a:gd name="T25" fmla="*/ 2147483646 h 1800"/>
              <a:gd name="T26" fmla="*/ 0 w 2080"/>
              <a:gd name="T27" fmla="*/ 2147483646 h 1800"/>
              <a:gd name="T28" fmla="*/ 2147483646 w 2080"/>
              <a:gd name="T29" fmla="*/ 2147483646 h 1800"/>
              <a:gd name="T30" fmla="*/ 2147483646 w 2080"/>
              <a:gd name="T31" fmla="*/ 2147483646 h 1800"/>
              <a:gd name="T32" fmla="*/ 2147483646 w 2080"/>
              <a:gd name="T33" fmla="*/ 2147483646 h 18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80" h="1800">
                <a:moveTo>
                  <a:pt x="360" y="696"/>
                </a:moveTo>
                <a:lnTo>
                  <a:pt x="232" y="424"/>
                </a:lnTo>
                <a:lnTo>
                  <a:pt x="496" y="96"/>
                </a:lnTo>
                <a:lnTo>
                  <a:pt x="1040" y="208"/>
                </a:lnTo>
                <a:lnTo>
                  <a:pt x="1568" y="0"/>
                </a:lnTo>
                <a:lnTo>
                  <a:pt x="1808" y="536"/>
                </a:lnTo>
                <a:lnTo>
                  <a:pt x="1768" y="960"/>
                </a:lnTo>
                <a:lnTo>
                  <a:pt x="2048" y="1176"/>
                </a:lnTo>
                <a:lnTo>
                  <a:pt x="2080" y="1688"/>
                </a:lnTo>
                <a:lnTo>
                  <a:pt x="1528" y="1752"/>
                </a:lnTo>
                <a:lnTo>
                  <a:pt x="1176" y="1440"/>
                </a:lnTo>
                <a:lnTo>
                  <a:pt x="896" y="1800"/>
                </a:lnTo>
                <a:lnTo>
                  <a:pt x="320" y="1520"/>
                </a:lnTo>
                <a:lnTo>
                  <a:pt x="0" y="1344"/>
                </a:lnTo>
                <a:lnTo>
                  <a:pt x="312" y="992"/>
                </a:lnTo>
                <a:lnTo>
                  <a:pt x="208" y="672"/>
                </a:lnTo>
                <a:lnTo>
                  <a:pt x="360" y="696"/>
                </a:lnTo>
                <a:close/>
              </a:path>
            </a:pathLst>
          </a:cu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6" name="Text Box 8">
            <a:extLst>
              <a:ext uri="{FF2B5EF4-FFF2-40B4-BE49-F238E27FC236}">
                <a16:creationId xmlns:a16="http://schemas.microsoft.com/office/drawing/2014/main" id="{26BCE23C-C5D1-FD4B-68BF-CBAB54FCC852}"/>
              </a:ext>
            </a:extLst>
          </p:cNvPr>
          <p:cNvSpPr txBox="1">
            <a:spLocks noChangeArrowheads="1"/>
          </p:cNvSpPr>
          <p:nvPr/>
        </p:nvSpPr>
        <p:spPr bwMode="auto">
          <a:xfrm>
            <a:off x="3319463" y="1741488"/>
            <a:ext cx="2360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ea typeface="宋体" panose="02010600030101010101" pitchFamily="2" charset="-122"/>
              </a:rPr>
              <a:t>编码</a:t>
            </a:r>
            <a:r>
              <a:rPr lang="en-US" altLang="zh-CN" sz="2400">
                <a:ea typeface="宋体" panose="02010600030101010101" pitchFamily="2" charset="-122"/>
              </a:rPr>
              <a:t> </a:t>
            </a:r>
          </a:p>
          <a:p>
            <a:pPr eaLnBrk="1" hangingPunct="1"/>
            <a:r>
              <a:rPr lang="en-US" altLang="zh-CN" sz="2400">
                <a:ea typeface="宋体" panose="02010600030101010101" pitchFamily="2" charset="-122"/>
              </a:rPr>
              <a:t>(representation)</a:t>
            </a:r>
          </a:p>
        </p:txBody>
      </p:sp>
      <p:sp>
        <p:nvSpPr>
          <p:cNvPr id="68617" name="Line 9">
            <a:extLst>
              <a:ext uri="{FF2B5EF4-FFF2-40B4-BE49-F238E27FC236}">
                <a16:creationId xmlns:a16="http://schemas.microsoft.com/office/drawing/2014/main" id="{C743D9E0-7136-DC36-8654-8ED4B8446660}"/>
              </a:ext>
            </a:extLst>
          </p:cNvPr>
          <p:cNvSpPr>
            <a:spLocks noChangeShapeType="1"/>
          </p:cNvSpPr>
          <p:nvPr/>
        </p:nvSpPr>
        <p:spPr bwMode="auto">
          <a:xfrm rot="-5400000">
            <a:off x="4611688" y="2981325"/>
            <a:ext cx="0" cy="2159000"/>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618" name="Text Box 10">
            <a:extLst>
              <a:ext uri="{FF2B5EF4-FFF2-40B4-BE49-F238E27FC236}">
                <a16:creationId xmlns:a16="http://schemas.microsoft.com/office/drawing/2014/main" id="{C720A479-759B-C0FE-A04C-9E6CCA326CA9}"/>
              </a:ext>
            </a:extLst>
          </p:cNvPr>
          <p:cNvSpPr txBox="1">
            <a:spLocks noChangeArrowheads="1"/>
          </p:cNvSpPr>
          <p:nvPr/>
        </p:nvSpPr>
        <p:spPr bwMode="auto">
          <a:xfrm>
            <a:off x="3609975" y="4216400"/>
            <a:ext cx="343852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ea typeface="宋体" panose="02010600030101010101" pitchFamily="2" charset="-122"/>
              </a:rPr>
              <a:t>译码</a:t>
            </a:r>
            <a:endParaRPr lang="en-US" altLang="zh-CN" sz="2400">
              <a:ea typeface="宋体" panose="02010600030101010101" pitchFamily="2" charset="-122"/>
            </a:endParaRPr>
          </a:p>
          <a:p>
            <a:pPr eaLnBrk="1" hangingPunct="1"/>
            <a:r>
              <a:rPr lang="en-US" altLang="zh-CN" sz="2400">
                <a:ea typeface="宋体" panose="02010600030101010101" pitchFamily="2" charset="-122"/>
              </a:rPr>
              <a:t>(inverse representation)</a:t>
            </a:r>
          </a:p>
        </p:txBody>
      </p:sp>
      <p:sp>
        <p:nvSpPr>
          <p:cNvPr id="68619" name="Text Box 11">
            <a:extLst>
              <a:ext uri="{FF2B5EF4-FFF2-40B4-BE49-F238E27FC236}">
                <a16:creationId xmlns:a16="http://schemas.microsoft.com/office/drawing/2014/main" id="{68830918-0B36-AB04-FC7A-771094E09204}"/>
              </a:ext>
            </a:extLst>
          </p:cNvPr>
          <p:cNvSpPr txBox="1">
            <a:spLocks noChangeArrowheads="1"/>
          </p:cNvSpPr>
          <p:nvPr/>
        </p:nvSpPr>
        <p:spPr bwMode="auto">
          <a:xfrm>
            <a:off x="6100763" y="3795713"/>
            <a:ext cx="17224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ea typeface="宋体" panose="02010600030101010101" pitchFamily="2" charset="-122"/>
              </a:rPr>
              <a:t>011101001</a:t>
            </a:r>
          </a:p>
        </p:txBody>
      </p:sp>
      <p:sp>
        <p:nvSpPr>
          <p:cNvPr id="68620" name="Text Box 12">
            <a:extLst>
              <a:ext uri="{FF2B5EF4-FFF2-40B4-BE49-F238E27FC236}">
                <a16:creationId xmlns:a16="http://schemas.microsoft.com/office/drawing/2014/main" id="{06DCA05D-F217-179F-8385-B50FE1F173EF}"/>
              </a:ext>
            </a:extLst>
          </p:cNvPr>
          <p:cNvSpPr txBox="1">
            <a:spLocks noChangeArrowheads="1"/>
          </p:cNvSpPr>
          <p:nvPr/>
        </p:nvSpPr>
        <p:spPr bwMode="auto">
          <a:xfrm>
            <a:off x="5908675" y="3284538"/>
            <a:ext cx="1722438"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ea typeface="宋体" panose="02010600030101010101" pitchFamily="2" charset="-122"/>
              </a:rPr>
              <a:t>010001001</a:t>
            </a:r>
          </a:p>
        </p:txBody>
      </p:sp>
      <p:sp>
        <p:nvSpPr>
          <p:cNvPr id="68621" name="Text Box 13">
            <a:extLst>
              <a:ext uri="{FF2B5EF4-FFF2-40B4-BE49-F238E27FC236}">
                <a16:creationId xmlns:a16="http://schemas.microsoft.com/office/drawing/2014/main" id="{A3A63161-8715-D166-D9FD-7A39BBE43EC7}"/>
              </a:ext>
            </a:extLst>
          </p:cNvPr>
          <p:cNvSpPr txBox="1">
            <a:spLocks noChangeArrowheads="1"/>
          </p:cNvSpPr>
          <p:nvPr/>
        </p:nvSpPr>
        <p:spPr bwMode="auto">
          <a:xfrm>
            <a:off x="6553200" y="2779713"/>
            <a:ext cx="1552575"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ea typeface="宋体" panose="02010600030101010101" pitchFamily="2" charset="-122"/>
              </a:rPr>
              <a:t>10010010</a:t>
            </a:r>
          </a:p>
        </p:txBody>
      </p:sp>
      <p:sp>
        <p:nvSpPr>
          <p:cNvPr id="68622" name="Text Box 14">
            <a:extLst>
              <a:ext uri="{FF2B5EF4-FFF2-40B4-BE49-F238E27FC236}">
                <a16:creationId xmlns:a16="http://schemas.microsoft.com/office/drawing/2014/main" id="{AD21B10D-0EA2-594C-DCC5-409590E780A2}"/>
              </a:ext>
            </a:extLst>
          </p:cNvPr>
          <p:cNvSpPr txBox="1">
            <a:spLocks noChangeArrowheads="1"/>
          </p:cNvSpPr>
          <p:nvPr/>
        </p:nvSpPr>
        <p:spPr bwMode="auto">
          <a:xfrm>
            <a:off x="6429375" y="2198688"/>
            <a:ext cx="1552575" cy="4683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400">
                <a:ea typeface="宋体" panose="02010600030101010101" pitchFamily="2" charset="-122"/>
              </a:rPr>
              <a:t>10010001</a:t>
            </a:r>
          </a:p>
        </p:txBody>
      </p:sp>
      <p:sp>
        <p:nvSpPr>
          <p:cNvPr id="68623" name="Text Box 15">
            <a:extLst>
              <a:ext uri="{FF2B5EF4-FFF2-40B4-BE49-F238E27FC236}">
                <a16:creationId xmlns:a16="http://schemas.microsoft.com/office/drawing/2014/main" id="{822D481D-2A69-DB51-2B22-29EE6659972E}"/>
              </a:ext>
            </a:extLst>
          </p:cNvPr>
          <p:cNvSpPr txBox="1">
            <a:spLocks noChangeArrowheads="1"/>
          </p:cNvSpPr>
          <p:nvPr/>
        </p:nvSpPr>
        <p:spPr bwMode="auto">
          <a:xfrm>
            <a:off x="1724025" y="2805113"/>
            <a:ext cx="1058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t>X=1.2352</a:t>
            </a:r>
          </a:p>
        </p:txBody>
      </p:sp>
      <p:sp>
        <p:nvSpPr>
          <p:cNvPr id="68624" name="Line 16">
            <a:extLst>
              <a:ext uri="{FF2B5EF4-FFF2-40B4-BE49-F238E27FC236}">
                <a16:creationId xmlns:a16="http://schemas.microsoft.com/office/drawing/2014/main" id="{8D53CC66-76F6-D447-2B09-C1898B892903}"/>
              </a:ext>
            </a:extLst>
          </p:cNvPr>
          <p:cNvSpPr>
            <a:spLocks noChangeShapeType="1"/>
          </p:cNvSpPr>
          <p:nvPr/>
        </p:nvSpPr>
        <p:spPr bwMode="auto">
          <a:xfrm>
            <a:off x="2828925" y="2962275"/>
            <a:ext cx="371951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E728E23-E634-CD63-7C95-3BE4CF929A67}"/>
              </a:ext>
            </a:extLst>
          </p:cNvPr>
          <p:cNvSpPr txBox="1"/>
          <p:nvPr/>
        </p:nvSpPr>
        <p:spPr>
          <a:xfrm>
            <a:off x="107504" y="3052618"/>
            <a:ext cx="8928992" cy="186801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effectLst>
            <a:outerShdw blurRad="50800" dist="38100" dir="2700000" algn="tl" rotWithShape="0">
              <a:prstClr val="black">
                <a:alpha val="40000"/>
              </a:prstClr>
            </a:outerShdw>
          </a:effectLst>
        </p:spPr>
        <p:txBody>
          <a:bodyPr>
            <a:spAutoFit/>
          </a:bodyPr>
          <a:lstStyle/>
          <a:p>
            <a:pPr eaLnBrk="1" fontAlgn="auto" hangingPunct="1">
              <a:lnSpc>
                <a:spcPct val="110000"/>
              </a:lnSpc>
              <a:spcBef>
                <a:spcPct val="40000"/>
              </a:spcBef>
              <a:spcAft>
                <a:spcPts val="0"/>
              </a:spcAft>
              <a:buFont typeface="Wingdings" panose="05000000000000000000" pitchFamily="2" charset="2"/>
              <a:buNone/>
              <a:defRPr/>
            </a:pPr>
            <a:r>
              <a:rPr lang="zh-CN" altLang="zh-CN" sz="3200" dirty="0">
                <a:solidFill>
                  <a:srgbClr val="FF0000"/>
                </a:solidFill>
                <a:latin typeface="黑体" panose="02010609060101010101" pitchFamily="49" charset="-122"/>
                <a:ea typeface="黑体" panose="02010609060101010101" pitchFamily="49" charset="-122"/>
              </a:rPr>
              <a:t> 例</a:t>
            </a:r>
            <a:r>
              <a:rPr lang="zh-CN" altLang="en-US" sz="3200" dirty="0">
                <a:solidFill>
                  <a:srgbClr val="FF0000"/>
                </a:solidFill>
                <a:latin typeface="黑体" panose="02010609060101010101" pitchFamily="49" charset="-122"/>
                <a:ea typeface="黑体" panose="02010609060101010101" pitchFamily="49" charset="-122"/>
              </a:rPr>
              <a:t>：</a:t>
            </a:r>
            <a:r>
              <a:rPr lang="zh-CN" altLang="zh-CN" sz="3200" dirty="0">
                <a:solidFill>
                  <a:srgbClr val="FF0000"/>
                </a:solidFill>
                <a:latin typeface="黑体" panose="02010609060101010101" pitchFamily="49" charset="-122"/>
                <a:ea typeface="黑体" panose="02010609060101010101" pitchFamily="49" charset="-122"/>
              </a:rPr>
              <a:t>若问题解的形式为</a:t>
            </a:r>
          </a:p>
          <a:p>
            <a:pPr eaLnBrk="1" fontAlgn="auto" hangingPunct="1">
              <a:lnSpc>
                <a:spcPct val="110000"/>
              </a:lnSpc>
              <a:spcBef>
                <a:spcPct val="40000"/>
              </a:spcBef>
              <a:spcAft>
                <a:spcPts val="0"/>
              </a:spcAft>
              <a:buFont typeface="Wingdings" panose="05000000000000000000" pitchFamily="2" charset="2"/>
              <a:buNone/>
              <a:defRPr/>
            </a:pPr>
            <a:r>
              <a:rPr lang="zh-CN" altLang="zh-CN" sz="3200" dirty="0">
                <a:solidFill>
                  <a:srgbClr val="FF0000"/>
                </a:solidFill>
                <a:latin typeface="黑体" panose="02010609060101010101" pitchFamily="49" charset="-122"/>
                <a:ea typeface="黑体" panose="02010609060101010101" pitchFamily="49" charset="-122"/>
              </a:rPr>
              <a:t> </a:t>
            </a:r>
            <a:r>
              <a:rPr lang="zh-CN" altLang="en-US" sz="3200" dirty="0">
                <a:solidFill>
                  <a:srgbClr val="FF0000"/>
                </a:solidFill>
                <a:latin typeface="黑体" panose="02010609060101010101" pitchFamily="49" charset="-122"/>
                <a:ea typeface="黑体" panose="02010609060101010101" pitchFamily="49" charset="-122"/>
              </a:rPr>
              <a:t>若</a:t>
            </a:r>
            <a:r>
              <a:rPr lang="zh-CN" altLang="zh-CN" sz="3200" dirty="0">
                <a:solidFill>
                  <a:srgbClr val="FF0000"/>
                </a:solidFill>
                <a:latin typeface="黑体" panose="02010609060101010101" pitchFamily="49" charset="-122"/>
                <a:ea typeface="黑体" panose="02010609060101010101" pitchFamily="49" charset="-122"/>
              </a:rPr>
              <a:t>解的精度为小数点后6位，那么问题可能解的二进制编码的长度为3000。</a:t>
            </a:r>
            <a:endParaRPr lang="zh-CN" altLang="en-US" sz="3200" dirty="0">
              <a:solidFill>
                <a:srgbClr val="FF0000"/>
              </a:solidFill>
              <a:latin typeface="+mn-lt"/>
              <a:ea typeface="+mn-ea"/>
            </a:endParaRPr>
          </a:p>
        </p:txBody>
      </p:sp>
      <p:sp>
        <p:nvSpPr>
          <p:cNvPr id="11" name="文本框 10">
            <a:extLst>
              <a:ext uri="{FF2B5EF4-FFF2-40B4-BE49-F238E27FC236}">
                <a16:creationId xmlns:a16="http://schemas.microsoft.com/office/drawing/2014/main" id="{E0804AEC-6050-D4FF-9B1E-85AE7513B63E}"/>
              </a:ext>
            </a:extLst>
          </p:cNvPr>
          <p:cNvSpPr txBox="1"/>
          <p:nvPr/>
        </p:nvSpPr>
        <p:spPr>
          <a:xfrm>
            <a:off x="134938" y="549275"/>
            <a:ext cx="8928100" cy="156845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outerShdw blurRad="50800" dist="38100" dir="2700000" algn="tl" rotWithShape="0">
              <a:prstClr val="black">
                <a:alpha val="40000"/>
              </a:prstClr>
            </a:outerShdw>
          </a:effectLst>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zh-CN" altLang="en-US" sz="3200" dirty="0">
                <a:solidFill>
                  <a:srgbClr val="FF0000"/>
                </a:solidFill>
                <a:latin typeface="+mn-lt"/>
                <a:ea typeface="+mn-ea"/>
              </a:rPr>
              <a:t>二进制编码方式</a:t>
            </a:r>
            <a:r>
              <a:rPr lang="zh-CN" altLang="en-US" sz="3200" dirty="0">
                <a:latin typeface="+mn-lt"/>
                <a:ea typeface="+mn-ea"/>
              </a:rPr>
              <a:t>是</a:t>
            </a:r>
            <a:r>
              <a:rPr lang="zh-CN" altLang="en-US" sz="3200" dirty="0">
                <a:solidFill>
                  <a:srgbClr val="C00000"/>
                </a:solidFill>
                <a:latin typeface="+mn-lt"/>
                <a:ea typeface="+mn-ea"/>
              </a:rPr>
              <a:t>最基础</a:t>
            </a:r>
            <a:r>
              <a:rPr lang="zh-CN" altLang="en-US" sz="3200" dirty="0">
                <a:latin typeface="+mn-lt"/>
                <a:ea typeface="+mn-ea"/>
              </a:rPr>
              <a:t>的编码方式，优点是编码简单，缺点是对于复杂问题编码时，会编码过长</a:t>
            </a:r>
            <a:endParaRPr lang="en-US" altLang="zh-CN" sz="3200" dirty="0">
              <a:latin typeface="+mn-lt"/>
              <a:ea typeface="+mn-ea"/>
            </a:endParaRPr>
          </a:p>
        </p:txBody>
      </p:sp>
      <p:graphicFrame>
        <p:nvGraphicFramePr>
          <p:cNvPr id="60422" name="Object 5">
            <a:extLst>
              <a:ext uri="{FF2B5EF4-FFF2-40B4-BE49-F238E27FC236}">
                <a16:creationId xmlns:a16="http://schemas.microsoft.com/office/drawing/2014/main" id="{233DAE9B-0A6E-C105-4305-AD938A7D33F9}"/>
              </a:ext>
            </a:extLst>
          </p:cNvPr>
          <p:cNvGraphicFramePr>
            <a:graphicFrameLocks noChangeAspect="1"/>
          </p:cNvGraphicFramePr>
          <p:nvPr/>
        </p:nvGraphicFramePr>
        <p:xfrm>
          <a:off x="4814888" y="3052763"/>
          <a:ext cx="3816350" cy="442912"/>
        </p:xfrm>
        <a:graphic>
          <a:graphicData uri="http://schemas.openxmlformats.org/presentationml/2006/ole">
            <mc:AlternateContent xmlns:mc="http://schemas.openxmlformats.org/markup-compatibility/2006">
              <mc:Choice xmlns:v="urn:schemas-microsoft-com:vml" Requires="v">
                <p:oleObj r:id="rId3" imgW="2007471" imgH="228699" progId="Equation.3">
                  <p:embed/>
                </p:oleObj>
              </mc:Choice>
              <mc:Fallback>
                <p:oleObj r:id="rId3" imgW="2007471" imgH="22869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052763"/>
                        <a:ext cx="38163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2BD6B84-762F-B69C-02BE-BAB06F1908EC}"/>
              </a:ext>
            </a:extLst>
          </p:cNvPr>
          <p:cNvSpPr txBox="1">
            <a:spLocks noChangeArrowheads="1"/>
          </p:cNvSpPr>
          <p:nvPr/>
        </p:nvSpPr>
        <p:spPr>
          <a:xfrm>
            <a:off x="-1" y="188640"/>
            <a:ext cx="9060873" cy="6048672"/>
          </a:xfrm>
          <a:prstGeom prst="rect">
            <a:avLst/>
          </a:prstGeom>
        </p:spPr>
        <p:txBody>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344487" lvl="1" indent="0" algn="just">
              <a:buFont typeface="Wingdings" panose="05000000000000000000" pitchFamily="2" charset="2"/>
              <a:buNone/>
              <a:defRPr/>
            </a:pPr>
            <a:r>
              <a:rPr lang="zh-CN" altLang="en-US" sz="3000" kern="0" dirty="0"/>
              <a:t>二进制编码存在</a:t>
            </a:r>
            <a:r>
              <a:rPr lang="zh-CN" altLang="en-US" sz="3000" kern="0" dirty="0">
                <a:highlight>
                  <a:srgbClr val="FFFF00"/>
                </a:highlight>
              </a:rPr>
              <a:t>汉明悬崖问题</a:t>
            </a:r>
            <a:r>
              <a:rPr lang="zh-CN" altLang="en-US" sz="3000" kern="0" dirty="0"/>
              <a:t>：</a:t>
            </a:r>
            <a:endParaRPr lang="en-US" altLang="zh-CN" sz="3000" kern="0" dirty="0"/>
          </a:p>
          <a:p>
            <a:pPr marL="344487" lvl="1" indent="0" algn="just">
              <a:buFont typeface="Wingdings" panose="05000000000000000000" pitchFamily="2" charset="2"/>
              <a:buNone/>
              <a:defRPr/>
            </a:pPr>
            <a:endParaRPr lang="en-US" altLang="zh-CN" sz="3000" kern="0" dirty="0"/>
          </a:p>
          <a:p>
            <a:pPr marL="344487" lvl="1" indent="0" algn="just">
              <a:buFont typeface="Wingdings" panose="05000000000000000000" pitchFamily="2" charset="2"/>
              <a:buNone/>
              <a:defRPr/>
            </a:pPr>
            <a:r>
              <a:rPr lang="zh-CN" altLang="en-US" sz="3000" kern="0" dirty="0">
                <a:highlight>
                  <a:srgbClr val="FFFF00"/>
                </a:highlight>
              </a:rPr>
              <a:t>表现型空间</a:t>
            </a:r>
            <a:r>
              <a:rPr lang="zh-CN" altLang="en-US" sz="3000" kern="0" dirty="0"/>
              <a:t>中距离很小的可行解在</a:t>
            </a:r>
            <a:r>
              <a:rPr lang="zh-CN" altLang="en-US" sz="3000" kern="0" dirty="0">
                <a:highlight>
                  <a:srgbClr val="FFFF00"/>
                </a:highlight>
              </a:rPr>
              <a:t>基因型空间</a:t>
            </a:r>
            <a:r>
              <a:rPr lang="zh-CN" altLang="en-US" sz="3000" kern="0" dirty="0"/>
              <a:t>的</a:t>
            </a:r>
            <a:r>
              <a:rPr lang="en-US" altLang="zh-CN" sz="3000" kern="0" dirty="0"/>
              <a:t>Hamming</a:t>
            </a:r>
            <a:r>
              <a:rPr lang="zh-CN" altLang="en-US" sz="3000" kern="0" dirty="0"/>
              <a:t>距离可能很大</a:t>
            </a:r>
            <a:endParaRPr lang="en-US" altLang="zh-CN" sz="3000" kern="0" dirty="0"/>
          </a:p>
          <a:p>
            <a:pPr marL="344487" lvl="1" indent="0" algn="just">
              <a:buFont typeface="Wingdings" panose="05000000000000000000" pitchFamily="2" charset="2"/>
              <a:buNone/>
              <a:defRPr/>
            </a:pPr>
            <a:endParaRPr lang="en-US" altLang="zh-CN" sz="3000" kern="0" dirty="0"/>
          </a:p>
          <a:p>
            <a:pPr marL="344487" lvl="1" indent="0" algn="just">
              <a:buFont typeface="Wingdings" panose="05000000000000000000" pitchFamily="2" charset="2"/>
              <a:buNone/>
              <a:defRPr/>
            </a:pPr>
            <a:r>
              <a:rPr lang="zh-CN" altLang="en-US" sz="3000" kern="0" dirty="0"/>
              <a:t>如</a:t>
            </a:r>
            <a:r>
              <a:rPr lang="en-US" altLang="zh-CN" sz="3000" kern="0" dirty="0"/>
              <a:t>7</a:t>
            </a:r>
            <a:r>
              <a:rPr lang="zh-CN" altLang="en-US" sz="3000" kern="0" dirty="0"/>
              <a:t>和</a:t>
            </a:r>
            <a:r>
              <a:rPr lang="en-US" altLang="zh-CN" sz="3000" kern="0" dirty="0"/>
              <a:t>8</a:t>
            </a:r>
            <a:r>
              <a:rPr lang="zh-CN" altLang="en-US" sz="3000" kern="0" dirty="0"/>
              <a:t>，它们在表现型空间中的距离是</a:t>
            </a:r>
            <a:r>
              <a:rPr lang="en-US" altLang="zh-CN" sz="3000" kern="0" dirty="0"/>
              <a:t>1</a:t>
            </a:r>
            <a:r>
              <a:rPr lang="zh-CN" altLang="en-US" sz="3000" kern="0" dirty="0"/>
              <a:t>；</a:t>
            </a:r>
            <a:endParaRPr lang="en-US" altLang="zh-CN" sz="3000" kern="0" dirty="0"/>
          </a:p>
          <a:p>
            <a:pPr marL="344487" lvl="1" indent="0" algn="just">
              <a:buFont typeface="Wingdings" panose="05000000000000000000" pitchFamily="2" charset="2"/>
              <a:buNone/>
              <a:defRPr/>
            </a:pPr>
            <a:r>
              <a:rPr lang="zh-CN" altLang="en-US" sz="3000" kern="0" dirty="0"/>
              <a:t>在基因型空间中： </a:t>
            </a:r>
            <a:r>
              <a:rPr lang="en-US" altLang="zh-CN" sz="3000" kern="0" dirty="0"/>
              <a:t>7=0111</a:t>
            </a:r>
            <a:r>
              <a:rPr lang="zh-CN" altLang="en-US" sz="3000" kern="0" dirty="0"/>
              <a:t>，</a:t>
            </a:r>
            <a:r>
              <a:rPr lang="en-US" altLang="zh-CN" sz="3000" kern="0" dirty="0"/>
              <a:t>8=1000</a:t>
            </a:r>
            <a:r>
              <a:rPr lang="zh-CN" altLang="en-US" sz="3000" kern="0" dirty="0"/>
              <a:t>，它们的汉明距离为</a:t>
            </a:r>
            <a:r>
              <a:rPr lang="en-US" altLang="zh-CN" sz="3000" kern="0" dirty="0"/>
              <a:t>4</a:t>
            </a:r>
            <a:r>
              <a:rPr lang="zh-CN" altLang="en-US" sz="3000" kern="0" dirty="0"/>
              <a:t>；</a:t>
            </a:r>
            <a:endParaRPr lang="en-US" altLang="zh-CN" sz="3000" kern="0" dirty="0"/>
          </a:p>
          <a:p>
            <a:pPr marL="344487" lvl="1" indent="0" algn="just">
              <a:buFont typeface="Wingdings" panose="05000000000000000000" pitchFamily="2" charset="2"/>
              <a:buNone/>
              <a:defRPr/>
            </a:pPr>
            <a:endParaRPr lang="en-US" altLang="zh-CN" sz="3000" kern="0" dirty="0"/>
          </a:p>
          <a:p>
            <a:pPr marL="344487" lvl="1" indent="0" algn="just">
              <a:buFont typeface="Wingdings" panose="05000000000000000000" pitchFamily="2" charset="2"/>
              <a:buNone/>
              <a:defRPr/>
            </a:pPr>
            <a:r>
              <a:rPr lang="zh-CN" altLang="en-US" sz="3000" kern="0" dirty="0"/>
              <a:t>为了翻越这个汉明悬崖，所有的基因位都需要改变，而实际遗传算子翻越这个悬崖的可能性却较小。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slide(fromBottom)">
                                      <p:cBhvr>
                                        <p:cTn id="16" dur="500"/>
                                        <p:tgtEl>
                                          <p:spTgt spid="2">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slide(fromBottom)">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slide(fromBottom)">
                                      <p:cBhvr>
                                        <p:cTn id="2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0DA74D0C-1126-E1E7-3FA6-08E9A2C874BB}"/>
              </a:ext>
            </a:extLst>
          </p:cNvPr>
          <p:cNvSpPr>
            <a:spLocks noGrp="1" noChangeArrowheads="1"/>
          </p:cNvSpPr>
          <p:nvPr>
            <p:ph idx="1"/>
          </p:nvPr>
        </p:nvSpPr>
        <p:spPr>
          <a:xfrm>
            <a:off x="109538" y="1088672"/>
            <a:ext cx="8634412" cy="3447701"/>
          </a:xfrm>
        </p:spPr>
        <p:txBody>
          <a:bodyPr/>
          <a:lstStyle/>
          <a:p>
            <a:pPr eaLnBrk="1" hangingPunct="1">
              <a:buFont typeface="Wingdings" panose="05000000000000000000" pitchFamily="2" charset="2"/>
              <a:buNone/>
              <a:defRPr/>
            </a:pPr>
            <a:r>
              <a:rPr lang="zh-CN" altLang="en-US" dirty="0"/>
              <a:t>	已知函数                                                                        </a:t>
            </a:r>
            <a:endParaRPr lang="en-US" altLang="zh-CN" dirty="0"/>
          </a:p>
          <a:p>
            <a:pPr eaLnBrk="1" hangingPunct="1">
              <a:buFont typeface="Wingdings" panose="05000000000000000000" pitchFamily="2" charset="2"/>
              <a:buNone/>
              <a:defRPr/>
            </a:pPr>
            <a:endParaRPr lang="en-US" altLang="zh-CN" dirty="0"/>
          </a:p>
          <a:p>
            <a:pPr eaLnBrk="1" hangingPunct="1">
              <a:buFont typeface="Wingdings" panose="05000000000000000000" pitchFamily="2" charset="2"/>
              <a:buNone/>
              <a:defRPr/>
            </a:pPr>
            <a:r>
              <a:rPr lang="zh-CN" altLang="en-US" dirty="0"/>
              <a:t>   其中                               ，用遗传算法求解</a:t>
            </a:r>
            <a:r>
              <a:rPr lang="en-US" altLang="zh-CN" i="1" dirty="0">
                <a:latin typeface="Times New Roman" panose="02020603050405020304" pitchFamily="18" charset="0"/>
              </a:rPr>
              <a:t>y</a:t>
            </a:r>
            <a:r>
              <a:rPr lang="zh-CN" altLang="en-US" dirty="0"/>
              <a:t>的最大值？</a:t>
            </a:r>
            <a:endParaRPr lang="en-US" altLang="zh-CN" dirty="0"/>
          </a:p>
          <a:p>
            <a:pPr eaLnBrk="1" hangingPunct="1">
              <a:buFont typeface="Wingdings" panose="05000000000000000000" pitchFamily="2" charset="2"/>
              <a:buNone/>
              <a:defRPr/>
            </a:pPr>
            <a:r>
              <a:rPr lang="zh-CN" altLang="en-US" dirty="0"/>
              <a:t>采用</a:t>
            </a:r>
            <a:r>
              <a:rPr lang="zh-CN" altLang="en-US" dirty="0">
                <a:highlight>
                  <a:srgbClr val="FFFF00"/>
                </a:highlight>
              </a:rPr>
              <a:t>实数编码</a:t>
            </a:r>
            <a:r>
              <a:rPr lang="zh-CN" altLang="en-US" dirty="0"/>
              <a:t>方式：</a:t>
            </a:r>
            <a:endParaRPr lang="en-US" altLang="zh-CN" dirty="0"/>
          </a:p>
        </p:txBody>
      </p:sp>
      <p:graphicFrame>
        <p:nvGraphicFramePr>
          <p:cNvPr id="63491" name="Object 7">
            <a:extLst>
              <a:ext uri="{FF2B5EF4-FFF2-40B4-BE49-F238E27FC236}">
                <a16:creationId xmlns:a16="http://schemas.microsoft.com/office/drawing/2014/main" id="{228B3ACC-39A4-BCEA-05A4-B78F2F42D8CB}"/>
              </a:ext>
            </a:extLst>
          </p:cNvPr>
          <p:cNvGraphicFramePr>
            <a:graphicFrameLocks noChangeAspect="1"/>
          </p:cNvGraphicFramePr>
          <p:nvPr/>
        </p:nvGraphicFramePr>
        <p:xfrm>
          <a:off x="2268538" y="889000"/>
          <a:ext cx="6238875" cy="1120775"/>
        </p:xfrm>
        <a:graphic>
          <a:graphicData uri="http://schemas.openxmlformats.org/presentationml/2006/ole">
            <mc:AlternateContent xmlns:mc="http://schemas.openxmlformats.org/markup-compatibility/2006">
              <mc:Choice xmlns:v="urn:schemas-microsoft-com:vml" Requires="v">
                <p:oleObj name="Equation" r:id="rId2" imgW="2235200" imgH="381000" progId="Equation.3">
                  <p:embed/>
                </p:oleObj>
              </mc:Choice>
              <mc:Fallback>
                <p:oleObj name="Equation" r:id="rId2" imgW="2235200" imgH="3810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889000"/>
                        <a:ext cx="6238875"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2" name="Object 9">
            <a:extLst>
              <a:ext uri="{FF2B5EF4-FFF2-40B4-BE49-F238E27FC236}">
                <a16:creationId xmlns:a16="http://schemas.microsoft.com/office/drawing/2014/main" id="{CDD005A9-BC89-81D6-D6F1-33CE8EC69201}"/>
              </a:ext>
            </a:extLst>
          </p:cNvPr>
          <p:cNvGraphicFramePr>
            <a:graphicFrameLocks noChangeAspect="1"/>
          </p:cNvGraphicFramePr>
          <p:nvPr/>
        </p:nvGraphicFramePr>
        <p:xfrm>
          <a:off x="1501775" y="2222500"/>
          <a:ext cx="2965450" cy="547688"/>
        </p:xfrm>
        <a:graphic>
          <a:graphicData uri="http://schemas.openxmlformats.org/presentationml/2006/ole">
            <mc:AlternateContent xmlns:mc="http://schemas.openxmlformats.org/markup-compatibility/2006">
              <mc:Choice xmlns:v="urn:schemas-microsoft-com:vml" Requires="v">
                <p:oleObj name="Equation" r:id="rId4" imgW="1091726" imgH="190417" progId="Equation.3">
                  <p:embed/>
                </p:oleObj>
              </mc:Choice>
              <mc:Fallback>
                <p:oleObj name="Equation" r:id="rId4" imgW="1091726" imgH="190417"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775" y="2222500"/>
                        <a:ext cx="29654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09" name="文本框 10">
            <a:extLst>
              <a:ext uri="{FF2B5EF4-FFF2-40B4-BE49-F238E27FC236}">
                <a16:creationId xmlns:a16="http://schemas.microsoft.com/office/drawing/2014/main" id="{71E8B941-F47E-B68E-68B4-75FB47259FBD}"/>
              </a:ext>
            </a:extLst>
          </p:cNvPr>
          <p:cNvSpPr txBox="1">
            <a:spLocks noChangeArrowheads="1"/>
          </p:cNvSpPr>
          <p:nvPr/>
        </p:nvSpPr>
        <p:spPr bwMode="auto">
          <a:xfrm>
            <a:off x="109538" y="166688"/>
            <a:ext cx="10429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692AA2"/>
                </a:solidFill>
                <a:ea typeface="宋体" panose="02010600030101010101" pitchFamily="2" charset="-122"/>
              </a:rPr>
              <a:t>2</a:t>
            </a:r>
            <a:r>
              <a:rPr lang="zh-CN" altLang="en-US" sz="3600">
                <a:solidFill>
                  <a:srgbClr val="692AA2"/>
                </a:solidFill>
                <a:ea typeface="宋体" panose="02010600030101010101" pitchFamily="2" charset="-122"/>
              </a:rPr>
              <a:t>、浮点数编码方法</a:t>
            </a:r>
            <a:r>
              <a:rPr lang="zh-CN" altLang="en-US" sz="2400">
                <a:solidFill>
                  <a:srgbClr val="692AA2"/>
                </a:solidFill>
                <a:ea typeface="宋体" panose="02010600030101010101" pitchFamily="2" charset="-122"/>
              </a:rPr>
              <a:t>（</a:t>
            </a:r>
            <a:r>
              <a:rPr lang="en-US" altLang="zh-CN" sz="2400">
                <a:solidFill>
                  <a:srgbClr val="692AA2"/>
                </a:solidFill>
                <a:ea typeface="宋体" panose="02010600030101010101" pitchFamily="2" charset="-122"/>
              </a:rPr>
              <a:t>Float Point Representation</a:t>
            </a:r>
            <a:r>
              <a:rPr lang="zh-CN" altLang="en-US" sz="2400">
                <a:solidFill>
                  <a:srgbClr val="692AA2"/>
                </a:solidFill>
                <a:ea typeface="宋体" panose="02010600030101010101" pitchFamily="2" charset="-122"/>
              </a:rPr>
              <a:t>）</a:t>
            </a:r>
          </a:p>
        </p:txBody>
      </p:sp>
      <p:pic>
        <p:nvPicPr>
          <p:cNvPr id="5" name="图片 4">
            <a:extLst>
              <a:ext uri="{FF2B5EF4-FFF2-40B4-BE49-F238E27FC236}">
                <a16:creationId xmlns:a16="http://schemas.microsoft.com/office/drawing/2014/main" id="{99E4939D-92CC-4D5C-F4FA-6C06103FD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4592" b="6474"/>
          <a:stretch>
            <a:fillRect/>
          </a:stretch>
        </p:blipFill>
        <p:spPr bwMode="auto">
          <a:xfrm>
            <a:off x="242887" y="4710852"/>
            <a:ext cx="864235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1">
            <a:extLst>
              <a:ext uri="{FF2B5EF4-FFF2-40B4-BE49-F238E27FC236}">
                <a16:creationId xmlns:a16="http://schemas.microsoft.com/office/drawing/2014/main" id="{8B30834D-74D8-9471-A427-661F0DC609AF}"/>
              </a:ext>
            </a:extLst>
          </p:cNvPr>
          <p:cNvGraphicFramePr>
            <a:graphicFrameLocks noChangeAspect="1"/>
          </p:cNvGraphicFramePr>
          <p:nvPr>
            <p:extLst>
              <p:ext uri="{D42A27DB-BD31-4B8C-83A1-F6EECF244321}">
                <p14:modId xmlns:p14="http://schemas.microsoft.com/office/powerpoint/2010/main" val="577391274"/>
              </p:ext>
            </p:extLst>
          </p:nvPr>
        </p:nvGraphicFramePr>
        <p:xfrm>
          <a:off x="904277" y="3958213"/>
          <a:ext cx="7587030" cy="547687"/>
        </p:xfrm>
        <a:graphic>
          <a:graphicData uri="http://schemas.openxmlformats.org/presentationml/2006/ole">
            <mc:AlternateContent xmlns:mc="http://schemas.openxmlformats.org/markup-compatibility/2006">
              <mc:Choice xmlns:v="urn:schemas-microsoft-com:vml" Requires="v">
                <p:oleObj name="Equation" r:id="rId7" imgW="2768600" imgH="241300" progId="Equation.DSMT4">
                  <p:embed/>
                </p:oleObj>
              </mc:Choice>
              <mc:Fallback>
                <p:oleObj name="Equation" r:id="rId7" imgW="2768600" imgH="241300" progId="Equation.DSMT4">
                  <p:embed/>
                  <p:pic>
                    <p:nvPicPr>
                      <p:cNvPr id="2" name="Object 11">
                        <a:extLst>
                          <a:ext uri="{FF2B5EF4-FFF2-40B4-BE49-F238E27FC236}">
                            <a16:creationId xmlns:a16="http://schemas.microsoft.com/office/drawing/2014/main" id="{C57780D1-68C9-CA0B-5985-923C736293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277" y="3958213"/>
                        <a:ext cx="7587030" cy="54768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538">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lide(fromBottom)">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文本框 5">
            <a:extLst>
              <a:ext uri="{FF2B5EF4-FFF2-40B4-BE49-F238E27FC236}">
                <a16:creationId xmlns:a16="http://schemas.microsoft.com/office/drawing/2014/main" id="{8500FBBB-CB0A-CF8F-BC86-CCF4B9E48513}"/>
              </a:ext>
            </a:extLst>
          </p:cNvPr>
          <p:cNvSpPr txBox="1">
            <a:spLocks noChangeArrowheads="1"/>
          </p:cNvSpPr>
          <p:nvPr/>
        </p:nvSpPr>
        <p:spPr bwMode="auto">
          <a:xfrm>
            <a:off x="179388" y="244475"/>
            <a:ext cx="8302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692AA2"/>
                </a:solidFill>
                <a:ea typeface="宋体" panose="02010600030101010101" pitchFamily="2" charset="-122"/>
              </a:rPr>
              <a:t>3</a:t>
            </a:r>
            <a:r>
              <a:rPr lang="zh-CN" altLang="en-US" sz="3600">
                <a:solidFill>
                  <a:srgbClr val="692AA2"/>
                </a:solidFill>
                <a:ea typeface="宋体" panose="02010600030101010101" pitchFamily="2" charset="-122"/>
              </a:rPr>
              <a:t>、整数排列编码：以旅行商问题为例</a:t>
            </a:r>
          </a:p>
        </p:txBody>
      </p:sp>
      <p:pic>
        <p:nvPicPr>
          <p:cNvPr id="8" name="图片 7">
            <a:extLst>
              <a:ext uri="{FF2B5EF4-FFF2-40B4-BE49-F238E27FC236}">
                <a16:creationId xmlns:a16="http://schemas.microsoft.com/office/drawing/2014/main" id="{8DC90067-207E-C2A0-7872-DF0BB46F8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400" b="32600"/>
          <a:stretch>
            <a:fillRect/>
          </a:stretch>
        </p:blipFill>
        <p:spPr bwMode="auto">
          <a:xfrm>
            <a:off x="534392" y="890589"/>
            <a:ext cx="7868413" cy="206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23">
            <a:extLst>
              <a:ext uri="{FF2B5EF4-FFF2-40B4-BE49-F238E27FC236}">
                <a16:creationId xmlns:a16="http://schemas.microsoft.com/office/drawing/2014/main" id="{7089A69D-56D4-EA92-AB33-76D186B64075}"/>
              </a:ext>
            </a:extLst>
          </p:cNvPr>
          <p:cNvSpPr txBox="1">
            <a:spLocks noChangeArrowheads="1"/>
          </p:cNvSpPr>
          <p:nvPr/>
        </p:nvSpPr>
        <p:spPr bwMode="auto">
          <a:xfrm>
            <a:off x="90488" y="3178175"/>
            <a:ext cx="8699500"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en-US" altLang="zh-CN" sz="2800">
              <a:ea typeface="宋体" panose="02010600030101010101" pitchFamily="2" charset="-122"/>
            </a:endParaRPr>
          </a:p>
          <a:p>
            <a:pPr eaLnBrk="1" hangingPunct="1"/>
            <a:r>
              <a:rPr lang="zh-CN" altLang="en-US" sz="2800">
                <a:ea typeface="宋体" panose="02010600030101010101" pitchFamily="2" charset="-122"/>
              </a:rPr>
              <a:t>序列编码要注意解的非法性。</a:t>
            </a:r>
            <a:endParaRPr lang="en-US" altLang="zh-CN" sz="2800">
              <a:ea typeface="宋体" panose="02010600030101010101" pitchFamily="2" charset="-122"/>
            </a:endParaRPr>
          </a:p>
          <a:p>
            <a:pPr eaLnBrk="1" hangingPunct="1"/>
            <a:endParaRPr lang="en-US" altLang="zh-CN" sz="2800"/>
          </a:p>
          <a:p>
            <a:pPr eaLnBrk="1" hangingPunct="1"/>
            <a:r>
              <a:rPr lang="zh-CN" altLang="en-US" sz="2800">
                <a:ea typeface="宋体" panose="02010600030101010101" pitchFamily="2" charset="-122"/>
              </a:rPr>
              <a:t>若编码为： </a:t>
            </a:r>
            <a:r>
              <a:rPr lang="en-US" altLang="zh-CN" sz="2800">
                <a:ea typeface="宋体" panose="02010600030101010101" pitchFamily="2" charset="-122"/>
              </a:rPr>
              <a:t>2 3 5 2 1</a:t>
            </a:r>
            <a:r>
              <a:rPr lang="zh-CN" altLang="en-US" sz="2800">
                <a:ea typeface="宋体" panose="02010600030101010101" pitchFamily="2" charset="-122"/>
              </a:rPr>
              <a:t>，则属于非法解</a:t>
            </a:r>
          </a:p>
          <a:p>
            <a:pPr eaLnBrk="1" hangingPunct="1"/>
            <a:endParaRPr lang="zh-CN" altLang="en-US" sz="2800">
              <a:ea typeface="宋体" panose="02010600030101010101" pitchFamily="2" charset="-122"/>
            </a:endParaRPr>
          </a:p>
          <a:p>
            <a:pPr eaLnBrk="1" hangingPunct="1"/>
            <a:endParaRPr lang="zh-CN" altLang="en-US" sz="2800">
              <a:ea typeface="宋体" panose="02010600030101010101" pitchFamily="2" charset="-122"/>
            </a:endParaRPr>
          </a:p>
          <a:p>
            <a:pPr eaLnBrk="1" hangingPunct="1"/>
            <a:endParaRPr lang="en-US" altLang="zh-CN" sz="2800">
              <a:ea typeface="宋体" panose="02010600030101010101" pitchFamily="2" charset="-122"/>
            </a:endParaRPr>
          </a:p>
        </p:txBody>
      </p:sp>
      <p:grpSp>
        <p:nvGrpSpPr>
          <p:cNvPr id="67587" name="组合 1">
            <a:extLst>
              <a:ext uri="{FF2B5EF4-FFF2-40B4-BE49-F238E27FC236}">
                <a16:creationId xmlns:a16="http://schemas.microsoft.com/office/drawing/2014/main" id="{5189E29B-4EC0-5F9E-3B78-BB779EAC9D4F}"/>
              </a:ext>
            </a:extLst>
          </p:cNvPr>
          <p:cNvGrpSpPr>
            <a:grpSpLocks/>
          </p:cNvGrpSpPr>
          <p:nvPr/>
        </p:nvGrpSpPr>
        <p:grpSpPr bwMode="auto">
          <a:xfrm>
            <a:off x="6189663" y="2768600"/>
            <a:ext cx="2687637" cy="2336800"/>
            <a:chOff x="5484813" y="2820988"/>
            <a:chExt cx="2687637" cy="2336800"/>
          </a:xfrm>
        </p:grpSpPr>
        <p:sp>
          <p:nvSpPr>
            <p:cNvPr id="73734" name="Oval 3">
              <a:extLst>
                <a:ext uri="{FF2B5EF4-FFF2-40B4-BE49-F238E27FC236}">
                  <a16:creationId xmlns:a16="http://schemas.microsoft.com/office/drawing/2014/main" id="{0987F23D-F8DE-8C14-0739-2E574EEB1A17}"/>
                </a:ext>
              </a:extLst>
            </p:cNvPr>
            <p:cNvSpPr>
              <a:spLocks noChangeArrowheads="1"/>
            </p:cNvSpPr>
            <p:nvPr/>
          </p:nvSpPr>
          <p:spPr bwMode="auto">
            <a:xfrm>
              <a:off x="6205538" y="3246438"/>
              <a:ext cx="171450"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73735" name="Oval 4">
              <a:extLst>
                <a:ext uri="{FF2B5EF4-FFF2-40B4-BE49-F238E27FC236}">
                  <a16:creationId xmlns:a16="http://schemas.microsoft.com/office/drawing/2014/main" id="{DD769BAE-A397-CD47-4362-7A3F5EB0F03B}"/>
                </a:ext>
              </a:extLst>
            </p:cNvPr>
            <p:cNvSpPr>
              <a:spLocks noChangeArrowheads="1"/>
            </p:cNvSpPr>
            <p:nvPr/>
          </p:nvSpPr>
          <p:spPr bwMode="auto">
            <a:xfrm>
              <a:off x="5491163" y="4437063"/>
              <a:ext cx="14287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73736" name="Oval 5">
              <a:extLst>
                <a:ext uri="{FF2B5EF4-FFF2-40B4-BE49-F238E27FC236}">
                  <a16:creationId xmlns:a16="http://schemas.microsoft.com/office/drawing/2014/main" id="{6A8348CA-58B0-44D5-7DF4-33BA99A19659}"/>
                </a:ext>
              </a:extLst>
            </p:cNvPr>
            <p:cNvSpPr>
              <a:spLocks noChangeArrowheads="1"/>
            </p:cNvSpPr>
            <p:nvPr/>
          </p:nvSpPr>
          <p:spPr bwMode="auto">
            <a:xfrm>
              <a:off x="7091363" y="4656138"/>
              <a:ext cx="123825"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73737" name="Oval 6">
              <a:extLst>
                <a:ext uri="{FF2B5EF4-FFF2-40B4-BE49-F238E27FC236}">
                  <a16:creationId xmlns:a16="http://schemas.microsoft.com/office/drawing/2014/main" id="{CA358EC5-6901-FD85-A630-CF59DF0BB21F}"/>
                </a:ext>
              </a:extLst>
            </p:cNvPr>
            <p:cNvSpPr>
              <a:spLocks noChangeArrowheads="1"/>
            </p:cNvSpPr>
            <p:nvPr/>
          </p:nvSpPr>
          <p:spPr bwMode="auto">
            <a:xfrm>
              <a:off x="7643813" y="3646488"/>
              <a:ext cx="133350" cy="1714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73738" name="Oval 7">
              <a:extLst>
                <a:ext uri="{FF2B5EF4-FFF2-40B4-BE49-F238E27FC236}">
                  <a16:creationId xmlns:a16="http://schemas.microsoft.com/office/drawing/2014/main" id="{F1F1CF9F-7A38-2313-CB15-2444DFE65BB5}"/>
                </a:ext>
              </a:extLst>
            </p:cNvPr>
            <p:cNvSpPr>
              <a:spLocks noChangeArrowheads="1"/>
            </p:cNvSpPr>
            <p:nvPr/>
          </p:nvSpPr>
          <p:spPr bwMode="auto">
            <a:xfrm>
              <a:off x="6529388" y="3960813"/>
              <a:ext cx="13335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73739" name="Line 8">
              <a:extLst>
                <a:ext uri="{FF2B5EF4-FFF2-40B4-BE49-F238E27FC236}">
                  <a16:creationId xmlns:a16="http://schemas.microsoft.com/office/drawing/2014/main" id="{4505A5A6-F790-257B-68E5-D18FC361E5B5}"/>
                </a:ext>
              </a:extLst>
            </p:cNvPr>
            <p:cNvSpPr>
              <a:spLocks noChangeShapeType="1"/>
            </p:cNvSpPr>
            <p:nvPr/>
          </p:nvSpPr>
          <p:spPr bwMode="auto">
            <a:xfrm flipH="1">
              <a:off x="5605463" y="3417888"/>
              <a:ext cx="628650" cy="1009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0" name="Line 9">
              <a:extLst>
                <a:ext uri="{FF2B5EF4-FFF2-40B4-BE49-F238E27FC236}">
                  <a16:creationId xmlns:a16="http://schemas.microsoft.com/office/drawing/2014/main" id="{9274259A-96A6-6EB6-FC2A-F432526C8946}"/>
                </a:ext>
              </a:extLst>
            </p:cNvPr>
            <p:cNvSpPr>
              <a:spLocks noChangeShapeType="1"/>
            </p:cNvSpPr>
            <p:nvPr/>
          </p:nvSpPr>
          <p:spPr bwMode="auto">
            <a:xfrm flipV="1">
              <a:off x="5595938" y="4075113"/>
              <a:ext cx="904875"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1" name="Line 10">
              <a:extLst>
                <a:ext uri="{FF2B5EF4-FFF2-40B4-BE49-F238E27FC236}">
                  <a16:creationId xmlns:a16="http://schemas.microsoft.com/office/drawing/2014/main" id="{E85F4B23-DCA4-2952-2961-93D6008D8E4C}"/>
                </a:ext>
              </a:extLst>
            </p:cNvPr>
            <p:cNvSpPr>
              <a:spLocks noChangeShapeType="1"/>
            </p:cNvSpPr>
            <p:nvPr/>
          </p:nvSpPr>
          <p:spPr bwMode="auto">
            <a:xfrm>
              <a:off x="6405563" y="3341688"/>
              <a:ext cx="1228725"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2" name="Line 11">
              <a:extLst>
                <a:ext uri="{FF2B5EF4-FFF2-40B4-BE49-F238E27FC236}">
                  <a16:creationId xmlns:a16="http://schemas.microsoft.com/office/drawing/2014/main" id="{6420B8FD-021A-3BA6-1D00-D41135A1D1C6}"/>
                </a:ext>
              </a:extLst>
            </p:cNvPr>
            <p:cNvSpPr>
              <a:spLocks noChangeShapeType="1"/>
            </p:cNvSpPr>
            <p:nvPr/>
          </p:nvSpPr>
          <p:spPr bwMode="auto">
            <a:xfrm>
              <a:off x="5643563" y="4522788"/>
              <a:ext cx="1457325"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3" name="Line 12">
              <a:extLst>
                <a:ext uri="{FF2B5EF4-FFF2-40B4-BE49-F238E27FC236}">
                  <a16:creationId xmlns:a16="http://schemas.microsoft.com/office/drawing/2014/main" id="{818B905D-0062-74EC-50F4-AC4AA0C89D1A}"/>
                </a:ext>
              </a:extLst>
            </p:cNvPr>
            <p:cNvSpPr>
              <a:spLocks noChangeShapeType="1"/>
            </p:cNvSpPr>
            <p:nvPr/>
          </p:nvSpPr>
          <p:spPr bwMode="auto">
            <a:xfrm flipH="1">
              <a:off x="7196138" y="3827463"/>
              <a:ext cx="504825" cy="847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4" name="Line 13">
              <a:extLst>
                <a:ext uri="{FF2B5EF4-FFF2-40B4-BE49-F238E27FC236}">
                  <a16:creationId xmlns:a16="http://schemas.microsoft.com/office/drawing/2014/main" id="{37150B19-F1D3-7424-7998-6AB902D01B60}"/>
                </a:ext>
              </a:extLst>
            </p:cNvPr>
            <p:cNvSpPr>
              <a:spLocks noChangeShapeType="1"/>
            </p:cNvSpPr>
            <p:nvPr/>
          </p:nvSpPr>
          <p:spPr bwMode="auto">
            <a:xfrm flipV="1">
              <a:off x="6662738" y="3789363"/>
              <a:ext cx="981075"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5" name="Line 14">
              <a:extLst>
                <a:ext uri="{FF2B5EF4-FFF2-40B4-BE49-F238E27FC236}">
                  <a16:creationId xmlns:a16="http://schemas.microsoft.com/office/drawing/2014/main" id="{F17B1468-BD3B-0D1F-5C76-E537F8356B75}"/>
                </a:ext>
              </a:extLst>
            </p:cNvPr>
            <p:cNvSpPr>
              <a:spLocks noChangeShapeType="1"/>
            </p:cNvSpPr>
            <p:nvPr/>
          </p:nvSpPr>
          <p:spPr bwMode="auto">
            <a:xfrm>
              <a:off x="6319838" y="3408363"/>
              <a:ext cx="219075"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6" name="Line 15">
              <a:extLst>
                <a:ext uri="{FF2B5EF4-FFF2-40B4-BE49-F238E27FC236}">
                  <a16:creationId xmlns:a16="http://schemas.microsoft.com/office/drawing/2014/main" id="{4CFAB876-7A19-73DA-28CA-589276BC79B5}"/>
                </a:ext>
              </a:extLst>
            </p:cNvPr>
            <p:cNvSpPr>
              <a:spLocks noChangeShapeType="1"/>
            </p:cNvSpPr>
            <p:nvPr/>
          </p:nvSpPr>
          <p:spPr bwMode="auto">
            <a:xfrm>
              <a:off x="6643688" y="4084638"/>
              <a:ext cx="466725" cy="561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7" name="Line 16">
              <a:extLst>
                <a:ext uri="{FF2B5EF4-FFF2-40B4-BE49-F238E27FC236}">
                  <a16:creationId xmlns:a16="http://schemas.microsoft.com/office/drawing/2014/main" id="{4F3F53DC-1CB3-C522-AA3F-FCB15BECCFFE}"/>
                </a:ext>
              </a:extLst>
            </p:cNvPr>
            <p:cNvSpPr>
              <a:spLocks noChangeShapeType="1"/>
            </p:cNvSpPr>
            <p:nvPr/>
          </p:nvSpPr>
          <p:spPr bwMode="auto">
            <a:xfrm>
              <a:off x="6348413" y="3417888"/>
              <a:ext cx="762000" cy="1190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8" name="Line 17">
              <a:extLst>
                <a:ext uri="{FF2B5EF4-FFF2-40B4-BE49-F238E27FC236}">
                  <a16:creationId xmlns:a16="http://schemas.microsoft.com/office/drawing/2014/main" id="{F8126001-17F8-DA57-F5D6-937833281501}"/>
                </a:ext>
              </a:extLst>
            </p:cNvPr>
            <p:cNvSpPr>
              <a:spLocks noChangeShapeType="1"/>
            </p:cNvSpPr>
            <p:nvPr/>
          </p:nvSpPr>
          <p:spPr bwMode="auto">
            <a:xfrm flipV="1">
              <a:off x="5653088" y="3817938"/>
              <a:ext cx="2019300" cy="638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49" name="Text Box 18">
              <a:extLst>
                <a:ext uri="{FF2B5EF4-FFF2-40B4-BE49-F238E27FC236}">
                  <a16:creationId xmlns:a16="http://schemas.microsoft.com/office/drawing/2014/main" id="{F8356507-D1C5-A6AF-DF5E-55BE15819D45}"/>
                </a:ext>
              </a:extLst>
            </p:cNvPr>
            <p:cNvSpPr txBox="1">
              <a:spLocks noChangeArrowheads="1"/>
            </p:cNvSpPr>
            <p:nvPr/>
          </p:nvSpPr>
          <p:spPr bwMode="auto">
            <a:xfrm>
              <a:off x="5484813" y="462121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ea typeface="宋体" panose="02010600030101010101" pitchFamily="2" charset="-122"/>
                </a:rPr>
                <a:t>1</a:t>
              </a:r>
            </a:p>
          </p:txBody>
        </p:sp>
        <p:sp>
          <p:nvSpPr>
            <p:cNvPr id="73750" name="Text Box 19">
              <a:extLst>
                <a:ext uri="{FF2B5EF4-FFF2-40B4-BE49-F238E27FC236}">
                  <a16:creationId xmlns:a16="http://schemas.microsoft.com/office/drawing/2014/main" id="{0E7E6DA7-7B71-6404-3CDE-E2C96DD297FE}"/>
                </a:ext>
              </a:extLst>
            </p:cNvPr>
            <p:cNvSpPr txBox="1">
              <a:spLocks noChangeArrowheads="1"/>
            </p:cNvSpPr>
            <p:nvPr/>
          </p:nvSpPr>
          <p:spPr bwMode="auto">
            <a:xfrm>
              <a:off x="7132638" y="48212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ea typeface="宋体" panose="02010600030101010101" pitchFamily="2" charset="-122"/>
                </a:rPr>
                <a:t>2</a:t>
              </a:r>
            </a:p>
          </p:txBody>
        </p:sp>
        <p:sp>
          <p:nvSpPr>
            <p:cNvPr id="73751" name="Text Box 20">
              <a:extLst>
                <a:ext uri="{FF2B5EF4-FFF2-40B4-BE49-F238E27FC236}">
                  <a16:creationId xmlns:a16="http://schemas.microsoft.com/office/drawing/2014/main" id="{BD6B38F7-7CA8-9785-10BB-78AF4434D3F7}"/>
                </a:ext>
              </a:extLst>
            </p:cNvPr>
            <p:cNvSpPr txBox="1">
              <a:spLocks noChangeArrowheads="1"/>
            </p:cNvSpPr>
            <p:nvPr/>
          </p:nvSpPr>
          <p:spPr bwMode="auto">
            <a:xfrm>
              <a:off x="7875588" y="3535363"/>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ea typeface="宋体" panose="02010600030101010101" pitchFamily="2" charset="-122"/>
                </a:rPr>
                <a:t>3</a:t>
              </a:r>
            </a:p>
          </p:txBody>
        </p:sp>
        <p:sp>
          <p:nvSpPr>
            <p:cNvPr id="73752" name="Text Box 21">
              <a:extLst>
                <a:ext uri="{FF2B5EF4-FFF2-40B4-BE49-F238E27FC236}">
                  <a16:creationId xmlns:a16="http://schemas.microsoft.com/office/drawing/2014/main" id="{FD169238-C08C-8E80-DE44-E2D17310A285}"/>
                </a:ext>
              </a:extLst>
            </p:cNvPr>
            <p:cNvSpPr txBox="1">
              <a:spLocks noChangeArrowheads="1"/>
            </p:cNvSpPr>
            <p:nvPr/>
          </p:nvSpPr>
          <p:spPr bwMode="auto">
            <a:xfrm>
              <a:off x="6132513" y="282098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ea typeface="宋体" panose="02010600030101010101" pitchFamily="2" charset="-122"/>
                </a:rPr>
                <a:t>4</a:t>
              </a:r>
            </a:p>
          </p:txBody>
        </p:sp>
        <p:sp>
          <p:nvSpPr>
            <p:cNvPr id="73753" name="Text Box 22">
              <a:extLst>
                <a:ext uri="{FF2B5EF4-FFF2-40B4-BE49-F238E27FC236}">
                  <a16:creationId xmlns:a16="http://schemas.microsoft.com/office/drawing/2014/main" id="{D1A33163-F01B-4ABF-1198-F22479A71A5D}"/>
                </a:ext>
              </a:extLst>
            </p:cNvPr>
            <p:cNvSpPr txBox="1">
              <a:spLocks noChangeArrowheads="1"/>
            </p:cNvSpPr>
            <p:nvPr/>
          </p:nvSpPr>
          <p:spPr bwMode="auto">
            <a:xfrm>
              <a:off x="6189663" y="3754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a:ea typeface="宋体" panose="02010600030101010101" pitchFamily="2" charset="-122"/>
                </a:rPr>
                <a:t>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758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0EDC17CF-6D45-9EAA-A1C3-F3B40F262442}"/>
              </a:ext>
            </a:extLst>
          </p:cNvPr>
          <p:cNvGrpSpPr>
            <a:grpSpLocks/>
          </p:cNvGrpSpPr>
          <p:nvPr/>
        </p:nvGrpSpPr>
        <p:grpSpPr bwMode="auto">
          <a:xfrm>
            <a:off x="0" y="971550"/>
            <a:ext cx="7296150" cy="3168650"/>
            <a:chOff x="144" y="1112"/>
            <a:chExt cx="5429" cy="2365"/>
          </a:xfrm>
        </p:grpSpPr>
        <p:sp>
          <p:nvSpPr>
            <p:cNvPr id="75811" name="AutoShape 5">
              <a:extLst>
                <a:ext uri="{FF2B5EF4-FFF2-40B4-BE49-F238E27FC236}">
                  <a16:creationId xmlns:a16="http://schemas.microsoft.com/office/drawing/2014/main" id="{2E350640-7598-E17B-1F89-1C7DC91E855F}"/>
                </a:ext>
              </a:extLst>
            </p:cNvPr>
            <p:cNvSpPr>
              <a:spLocks noChangeAspect="1" noChangeArrowheads="1" noTextEdit="1"/>
            </p:cNvSpPr>
            <p:nvPr/>
          </p:nvSpPr>
          <p:spPr bwMode="auto">
            <a:xfrm>
              <a:off x="144" y="1112"/>
              <a:ext cx="5424" cy="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812" name="Freeform 6">
              <a:extLst>
                <a:ext uri="{FF2B5EF4-FFF2-40B4-BE49-F238E27FC236}">
                  <a16:creationId xmlns:a16="http://schemas.microsoft.com/office/drawing/2014/main" id="{9C235332-BA1E-6991-F73F-CA42945300FB}"/>
                </a:ext>
              </a:extLst>
            </p:cNvPr>
            <p:cNvSpPr>
              <a:spLocks/>
            </p:cNvSpPr>
            <p:nvPr/>
          </p:nvSpPr>
          <p:spPr bwMode="auto">
            <a:xfrm>
              <a:off x="205" y="1372"/>
              <a:ext cx="1993" cy="2079"/>
            </a:xfrm>
            <a:custGeom>
              <a:avLst/>
              <a:gdLst>
                <a:gd name="T0" fmla="*/ 520 w 1993"/>
                <a:gd name="T1" fmla="*/ 45 h 2079"/>
                <a:gd name="T2" fmla="*/ 625 w 1993"/>
                <a:gd name="T3" fmla="*/ 9 h 2079"/>
                <a:gd name="T4" fmla="*/ 751 w 1993"/>
                <a:gd name="T5" fmla="*/ 0 h 2079"/>
                <a:gd name="T6" fmla="*/ 891 w 1993"/>
                <a:gd name="T7" fmla="*/ 12 h 2079"/>
                <a:gd name="T8" fmla="*/ 1041 w 1993"/>
                <a:gd name="T9" fmla="*/ 42 h 2079"/>
                <a:gd name="T10" fmla="*/ 1191 w 1993"/>
                <a:gd name="T11" fmla="*/ 83 h 2079"/>
                <a:gd name="T12" fmla="*/ 1337 w 1993"/>
                <a:gd name="T13" fmla="*/ 134 h 2079"/>
                <a:gd name="T14" fmla="*/ 1472 w 1993"/>
                <a:gd name="T15" fmla="*/ 190 h 2079"/>
                <a:gd name="T16" fmla="*/ 1590 w 1993"/>
                <a:gd name="T17" fmla="*/ 245 h 2079"/>
                <a:gd name="T18" fmla="*/ 1718 w 1993"/>
                <a:gd name="T19" fmla="*/ 316 h 2079"/>
                <a:gd name="T20" fmla="*/ 1807 w 1993"/>
                <a:gd name="T21" fmla="*/ 381 h 2079"/>
                <a:gd name="T22" fmla="*/ 1863 w 1993"/>
                <a:gd name="T23" fmla="*/ 443 h 2079"/>
                <a:gd name="T24" fmla="*/ 1895 w 1993"/>
                <a:gd name="T25" fmla="*/ 505 h 2079"/>
                <a:gd name="T26" fmla="*/ 1909 w 1993"/>
                <a:gd name="T27" fmla="*/ 570 h 2079"/>
                <a:gd name="T28" fmla="*/ 1911 w 1993"/>
                <a:gd name="T29" fmla="*/ 641 h 2079"/>
                <a:gd name="T30" fmla="*/ 1909 w 1993"/>
                <a:gd name="T31" fmla="*/ 721 h 2079"/>
                <a:gd name="T32" fmla="*/ 1911 w 1993"/>
                <a:gd name="T33" fmla="*/ 812 h 2079"/>
                <a:gd name="T34" fmla="*/ 1921 w 1993"/>
                <a:gd name="T35" fmla="*/ 910 h 2079"/>
                <a:gd name="T36" fmla="*/ 1935 w 1993"/>
                <a:gd name="T37" fmla="*/ 988 h 2079"/>
                <a:gd name="T38" fmla="*/ 1953 w 1993"/>
                <a:gd name="T39" fmla="*/ 1071 h 2079"/>
                <a:gd name="T40" fmla="*/ 1968 w 1993"/>
                <a:gd name="T41" fmla="*/ 1159 h 2079"/>
                <a:gd name="T42" fmla="*/ 1984 w 1993"/>
                <a:gd name="T43" fmla="*/ 1248 h 2079"/>
                <a:gd name="T44" fmla="*/ 1991 w 1993"/>
                <a:gd name="T45" fmla="*/ 1337 h 2079"/>
                <a:gd name="T46" fmla="*/ 1991 w 1993"/>
                <a:gd name="T47" fmla="*/ 1422 h 2079"/>
                <a:gd name="T48" fmla="*/ 1981 w 1993"/>
                <a:gd name="T49" fmla="*/ 1504 h 2079"/>
                <a:gd name="T50" fmla="*/ 1961 w 1993"/>
                <a:gd name="T51" fmla="*/ 1582 h 2079"/>
                <a:gd name="T52" fmla="*/ 1933 w 1993"/>
                <a:gd name="T53" fmla="*/ 1656 h 2079"/>
                <a:gd name="T54" fmla="*/ 1895 w 1993"/>
                <a:gd name="T55" fmla="*/ 1725 h 2079"/>
                <a:gd name="T56" fmla="*/ 1853 w 1993"/>
                <a:gd name="T57" fmla="*/ 1789 h 2079"/>
                <a:gd name="T58" fmla="*/ 1790 w 1993"/>
                <a:gd name="T59" fmla="*/ 1861 h 2079"/>
                <a:gd name="T60" fmla="*/ 1663 w 1993"/>
                <a:gd name="T61" fmla="*/ 1961 h 2079"/>
                <a:gd name="T62" fmla="*/ 1525 w 1993"/>
                <a:gd name="T63" fmla="*/ 2030 h 2079"/>
                <a:gd name="T64" fmla="*/ 1379 w 1993"/>
                <a:gd name="T65" fmla="*/ 2070 h 2079"/>
                <a:gd name="T66" fmla="*/ 1237 w 1993"/>
                <a:gd name="T67" fmla="*/ 2079 h 2079"/>
                <a:gd name="T68" fmla="*/ 1107 w 1993"/>
                <a:gd name="T69" fmla="*/ 2059 h 2079"/>
                <a:gd name="T70" fmla="*/ 997 w 1993"/>
                <a:gd name="T71" fmla="*/ 2010 h 2079"/>
                <a:gd name="T72" fmla="*/ 934 w 1993"/>
                <a:gd name="T73" fmla="*/ 1954 h 2079"/>
                <a:gd name="T74" fmla="*/ 898 w 1993"/>
                <a:gd name="T75" fmla="*/ 1907 h 2079"/>
                <a:gd name="T76" fmla="*/ 869 w 1993"/>
                <a:gd name="T77" fmla="*/ 1856 h 2079"/>
                <a:gd name="T78" fmla="*/ 841 w 1993"/>
                <a:gd name="T79" fmla="*/ 1803 h 2079"/>
                <a:gd name="T80" fmla="*/ 813 w 1993"/>
                <a:gd name="T81" fmla="*/ 1751 h 2079"/>
                <a:gd name="T82" fmla="*/ 779 w 1993"/>
                <a:gd name="T83" fmla="*/ 1698 h 2079"/>
                <a:gd name="T84" fmla="*/ 739 w 1993"/>
                <a:gd name="T85" fmla="*/ 1651 h 2079"/>
                <a:gd name="T86" fmla="*/ 679 w 1993"/>
                <a:gd name="T87" fmla="*/ 1604 h 2079"/>
                <a:gd name="T88" fmla="*/ 604 w 1993"/>
                <a:gd name="T89" fmla="*/ 1560 h 2079"/>
                <a:gd name="T90" fmla="*/ 518 w 1993"/>
                <a:gd name="T91" fmla="*/ 1522 h 2079"/>
                <a:gd name="T92" fmla="*/ 428 w 1993"/>
                <a:gd name="T93" fmla="*/ 1484 h 2079"/>
                <a:gd name="T94" fmla="*/ 339 w 1993"/>
                <a:gd name="T95" fmla="*/ 1444 h 2079"/>
                <a:gd name="T96" fmla="*/ 251 w 1993"/>
                <a:gd name="T97" fmla="*/ 1396 h 2079"/>
                <a:gd name="T98" fmla="*/ 172 w 1993"/>
                <a:gd name="T99" fmla="*/ 1342 h 2079"/>
                <a:gd name="T100" fmla="*/ 106 w 1993"/>
                <a:gd name="T101" fmla="*/ 1273 h 2079"/>
                <a:gd name="T102" fmla="*/ 48 w 1993"/>
                <a:gd name="T103" fmla="*/ 1175 h 2079"/>
                <a:gd name="T104" fmla="*/ 11 w 1993"/>
                <a:gd name="T105" fmla="*/ 1042 h 2079"/>
                <a:gd name="T106" fmla="*/ 0 w 1993"/>
                <a:gd name="T107" fmla="*/ 893 h 2079"/>
                <a:gd name="T108" fmla="*/ 18 w 1993"/>
                <a:gd name="T109" fmla="*/ 732 h 2079"/>
                <a:gd name="T110" fmla="*/ 64 w 1993"/>
                <a:gd name="T111" fmla="*/ 570 h 2079"/>
                <a:gd name="T112" fmla="*/ 134 w 1993"/>
                <a:gd name="T113" fmla="*/ 416 h 2079"/>
                <a:gd name="T114" fmla="*/ 230 w 1993"/>
                <a:gd name="T115" fmla="*/ 276 h 2079"/>
                <a:gd name="T116" fmla="*/ 351 w 1993"/>
                <a:gd name="T117" fmla="*/ 158 h 207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93" h="2079">
                  <a:moveTo>
                    <a:pt x="458" y="91"/>
                  </a:moveTo>
                  <a:lnTo>
                    <a:pt x="476" y="72"/>
                  </a:lnTo>
                  <a:lnTo>
                    <a:pt x="497" y="58"/>
                  </a:lnTo>
                  <a:lnTo>
                    <a:pt x="520" y="45"/>
                  </a:lnTo>
                  <a:lnTo>
                    <a:pt x="542" y="32"/>
                  </a:lnTo>
                  <a:lnTo>
                    <a:pt x="569" y="23"/>
                  </a:lnTo>
                  <a:lnTo>
                    <a:pt x="597" y="16"/>
                  </a:lnTo>
                  <a:lnTo>
                    <a:pt x="625" y="9"/>
                  </a:lnTo>
                  <a:lnTo>
                    <a:pt x="655" y="5"/>
                  </a:lnTo>
                  <a:lnTo>
                    <a:pt x="686" y="2"/>
                  </a:lnTo>
                  <a:lnTo>
                    <a:pt x="718" y="0"/>
                  </a:lnTo>
                  <a:lnTo>
                    <a:pt x="751" y="0"/>
                  </a:lnTo>
                  <a:lnTo>
                    <a:pt x="784" y="2"/>
                  </a:lnTo>
                  <a:lnTo>
                    <a:pt x="820" y="3"/>
                  </a:lnTo>
                  <a:lnTo>
                    <a:pt x="855" y="7"/>
                  </a:lnTo>
                  <a:lnTo>
                    <a:pt x="891" y="12"/>
                  </a:lnTo>
                  <a:lnTo>
                    <a:pt x="928" y="18"/>
                  </a:lnTo>
                  <a:lnTo>
                    <a:pt x="965" y="25"/>
                  </a:lnTo>
                  <a:lnTo>
                    <a:pt x="1002" y="32"/>
                  </a:lnTo>
                  <a:lnTo>
                    <a:pt x="1041" y="42"/>
                  </a:lnTo>
                  <a:lnTo>
                    <a:pt x="1077" y="51"/>
                  </a:lnTo>
                  <a:lnTo>
                    <a:pt x="1116" y="61"/>
                  </a:lnTo>
                  <a:lnTo>
                    <a:pt x="1153" y="72"/>
                  </a:lnTo>
                  <a:lnTo>
                    <a:pt x="1191" y="83"/>
                  </a:lnTo>
                  <a:lnTo>
                    <a:pt x="1228" y="96"/>
                  </a:lnTo>
                  <a:lnTo>
                    <a:pt x="1265" y="109"/>
                  </a:lnTo>
                  <a:lnTo>
                    <a:pt x="1302" y="121"/>
                  </a:lnTo>
                  <a:lnTo>
                    <a:pt x="1337" y="134"/>
                  </a:lnTo>
                  <a:lnTo>
                    <a:pt x="1372" y="149"/>
                  </a:lnTo>
                  <a:lnTo>
                    <a:pt x="1405" y="161"/>
                  </a:lnTo>
                  <a:lnTo>
                    <a:pt x="1439" y="176"/>
                  </a:lnTo>
                  <a:lnTo>
                    <a:pt x="1472" y="190"/>
                  </a:lnTo>
                  <a:lnTo>
                    <a:pt x="1504" y="203"/>
                  </a:lnTo>
                  <a:lnTo>
                    <a:pt x="1533" y="218"/>
                  </a:lnTo>
                  <a:lnTo>
                    <a:pt x="1561" y="230"/>
                  </a:lnTo>
                  <a:lnTo>
                    <a:pt x="1590" y="245"/>
                  </a:lnTo>
                  <a:lnTo>
                    <a:pt x="1626" y="263"/>
                  </a:lnTo>
                  <a:lnTo>
                    <a:pt x="1660" y="281"/>
                  </a:lnTo>
                  <a:lnTo>
                    <a:pt x="1690" y="299"/>
                  </a:lnTo>
                  <a:lnTo>
                    <a:pt x="1718" y="316"/>
                  </a:lnTo>
                  <a:lnTo>
                    <a:pt x="1744" y="332"/>
                  </a:lnTo>
                  <a:lnTo>
                    <a:pt x="1767" y="348"/>
                  </a:lnTo>
                  <a:lnTo>
                    <a:pt x="1788" y="365"/>
                  </a:lnTo>
                  <a:lnTo>
                    <a:pt x="1807" y="381"/>
                  </a:lnTo>
                  <a:lnTo>
                    <a:pt x="1823" y="396"/>
                  </a:lnTo>
                  <a:lnTo>
                    <a:pt x="1839" y="412"/>
                  </a:lnTo>
                  <a:lnTo>
                    <a:pt x="1851" y="427"/>
                  </a:lnTo>
                  <a:lnTo>
                    <a:pt x="1863" y="443"/>
                  </a:lnTo>
                  <a:lnTo>
                    <a:pt x="1874" y="457"/>
                  </a:lnTo>
                  <a:lnTo>
                    <a:pt x="1881" y="474"/>
                  </a:lnTo>
                  <a:lnTo>
                    <a:pt x="1889" y="490"/>
                  </a:lnTo>
                  <a:lnTo>
                    <a:pt x="1895" y="505"/>
                  </a:lnTo>
                  <a:lnTo>
                    <a:pt x="1902" y="521"/>
                  </a:lnTo>
                  <a:lnTo>
                    <a:pt x="1905" y="537"/>
                  </a:lnTo>
                  <a:lnTo>
                    <a:pt x="1907" y="554"/>
                  </a:lnTo>
                  <a:lnTo>
                    <a:pt x="1909" y="570"/>
                  </a:lnTo>
                  <a:lnTo>
                    <a:pt x="1911" y="586"/>
                  </a:lnTo>
                  <a:lnTo>
                    <a:pt x="1911" y="605"/>
                  </a:lnTo>
                  <a:lnTo>
                    <a:pt x="1912" y="623"/>
                  </a:lnTo>
                  <a:lnTo>
                    <a:pt x="1911" y="641"/>
                  </a:lnTo>
                  <a:lnTo>
                    <a:pt x="1911" y="659"/>
                  </a:lnTo>
                  <a:lnTo>
                    <a:pt x="1911" y="679"/>
                  </a:lnTo>
                  <a:lnTo>
                    <a:pt x="1911" y="699"/>
                  </a:lnTo>
                  <a:lnTo>
                    <a:pt x="1909" y="721"/>
                  </a:lnTo>
                  <a:lnTo>
                    <a:pt x="1909" y="743"/>
                  </a:lnTo>
                  <a:lnTo>
                    <a:pt x="1909" y="764"/>
                  </a:lnTo>
                  <a:lnTo>
                    <a:pt x="1911" y="788"/>
                  </a:lnTo>
                  <a:lnTo>
                    <a:pt x="1911" y="812"/>
                  </a:lnTo>
                  <a:lnTo>
                    <a:pt x="1912" y="837"/>
                  </a:lnTo>
                  <a:lnTo>
                    <a:pt x="1914" y="864"/>
                  </a:lnTo>
                  <a:lnTo>
                    <a:pt x="1918" y="892"/>
                  </a:lnTo>
                  <a:lnTo>
                    <a:pt x="1921" y="910"/>
                  </a:lnTo>
                  <a:lnTo>
                    <a:pt x="1925" y="930"/>
                  </a:lnTo>
                  <a:lnTo>
                    <a:pt x="1926" y="948"/>
                  </a:lnTo>
                  <a:lnTo>
                    <a:pt x="1932" y="968"/>
                  </a:lnTo>
                  <a:lnTo>
                    <a:pt x="1935" y="988"/>
                  </a:lnTo>
                  <a:lnTo>
                    <a:pt x="1939" y="1008"/>
                  </a:lnTo>
                  <a:lnTo>
                    <a:pt x="1944" y="1030"/>
                  </a:lnTo>
                  <a:lnTo>
                    <a:pt x="1947" y="1050"/>
                  </a:lnTo>
                  <a:lnTo>
                    <a:pt x="1953" y="1071"/>
                  </a:lnTo>
                  <a:lnTo>
                    <a:pt x="1956" y="1093"/>
                  </a:lnTo>
                  <a:lnTo>
                    <a:pt x="1961" y="1115"/>
                  </a:lnTo>
                  <a:lnTo>
                    <a:pt x="1965" y="1137"/>
                  </a:lnTo>
                  <a:lnTo>
                    <a:pt x="1968" y="1159"/>
                  </a:lnTo>
                  <a:lnTo>
                    <a:pt x="1974" y="1180"/>
                  </a:lnTo>
                  <a:lnTo>
                    <a:pt x="1977" y="1202"/>
                  </a:lnTo>
                  <a:lnTo>
                    <a:pt x="1981" y="1224"/>
                  </a:lnTo>
                  <a:lnTo>
                    <a:pt x="1984" y="1248"/>
                  </a:lnTo>
                  <a:lnTo>
                    <a:pt x="1986" y="1269"/>
                  </a:lnTo>
                  <a:lnTo>
                    <a:pt x="1988" y="1291"/>
                  </a:lnTo>
                  <a:lnTo>
                    <a:pt x="1991" y="1313"/>
                  </a:lnTo>
                  <a:lnTo>
                    <a:pt x="1991" y="1337"/>
                  </a:lnTo>
                  <a:lnTo>
                    <a:pt x="1993" y="1358"/>
                  </a:lnTo>
                  <a:lnTo>
                    <a:pt x="1993" y="1380"/>
                  </a:lnTo>
                  <a:lnTo>
                    <a:pt x="1993" y="1402"/>
                  </a:lnTo>
                  <a:lnTo>
                    <a:pt x="1991" y="1422"/>
                  </a:lnTo>
                  <a:lnTo>
                    <a:pt x="1989" y="1444"/>
                  </a:lnTo>
                  <a:lnTo>
                    <a:pt x="1988" y="1464"/>
                  </a:lnTo>
                  <a:lnTo>
                    <a:pt x="1984" y="1484"/>
                  </a:lnTo>
                  <a:lnTo>
                    <a:pt x="1981" y="1504"/>
                  </a:lnTo>
                  <a:lnTo>
                    <a:pt x="1977" y="1524"/>
                  </a:lnTo>
                  <a:lnTo>
                    <a:pt x="1972" y="1544"/>
                  </a:lnTo>
                  <a:lnTo>
                    <a:pt x="1967" y="1562"/>
                  </a:lnTo>
                  <a:lnTo>
                    <a:pt x="1961" y="1582"/>
                  </a:lnTo>
                  <a:lnTo>
                    <a:pt x="1954" y="1600"/>
                  </a:lnTo>
                  <a:lnTo>
                    <a:pt x="1947" y="1620"/>
                  </a:lnTo>
                  <a:lnTo>
                    <a:pt x="1940" y="1638"/>
                  </a:lnTo>
                  <a:lnTo>
                    <a:pt x="1933" y="1656"/>
                  </a:lnTo>
                  <a:lnTo>
                    <a:pt x="1925" y="1673"/>
                  </a:lnTo>
                  <a:lnTo>
                    <a:pt x="1916" y="1691"/>
                  </a:lnTo>
                  <a:lnTo>
                    <a:pt x="1907" y="1707"/>
                  </a:lnTo>
                  <a:lnTo>
                    <a:pt x="1895" y="1725"/>
                  </a:lnTo>
                  <a:lnTo>
                    <a:pt x="1886" y="1742"/>
                  </a:lnTo>
                  <a:lnTo>
                    <a:pt x="1875" y="1758"/>
                  </a:lnTo>
                  <a:lnTo>
                    <a:pt x="1863" y="1772"/>
                  </a:lnTo>
                  <a:lnTo>
                    <a:pt x="1853" y="1789"/>
                  </a:lnTo>
                  <a:lnTo>
                    <a:pt x="1840" y="1803"/>
                  </a:lnTo>
                  <a:lnTo>
                    <a:pt x="1830" y="1818"/>
                  </a:lnTo>
                  <a:lnTo>
                    <a:pt x="1818" y="1832"/>
                  </a:lnTo>
                  <a:lnTo>
                    <a:pt x="1790" y="1861"/>
                  </a:lnTo>
                  <a:lnTo>
                    <a:pt x="1760" y="1891"/>
                  </a:lnTo>
                  <a:lnTo>
                    <a:pt x="1728" y="1916"/>
                  </a:lnTo>
                  <a:lnTo>
                    <a:pt x="1697" y="1940"/>
                  </a:lnTo>
                  <a:lnTo>
                    <a:pt x="1663" y="1961"/>
                  </a:lnTo>
                  <a:lnTo>
                    <a:pt x="1630" y="1981"/>
                  </a:lnTo>
                  <a:lnTo>
                    <a:pt x="1595" y="1999"/>
                  </a:lnTo>
                  <a:lnTo>
                    <a:pt x="1560" y="2016"/>
                  </a:lnTo>
                  <a:lnTo>
                    <a:pt x="1525" y="2030"/>
                  </a:lnTo>
                  <a:lnTo>
                    <a:pt x="1488" y="2043"/>
                  </a:lnTo>
                  <a:lnTo>
                    <a:pt x="1451" y="2054"/>
                  </a:lnTo>
                  <a:lnTo>
                    <a:pt x="1416" y="2063"/>
                  </a:lnTo>
                  <a:lnTo>
                    <a:pt x="1379" y="2070"/>
                  </a:lnTo>
                  <a:lnTo>
                    <a:pt x="1342" y="2076"/>
                  </a:lnTo>
                  <a:lnTo>
                    <a:pt x="1307" y="2078"/>
                  </a:lnTo>
                  <a:lnTo>
                    <a:pt x="1272" y="2079"/>
                  </a:lnTo>
                  <a:lnTo>
                    <a:pt x="1237" y="2079"/>
                  </a:lnTo>
                  <a:lnTo>
                    <a:pt x="1204" y="2078"/>
                  </a:lnTo>
                  <a:lnTo>
                    <a:pt x="1170" y="2072"/>
                  </a:lnTo>
                  <a:lnTo>
                    <a:pt x="1139" y="2067"/>
                  </a:lnTo>
                  <a:lnTo>
                    <a:pt x="1107" y="2059"/>
                  </a:lnTo>
                  <a:lnTo>
                    <a:pt x="1077" y="2050"/>
                  </a:lnTo>
                  <a:lnTo>
                    <a:pt x="1049" y="2038"/>
                  </a:lnTo>
                  <a:lnTo>
                    <a:pt x="1023" y="2025"/>
                  </a:lnTo>
                  <a:lnTo>
                    <a:pt x="997" y="2010"/>
                  </a:lnTo>
                  <a:lnTo>
                    <a:pt x="974" y="1994"/>
                  </a:lnTo>
                  <a:lnTo>
                    <a:pt x="953" y="1974"/>
                  </a:lnTo>
                  <a:lnTo>
                    <a:pt x="942" y="1965"/>
                  </a:lnTo>
                  <a:lnTo>
                    <a:pt x="934" y="1954"/>
                  </a:lnTo>
                  <a:lnTo>
                    <a:pt x="925" y="1943"/>
                  </a:lnTo>
                  <a:lnTo>
                    <a:pt x="916" y="1930"/>
                  </a:lnTo>
                  <a:lnTo>
                    <a:pt x="907" y="1920"/>
                  </a:lnTo>
                  <a:lnTo>
                    <a:pt x="898" y="1907"/>
                  </a:lnTo>
                  <a:lnTo>
                    <a:pt x="891" y="1894"/>
                  </a:lnTo>
                  <a:lnTo>
                    <a:pt x="883" y="1881"/>
                  </a:lnTo>
                  <a:lnTo>
                    <a:pt x="876" y="1869"/>
                  </a:lnTo>
                  <a:lnTo>
                    <a:pt x="869" y="1856"/>
                  </a:lnTo>
                  <a:lnTo>
                    <a:pt x="862" y="1843"/>
                  </a:lnTo>
                  <a:lnTo>
                    <a:pt x="855" y="1831"/>
                  </a:lnTo>
                  <a:lnTo>
                    <a:pt x="848" y="1816"/>
                  </a:lnTo>
                  <a:lnTo>
                    <a:pt x="841" y="1803"/>
                  </a:lnTo>
                  <a:lnTo>
                    <a:pt x="834" y="1791"/>
                  </a:lnTo>
                  <a:lnTo>
                    <a:pt x="827" y="1776"/>
                  </a:lnTo>
                  <a:lnTo>
                    <a:pt x="820" y="1763"/>
                  </a:lnTo>
                  <a:lnTo>
                    <a:pt x="813" y="1751"/>
                  </a:lnTo>
                  <a:lnTo>
                    <a:pt x="804" y="1736"/>
                  </a:lnTo>
                  <a:lnTo>
                    <a:pt x="795" y="1723"/>
                  </a:lnTo>
                  <a:lnTo>
                    <a:pt x="788" y="1711"/>
                  </a:lnTo>
                  <a:lnTo>
                    <a:pt x="779" y="1698"/>
                  </a:lnTo>
                  <a:lnTo>
                    <a:pt x="769" y="1687"/>
                  </a:lnTo>
                  <a:lnTo>
                    <a:pt x="760" y="1674"/>
                  </a:lnTo>
                  <a:lnTo>
                    <a:pt x="749" y="1663"/>
                  </a:lnTo>
                  <a:lnTo>
                    <a:pt x="739" y="1651"/>
                  </a:lnTo>
                  <a:lnTo>
                    <a:pt x="727" y="1640"/>
                  </a:lnTo>
                  <a:lnTo>
                    <a:pt x="713" y="1627"/>
                  </a:lnTo>
                  <a:lnTo>
                    <a:pt x="695" y="1614"/>
                  </a:lnTo>
                  <a:lnTo>
                    <a:pt x="679" y="1604"/>
                  </a:lnTo>
                  <a:lnTo>
                    <a:pt x="662" y="1591"/>
                  </a:lnTo>
                  <a:lnTo>
                    <a:pt x="642" y="1580"/>
                  </a:lnTo>
                  <a:lnTo>
                    <a:pt x="623" y="1571"/>
                  </a:lnTo>
                  <a:lnTo>
                    <a:pt x="604" y="1560"/>
                  </a:lnTo>
                  <a:lnTo>
                    <a:pt x="583" y="1551"/>
                  </a:lnTo>
                  <a:lnTo>
                    <a:pt x="562" y="1540"/>
                  </a:lnTo>
                  <a:lnTo>
                    <a:pt x="541" y="1531"/>
                  </a:lnTo>
                  <a:lnTo>
                    <a:pt x="518" y="1522"/>
                  </a:lnTo>
                  <a:lnTo>
                    <a:pt x="497" y="1513"/>
                  </a:lnTo>
                  <a:lnTo>
                    <a:pt x="474" y="1502"/>
                  </a:lnTo>
                  <a:lnTo>
                    <a:pt x="451" y="1493"/>
                  </a:lnTo>
                  <a:lnTo>
                    <a:pt x="428" y="1484"/>
                  </a:lnTo>
                  <a:lnTo>
                    <a:pt x="406" y="1475"/>
                  </a:lnTo>
                  <a:lnTo>
                    <a:pt x="383" y="1464"/>
                  </a:lnTo>
                  <a:lnTo>
                    <a:pt x="362" y="1455"/>
                  </a:lnTo>
                  <a:lnTo>
                    <a:pt x="339" y="1444"/>
                  </a:lnTo>
                  <a:lnTo>
                    <a:pt x="316" y="1433"/>
                  </a:lnTo>
                  <a:lnTo>
                    <a:pt x="295" y="1422"/>
                  </a:lnTo>
                  <a:lnTo>
                    <a:pt x="272" y="1409"/>
                  </a:lnTo>
                  <a:lnTo>
                    <a:pt x="251" y="1396"/>
                  </a:lnTo>
                  <a:lnTo>
                    <a:pt x="232" y="1384"/>
                  </a:lnTo>
                  <a:lnTo>
                    <a:pt x="211" y="1371"/>
                  </a:lnTo>
                  <a:lnTo>
                    <a:pt x="192" y="1357"/>
                  </a:lnTo>
                  <a:lnTo>
                    <a:pt x="172" y="1342"/>
                  </a:lnTo>
                  <a:lnTo>
                    <a:pt x="155" y="1326"/>
                  </a:lnTo>
                  <a:lnTo>
                    <a:pt x="137" y="1309"/>
                  </a:lnTo>
                  <a:lnTo>
                    <a:pt x="120" y="1291"/>
                  </a:lnTo>
                  <a:lnTo>
                    <a:pt x="106" y="1273"/>
                  </a:lnTo>
                  <a:lnTo>
                    <a:pt x="90" y="1253"/>
                  </a:lnTo>
                  <a:lnTo>
                    <a:pt x="78" y="1233"/>
                  </a:lnTo>
                  <a:lnTo>
                    <a:pt x="62" y="1206"/>
                  </a:lnTo>
                  <a:lnTo>
                    <a:pt x="48" y="1175"/>
                  </a:lnTo>
                  <a:lnTo>
                    <a:pt x="35" y="1144"/>
                  </a:lnTo>
                  <a:lnTo>
                    <a:pt x="25" y="1111"/>
                  </a:lnTo>
                  <a:lnTo>
                    <a:pt x="16" y="1079"/>
                  </a:lnTo>
                  <a:lnTo>
                    <a:pt x="11" y="1042"/>
                  </a:lnTo>
                  <a:lnTo>
                    <a:pt x="6" y="1006"/>
                  </a:lnTo>
                  <a:lnTo>
                    <a:pt x="2" y="970"/>
                  </a:lnTo>
                  <a:lnTo>
                    <a:pt x="0" y="932"/>
                  </a:lnTo>
                  <a:lnTo>
                    <a:pt x="0" y="893"/>
                  </a:lnTo>
                  <a:lnTo>
                    <a:pt x="2" y="853"/>
                  </a:lnTo>
                  <a:lnTo>
                    <a:pt x="6" y="812"/>
                  </a:lnTo>
                  <a:lnTo>
                    <a:pt x="11" y="772"/>
                  </a:lnTo>
                  <a:lnTo>
                    <a:pt x="18" y="732"/>
                  </a:lnTo>
                  <a:lnTo>
                    <a:pt x="27" y="690"/>
                  </a:lnTo>
                  <a:lnTo>
                    <a:pt x="37" y="650"/>
                  </a:lnTo>
                  <a:lnTo>
                    <a:pt x="50" y="610"/>
                  </a:lnTo>
                  <a:lnTo>
                    <a:pt x="64" y="570"/>
                  </a:lnTo>
                  <a:lnTo>
                    <a:pt x="79" y="530"/>
                  </a:lnTo>
                  <a:lnTo>
                    <a:pt x="95" y="492"/>
                  </a:lnTo>
                  <a:lnTo>
                    <a:pt x="114" y="454"/>
                  </a:lnTo>
                  <a:lnTo>
                    <a:pt x="134" y="416"/>
                  </a:lnTo>
                  <a:lnTo>
                    <a:pt x="156" y="379"/>
                  </a:lnTo>
                  <a:lnTo>
                    <a:pt x="179" y="343"/>
                  </a:lnTo>
                  <a:lnTo>
                    <a:pt x="204" y="309"/>
                  </a:lnTo>
                  <a:lnTo>
                    <a:pt x="230" y="276"/>
                  </a:lnTo>
                  <a:lnTo>
                    <a:pt x="258" y="245"/>
                  </a:lnTo>
                  <a:lnTo>
                    <a:pt x="288" y="214"/>
                  </a:lnTo>
                  <a:lnTo>
                    <a:pt x="318" y="185"/>
                  </a:lnTo>
                  <a:lnTo>
                    <a:pt x="351" y="158"/>
                  </a:lnTo>
                  <a:lnTo>
                    <a:pt x="385" y="134"/>
                  </a:lnTo>
                  <a:lnTo>
                    <a:pt x="420" y="111"/>
                  </a:lnTo>
                  <a:lnTo>
                    <a:pt x="458" y="9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13" name="Freeform 7">
              <a:extLst>
                <a:ext uri="{FF2B5EF4-FFF2-40B4-BE49-F238E27FC236}">
                  <a16:creationId xmlns:a16="http://schemas.microsoft.com/office/drawing/2014/main" id="{8CF944B6-FBE5-CAD2-3FF3-3B3FCD1102ED}"/>
                </a:ext>
              </a:extLst>
            </p:cNvPr>
            <p:cNvSpPr>
              <a:spLocks/>
            </p:cNvSpPr>
            <p:nvPr/>
          </p:nvSpPr>
          <p:spPr bwMode="auto">
            <a:xfrm>
              <a:off x="385" y="1298"/>
              <a:ext cx="1773" cy="2004"/>
            </a:xfrm>
            <a:custGeom>
              <a:avLst/>
              <a:gdLst>
                <a:gd name="T0" fmla="*/ 4 w 1993"/>
                <a:gd name="T1" fmla="*/ 14 h 2077"/>
                <a:gd name="T2" fmla="*/ 4 w 1993"/>
                <a:gd name="T3" fmla="*/ 9 h 2077"/>
                <a:gd name="T4" fmla="*/ 4 w 1993"/>
                <a:gd name="T5" fmla="*/ 0 h 2077"/>
                <a:gd name="T6" fmla="*/ 4 w 1993"/>
                <a:gd name="T7" fmla="*/ 12 h 2077"/>
                <a:gd name="T8" fmla="*/ 4 w 1993"/>
                <a:gd name="T9" fmla="*/ 14 h 2077"/>
                <a:gd name="T10" fmla="*/ 4 w 1993"/>
                <a:gd name="T11" fmla="*/ 14 h 2077"/>
                <a:gd name="T12" fmla="*/ 4 w 1993"/>
                <a:gd name="T13" fmla="*/ 24 h 2077"/>
                <a:gd name="T14" fmla="*/ 4 w 1993"/>
                <a:gd name="T15" fmla="*/ 34 h 2077"/>
                <a:gd name="T16" fmla="*/ 5 w 1993"/>
                <a:gd name="T17" fmla="*/ 41 h 2077"/>
                <a:gd name="T18" fmla="*/ 5 w 1993"/>
                <a:gd name="T19" fmla="*/ 55 h 2077"/>
                <a:gd name="T20" fmla="*/ 6 w 1993"/>
                <a:gd name="T21" fmla="*/ 67 h 2077"/>
                <a:gd name="T22" fmla="*/ 6 w 1993"/>
                <a:gd name="T23" fmla="*/ 77 h 2077"/>
                <a:gd name="T24" fmla="*/ 6 w 1993"/>
                <a:gd name="T25" fmla="*/ 87 h 2077"/>
                <a:gd name="T26" fmla="*/ 6 w 1993"/>
                <a:gd name="T27" fmla="*/ 98 h 2077"/>
                <a:gd name="T28" fmla="*/ 6 w 1993"/>
                <a:gd name="T29" fmla="*/ 111 h 2077"/>
                <a:gd name="T30" fmla="*/ 6 w 1993"/>
                <a:gd name="T31" fmla="*/ 124 h 2077"/>
                <a:gd name="T32" fmla="*/ 6 w 1993"/>
                <a:gd name="T33" fmla="*/ 141 h 2077"/>
                <a:gd name="T34" fmla="*/ 6 w 1993"/>
                <a:gd name="T35" fmla="*/ 157 h 2077"/>
                <a:gd name="T36" fmla="*/ 6 w 1993"/>
                <a:gd name="T37" fmla="*/ 171 h 2077"/>
                <a:gd name="T38" fmla="*/ 6 w 1993"/>
                <a:gd name="T39" fmla="*/ 186 h 2077"/>
                <a:gd name="T40" fmla="*/ 6 w 1993"/>
                <a:gd name="T41" fmla="*/ 201 h 2077"/>
                <a:gd name="T42" fmla="*/ 6 w 1993"/>
                <a:gd name="T43" fmla="*/ 216 h 2077"/>
                <a:gd name="T44" fmla="*/ 6 w 1993"/>
                <a:gd name="T45" fmla="*/ 232 h 2077"/>
                <a:gd name="T46" fmla="*/ 6 w 1993"/>
                <a:gd name="T47" fmla="*/ 247 h 2077"/>
                <a:gd name="T48" fmla="*/ 6 w 1993"/>
                <a:gd name="T49" fmla="*/ 259 h 2077"/>
                <a:gd name="T50" fmla="*/ 6 w 1993"/>
                <a:gd name="T51" fmla="*/ 275 h 2077"/>
                <a:gd name="T52" fmla="*/ 6 w 1993"/>
                <a:gd name="T53" fmla="*/ 287 h 2077"/>
                <a:gd name="T54" fmla="*/ 6 w 1993"/>
                <a:gd name="T55" fmla="*/ 298 h 2077"/>
                <a:gd name="T56" fmla="*/ 6 w 1993"/>
                <a:gd name="T57" fmla="*/ 309 h 2077"/>
                <a:gd name="T58" fmla="*/ 6 w 1993"/>
                <a:gd name="T59" fmla="*/ 321 h 2077"/>
                <a:gd name="T60" fmla="*/ 5 w 1993"/>
                <a:gd name="T61" fmla="*/ 341 h 2077"/>
                <a:gd name="T62" fmla="*/ 4 w 1993"/>
                <a:gd name="T63" fmla="*/ 352 h 2077"/>
                <a:gd name="T64" fmla="*/ 4 w 1993"/>
                <a:gd name="T65" fmla="*/ 357 h 2077"/>
                <a:gd name="T66" fmla="*/ 4 w 1993"/>
                <a:gd name="T67" fmla="*/ 359 h 2077"/>
                <a:gd name="T68" fmla="*/ 4 w 1993"/>
                <a:gd name="T69" fmla="*/ 356 h 2077"/>
                <a:gd name="T70" fmla="*/ 4 w 1993"/>
                <a:gd name="T71" fmla="*/ 347 h 2077"/>
                <a:gd name="T72" fmla="*/ 4 w 1993"/>
                <a:gd name="T73" fmla="*/ 339 h 2077"/>
                <a:gd name="T74" fmla="*/ 4 w 1993"/>
                <a:gd name="T75" fmla="*/ 331 h 2077"/>
                <a:gd name="T76" fmla="*/ 4 w 1993"/>
                <a:gd name="T77" fmla="*/ 320 h 2077"/>
                <a:gd name="T78" fmla="*/ 4 w 1993"/>
                <a:gd name="T79" fmla="*/ 312 h 2077"/>
                <a:gd name="T80" fmla="*/ 4 w 1993"/>
                <a:gd name="T81" fmla="*/ 304 h 2077"/>
                <a:gd name="T82" fmla="*/ 4 w 1993"/>
                <a:gd name="T83" fmla="*/ 294 h 2077"/>
                <a:gd name="T84" fmla="*/ 4 w 1993"/>
                <a:gd name="T85" fmla="*/ 287 h 2077"/>
                <a:gd name="T86" fmla="*/ 4 w 1993"/>
                <a:gd name="T87" fmla="*/ 277 h 2077"/>
                <a:gd name="T88" fmla="*/ 4 w 1993"/>
                <a:gd name="T89" fmla="*/ 268 h 2077"/>
                <a:gd name="T90" fmla="*/ 4 w 1993"/>
                <a:gd name="T91" fmla="*/ 264 h 2077"/>
                <a:gd name="T92" fmla="*/ 4 w 1993"/>
                <a:gd name="T93" fmla="*/ 258 h 2077"/>
                <a:gd name="T94" fmla="*/ 4 w 1993"/>
                <a:gd name="T95" fmla="*/ 250 h 2077"/>
                <a:gd name="T96" fmla="*/ 4 w 1993"/>
                <a:gd name="T97" fmla="*/ 241 h 2077"/>
                <a:gd name="T98" fmla="*/ 4 w 1993"/>
                <a:gd name="T99" fmla="*/ 232 h 2077"/>
                <a:gd name="T100" fmla="*/ 4 w 1993"/>
                <a:gd name="T101" fmla="*/ 221 h 2077"/>
                <a:gd name="T102" fmla="*/ 4 w 1993"/>
                <a:gd name="T103" fmla="*/ 203 h 2077"/>
                <a:gd name="T104" fmla="*/ 4 w 1993"/>
                <a:gd name="T105" fmla="*/ 180 h 2077"/>
                <a:gd name="T106" fmla="*/ 0 w 1993"/>
                <a:gd name="T107" fmla="*/ 154 h 2077"/>
                <a:gd name="T108" fmla="*/ 4 w 1993"/>
                <a:gd name="T109" fmla="*/ 126 h 2077"/>
                <a:gd name="T110" fmla="*/ 4 w 1993"/>
                <a:gd name="T111" fmla="*/ 98 h 2077"/>
                <a:gd name="T112" fmla="*/ 4 w 1993"/>
                <a:gd name="T113" fmla="*/ 72 h 2077"/>
                <a:gd name="T114" fmla="*/ 4 w 1993"/>
                <a:gd name="T115" fmla="*/ 48 h 2077"/>
                <a:gd name="T116" fmla="*/ 4 w 1993"/>
                <a:gd name="T117" fmla="*/ 29 h 207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93" h="2077">
                  <a:moveTo>
                    <a:pt x="458" y="90"/>
                  </a:moveTo>
                  <a:lnTo>
                    <a:pt x="475" y="72"/>
                  </a:lnTo>
                  <a:lnTo>
                    <a:pt x="496" y="58"/>
                  </a:lnTo>
                  <a:lnTo>
                    <a:pt x="519" y="45"/>
                  </a:lnTo>
                  <a:lnTo>
                    <a:pt x="542" y="32"/>
                  </a:lnTo>
                  <a:lnTo>
                    <a:pt x="568" y="23"/>
                  </a:lnTo>
                  <a:lnTo>
                    <a:pt x="596" y="16"/>
                  </a:lnTo>
                  <a:lnTo>
                    <a:pt x="624" y="9"/>
                  </a:lnTo>
                  <a:lnTo>
                    <a:pt x="654" y="5"/>
                  </a:lnTo>
                  <a:lnTo>
                    <a:pt x="686" y="1"/>
                  </a:lnTo>
                  <a:lnTo>
                    <a:pt x="717" y="0"/>
                  </a:lnTo>
                  <a:lnTo>
                    <a:pt x="751" y="0"/>
                  </a:lnTo>
                  <a:lnTo>
                    <a:pt x="784" y="1"/>
                  </a:lnTo>
                  <a:lnTo>
                    <a:pt x="819" y="3"/>
                  </a:lnTo>
                  <a:lnTo>
                    <a:pt x="854" y="7"/>
                  </a:lnTo>
                  <a:lnTo>
                    <a:pt x="891" y="12"/>
                  </a:lnTo>
                  <a:lnTo>
                    <a:pt x="928" y="18"/>
                  </a:lnTo>
                  <a:lnTo>
                    <a:pt x="965" y="25"/>
                  </a:lnTo>
                  <a:lnTo>
                    <a:pt x="1002" y="32"/>
                  </a:lnTo>
                  <a:lnTo>
                    <a:pt x="1042" y="41"/>
                  </a:lnTo>
                  <a:lnTo>
                    <a:pt x="1079" y="50"/>
                  </a:lnTo>
                  <a:lnTo>
                    <a:pt x="1117" y="61"/>
                  </a:lnTo>
                  <a:lnTo>
                    <a:pt x="1154" y="72"/>
                  </a:lnTo>
                  <a:lnTo>
                    <a:pt x="1193" y="83"/>
                  </a:lnTo>
                  <a:lnTo>
                    <a:pt x="1230" y="96"/>
                  </a:lnTo>
                  <a:lnTo>
                    <a:pt x="1266" y="109"/>
                  </a:lnTo>
                  <a:lnTo>
                    <a:pt x="1303" y="121"/>
                  </a:lnTo>
                  <a:lnTo>
                    <a:pt x="1338" y="134"/>
                  </a:lnTo>
                  <a:lnTo>
                    <a:pt x="1373" y="149"/>
                  </a:lnTo>
                  <a:lnTo>
                    <a:pt x="1407" y="161"/>
                  </a:lnTo>
                  <a:lnTo>
                    <a:pt x="1440" y="176"/>
                  </a:lnTo>
                  <a:lnTo>
                    <a:pt x="1473" y="190"/>
                  </a:lnTo>
                  <a:lnTo>
                    <a:pt x="1505" y="203"/>
                  </a:lnTo>
                  <a:lnTo>
                    <a:pt x="1535" y="218"/>
                  </a:lnTo>
                  <a:lnTo>
                    <a:pt x="1563" y="230"/>
                  </a:lnTo>
                  <a:lnTo>
                    <a:pt x="1591" y="245"/>
                  </a:lnTo>
                  <a:lnTo>
                    <a:pt x="1628" y="263"/>
                  </a:lnTo>
                  <a:lnTo>
                    <a:pt x="1661" y="281"/>
                  </a:lnTo>
                  <a:lnTo>
                    <a:pt x="1691" y="299"/>
                  </a:lnTo>
                  <a:lnTo>
                    <a:pt x="1719" y="316"/>
                  </a:lnTo>
                  <a:lnTo>
                    <a:pt x="1745" y="332"/>
                  </a:lnTo>
                  <a:lnTo>
                    <a:pt x="1768" y="348"/>
                  </a:lnTo>
                  <a:lnTo>
                    <a:pt x="1789" y="365"/>
                  </a:lnTo>
                  <a:lnTo>
                    <a:pt x="1808" y="381"/>
                  </a:lnTo>
                  <a:lnTo>
                    <a:pt x="1824" y="396"/>
                  </a:lnTo>
                  <a:lnTo>
                    <a:pt x="1840" y="412"/>
                  </a:lnTo>
                  <a:lnTo>
                    <a:pt x="1852" y="426"/>
                  </a:lnTo>
                  <a:lnTo>
                    <a:pt x="1865" y="443"/>
                  </a:lnTo>
                  <a:lnTo>
                    <a:pt x="1875" y="457"/>
                  </a:lnTo>
                  <a:lnTo>
                    <a:pt x="1882" y="474"/>
                  </a:lnTo>
                  <a:lnTo>
                    <a:pt x="1891" y="490"/>
                  </a:lnTo>
                  <a:lnTo>
                    <a:pt x="1896" y="505"/>
                  </a:lnTo>
                  <a:lnTo>
                    <a:pt x="1901" y="521"/>
                  </a:lnTo>
                  <a:lnTo>
                    <a:pt x="1905" y="537"/>
                  </a:lnTo>
                  <a:lnTo>
                    <a:pt x="1907" y="554"/>
                  </a:lnTo>
                  <a:lnTo>
                    <a:pt x="1908" y="570"/>
                  </a:lnTo>
                  <a:lnTo>
                    <a:pt x="1910" y="586"/>
                  </a:lnTo>
                  <a:lnTo>
                    <a:pt x="1910" y="604"/>
                  </a:lnTo>
                  <a:lnTo>
                    <a:pt x="1912" y="623"/>
                  </a:lnTo>
                  <a:lnTo>
                    <a:pt x="1910" y="641"/>
                  </a:lnTo>
                  <a:lnTo>
                    <a:pt x="1910" y="659"/>
                  </a:lnTo>
                  <a:lnTo>
                    <a:pt x="1910" y="679"/>
                  </a:lnTo>
                  <a:lnTo>
                    <a:pt x="1910" y="699"/>
                  </a:lnTo>
                  <a:lnTo>
                    <a:pt x="1908" y="721"/>
                  </a:lnTo>
                  <a:lnTo>
                    <a:pt x="1908" y="742"/>
                  </a:lnTo>
                  <a:lnTo>
                    <a:pt x="1908" y="764"/>
                  </a:lnTo>
                  <a:lnTo>
                    <a:pt x="1910" y="788"/>
                  </a:lnTo>
                  <a:lnTo>
                    <a:pt x="1910" y="812"/>
                  </a:lnTo>
                  <a:lnTo>
                    <a:pt x="1912" y="837"/>
                  </a:lnTo>
                  <a:lnTo>
                    <a:pt x="1914" y="862"/>
                  </a:lnTo>
                  <a:lnTo>
                    <a:pt x="1917" y="890"/>
                  </a:lnTo>
                  <a:lnTo>
                    <a:pt x="1921" y="908"/>
                  </a:lnTo>
                  <a:lnTo>
                    <a:pt x="1924" y="928"/>
                  </a:lnTo>
                  <a:lnTo>
                    <a:pt x="1926" y="946"/>
                  </a:lnTo>
                  <a:lnTo>
                    <a:pt x="1931" y="966"/>
                  </a:lnTo>
                  <a:lnTo>
                    <a:pt x="1935" y="986"/>
                  </a:lnTo>
                  <a:lnTo>
                    <a:pt x="1938" y="1006"/>
                  </a:lnTo>
                  <a:lnTo>
                    <a:pt x="1944" y="1028"/>
                  </a:lnTo>
                  <a:lnTo>
                    <a:pt x="1947" y="1048"/>
                  </a:lnTo>
                  <a:lnTo>
                    <a:pt x="1952" y="1069"/>
                  </a:lnTo>
                  <a:lnTo>
                    <a:pt x="1956" y="1091"/>
                  </a:lnTo>
                  <a:lnTo>
                    <a:pt x="1961" y="1113"/>
                  </a:lnTo>
                  <a:lnTo>
                    <a:pt x="1965" y="1135"/>
                  </a:lnTo>
                  <a:lnTo>
                    <a:pt x="1968" y="1157"/>
                  </a:lnTo>
                  <a:lnTo>
                    <a:pt x="1973" y="1178"/>
                  </a:lnTo>
                  <a:lnTo>
                    <a:pt x="1977" y="1200"/>
                  </a:lnTo>
                  <a:lnTo>
                    <a:pt x="1980" y="1222"/>
                  </a:lnTo>
                  <a:lnTo>
                    <a:pt x="1984" y="1246"/>
                  </a:lnTo>
                  <a:lnTo>
                    <a:pt x="1986" y="1267"/>
                  </a:lnTo>
                  <a:lnTo>
                    <a:pt x="1987" y="1289"/>
                  </a:lnTo>
                  <a:lnTo>
                    <a:pt x="1991" y="1311"/>
                  </a:lnTo>
                  <a:lnTo>
                    <a:pt x="1991" y="1335"/>
                  </a:lnTo>
                  <a:lnTo>
                    <a:pt x="1993" y="1356"/>
                  </a:lnTo>
                  <a:lnTo>
                    <a:pt x="1993" y="1378"/>
                  </a:lnTo>
                  <a:lnTo>
                    <a:pt x="1993" y="1400"/>
                  </a:lnTo>
                  <a:lnTo>
                    <a:pt x="1991" y="1420"/>
                  </a:lnTo>
                  <a:lnTo>
                    <a:pt x="1989" y="1442"/>
                  </a:lnTo>
                  <a:lnTo>
                    <a:pt x="1987" y="1462"/>
                  </a:lnTo>
                  <a:lnTo>
                    <a:pt x="1984" y="1482"/>
                  </a:lnTo>
                  <a:lnTo>
                    <a:pt x="1980" y="1502"/>
                  </a:lnTo>
                  <a:lnTo>
                    <a:pt x="1977" y="1522"/>
                  </a:lnTo>
                  <a:lnTo>
                    <a:pt x="1972" y="1542"/>
                  </a:lnTo>
                  <a:lnTo>
                    <a:pt x="1966" y="1560"/>
                  </a:lnTo>
                  <a:lnTo>
                    <a:pt x="1961" y="1580"/>
                  </a:lnTo>
                  <a:lnTo>
                    <a:pt x="1954" y="1598"/>
                  </a:lnTo>
                  <a:lnTo>
                    <a:pt x="1947" y="1618"/>
                  </a:lnTo>
                  <a:lnTo>
                    <a:pt x="1940" y="1636"/>
                  </a:lnTo>
                  <a:lnTo>
                    <a:pt x="1933" y="1654"/>
                  </a:lnTo>
                  <a:lnTo>
                    <a:pt x="1924" y="1671"/>
                  </a:lnTo>
                  <a:lnTo>
                    <a:pt x="1915" y="1689"/>
                  </a:lnTo>
                  <a:lnTo>
                    <a:pt x="1907" y="1705"/>
                  </a:lnTo>
                  <a:lnTo>
                    <a:pt x="1896" y="1723"/>
                  </a:lnTo>
                  <a:lnTo>
                    <a:pt x="1887" y="1740"/>
                  </a:lnTo>
                  <a:lnTo>
                    <a:pt x="1877" y="1756"/>
                  </a:lnTo>
                  <a:lnTo>
                    <a:pt x="1865" y="1771"/>
                  </a:lnTo>
                  <a:lnTo>
                    <a:pt x="1854" y="1787"/>
                  </a:lnTo>
                  <a:lnTo>
                    <a:pt x="1842" y="1801"/>
                  </a:lnTo>
                  <a:lnTo>
                    <a:pt x="1831" y="1816"/>
                  </a:lnTo>
                  <a:lnTo>
                    <a:pt x="1819" y="1830"/>
                  </a:lnTo>
                  <a:lnTo>
                    <a:pt x="1791" y="1860"/>
                  </a:lnTo>
                  <a:lnTo>
                    <a:pt x="1761" y="1889"/>
                  </a:lnTo>
                  <a:lnTo>
                    <a:pt x="1730" y="1914"/>
                  </a:lnTo>
                  <a:lnTo>
                    <a:pt x="1698" y="1938"/>
                  </a:lnTo>
                  <a:lnTo>
                    <a:pt x="1665" y="1959"/>
                  </a:lnTo>
                  <a:lnTo>
                    <a:pt x="1631" y="1979"/>
                  </a:lnTo>
                  <a:lnTo>
                    <a:pt x="1596" y="1998"/>
                  </a:lnTo>
                  <a:lnTo>
                    <a:pt x="1561" y="2014"/>
                  </a:lnTo>
                  <a:lnTo>
                    <a:pt x="1526" y="2028"/>
                  </a:lnTo>
                  <a:lnTo>
                    <a:pt x="1489" y="2041"/>
                  </a:lnTo>
                  <a:lnTo>
                    <a:pt x="1452" y="2052"/>
                  </a:lnTo>
                  <a:lnTo>
                    <a:pt x="1417" y="2061"/>
                  </a:lnTo>
                  <a:lnTo>
                    <a:pt x="1380" y="2068"/>
                  </a:lnTo>
                  <a:lnTo>
                    <a:pt x="1344" y="2074"/>
                  </a:lnTo>
                  <a:lnTo>
                    <a:pt x="1309" y="2076"/>
                  </a:lnTo>
                  <a:lnTo>
                    <a:pt x="1273" y="2077"/>
                  </a:lnTo>
                  <a:lnTo>
                    <a:pt x="1238" y="2077"/>
                  </a:lnTo>
                  <a:lnTo>
                    <a:pt x="1205" y="2076"/>
                  </a:lnTo>
                  <a:lnTo>
                    <a:pt x="1172" y="2070"/>
                  </a:lnTo>
                  <a:lnTo>
                    <a:pt x="1140" y="2065"/>
                  </a:lnTo>
                  <a:lnTo>
                    <a:pt x="1109" y="2057"/>
                  </a:lnTo>
                  <a:lnTo>
                    <a:pt x="1079" y="2048"/>
                  </a:lnTo>
                  <a:lnTo>
                    <a:pt x="1051" y="2036"/>
                  </a:lnTo>
                  <a:lnTo>
                    <a:pt x="1024" y="2023"/>
                  </a:lnTo>
                  <a:lnTo>
                    <a:pt x="996" y="2008"/>
                  </a:lnTo>
                  <a:lnTo>
                    <a:pt x="974" y="1992"/>
                  </a:lnTo>
                  <a:lnTo>
                    <a:pt x="952" y="1972"/>
                  </a:lnTo>
                  <a:lnTo>
                    <a:pt x="942" y="1963"/>
                  </a:lnTo>
                  <a:lnTo>
                    <a:pt x="933" y="1952"/>
                  </a:lnTo>
                  <a:lnTo>
                    <a:pt x="924" y="1941"/>
                  </a:lnTo>
                  <a:lnTo>
                    <a:pt x="916" y="1929"/>
                  </a:lnTo>
                  <a:lnTo>
                    <a:pt x="907" y="1918"/>
                  </a:lnTo>
                  <a:lnTo>
                    <a:pt x="898" y="1905"/>
                  </a:lnTo>
                  <a:lnTo>
                    <a:pt x="891" y="1892"/>
                  </a:lnTo>
                  <a:lnTo>
                    <a:pt x="882" y="1879"/>
                  </a:lnTo>
                  <a:lnTo>
                    <a:pt x="875" y="1867"/>
                  </a:lnTo>
                  <a:lnTo>
                    <a:pt x="868" y="1854"/>
                  </a:lnTo>
                  <a:lnTo>
                    <a:pt x="861" y="1841"/>
                  </a:lnTo>
                  <a:lnTo>
                    <a:pt x="854" y="1829"/>
                  </a:lnTo>
                  <a:lnTo>
                    <a:pt x="847" y="1814"/>
                  </a:lnTo>
                  <a:lnTo>
                    <a:pt x="840" y="1801"/>
                  </a:lnTo>
                  <a:lnTo>
                    <a:pt x="833" y="1789"/>
                  </a:lnTo>
                  <a:lnTo>
                    <a:pt x="826" y="1774"/>
                  </a:lnTo>
                  <a:lnTo>
                    <a:pt x="819" y="1761"/>
                  </a:lnTo>
                  <a:lnTo>
                    <a:pt x="812" y="1749"/>
                  </a:lnTo>
                  <a:lnTo>
                    <a:pt x="803" y="1734"/>
                  </a:lnTo>
                  <a:lnTo>
                    <a:pt x="795" y="1721"/>
                  </a:lnTo>
                  <a:lnTo>
                    <a:pt x="788" y="1709"/>
                  </a:lnTo>
                  <a:lnTo>
                    <a:pt x="779" y="1696"/>
                  </a:lnTo>
                  <a:lnTo>
                    <a:pt x="768" y="1685"/>
                  </a:lnTo>
                  <a:lnTo>
                    <a:pt x="760" y="1672"/>
                  </a:lnTo>
                  <a:lnTo>
                    <a:pt x="749" y="1662"/>
                  </a:lnTo>
                  <a:lnTo>
                    <a:pt x="738" y="1649"/>
                  </a:lnTo>
                  <a:lnTo>
                    <a:pt x="726" y="1638"/>
                  </a:lnTo>
                  <a:lnTo>
                    <a:pt x="712" y="1625"/>
                  </a:lnTo>
                  <a:lnTo>
                    <a:pt x="695" y="1612"/>
                  </a:lnTo>
                  <a:lnTo>
                    <a:pt x="679" y="1602"/>
                  </a:lnTo>
                  <a:lnTo>
                    <a:pt x="661" y="1589"/>
                  </a:lnTo>
                  <a:lnTo>
                    <a:pt x="642" y="1578"/>
                  </a:lnTo>
                  <a:lnTo>
                    <a:pt x="623" y="1569"/>
                  </a:lnTo>
                  <a:lnTo>
                    <a:pt x="603" y="1558"/>
                  </a:lnTo>
                  <a:lnTo>
                    <a:pt x="582" y="1549"/>
                  </a:lnTo>
                  <a:lnTo>
                    <a:pt x="561" y="1538"/>
                  </a:lnTo>
                  <a:lnTo>
                    <a:pt x="540" y="1529"/>
                  </a:lnTo>
                  <a:lnTo>
                    <a:pt x="517" y="1520"/>
                  </a:lnTo>
                  <a:lnTo>
                    <a:pt x="496" y="1511"/>
                  </a:lnTo>
                  <a:lnTo>
                    <a:pt x="474" y="1500"/>
                  </a:lnTo>
                  <a:lnTo>
                    <a:pt x="451" y="1491"/>
                  </a:lnTo>
                  <a:lnTo>
                    <a:pt x="428" y="1482"/>
                  </a:lnTo>
                  <a:lnTo>
                    <a:pt x="405" y="1473"/>
                  </a:lnTo>
                  <a:lnTo>
                    <a:pt x="382" y="1462"/>
                  </a:lnTo>
                  <a:lnTo>
                    <a:pt x="361" y="1453"/>
                  </a:lnTo>
                  <a:lnTo>
                    <a:pt x="339" y="1442"/>
                  </a:lnTo>
                  <a:lnTo>
                    <a:pt x="316" y="1431"/>
                  </a:lnTo>
                  <a:lnTo>
                    <a:pt x="295" y="1420"/>
                  </a:lnTo>
                  <a:lnTo>
                    <a:pt x="272" y="1407"/>
                  </a:lnTo>
                  <a:lnTo>
                    <a:pt x="251" y="1395"/>
                  </a:lnTo>
                  <a:lnTo>
                    <a:pt x="232" y="1382"/>
                  </a:lnTo>
                  <a:lnTo>
                    <a:pt x="211" y="1369"/>
                  </a:lnTo>
                  <a:lnTo>
                    <a:pt x="191" y="1355"/>
                  </a:lnTo>
                  <a:lnTo>
                    <a:pt x="172" y="1340"/>
                  </a:lnTo>
                  <a:lnTo>
                    <a:pt x="154" y="1324"/>
                  </a:lnTo>
                  <a:lnTo>
                    <a:pt x="137" y="1307"/>
                  </a:lnTo>
                  <a:lnTo>
                    <a:pt x="119" y="1289"/>
                  </a:lnTo>
                  <a:lnTo>
                    <a:pt x="105" y="1271"/>
                  </a:lnTo>
                  <a:lnTo>
                    <a:pt x="90" y="1251"/>
                  </a:lnTo>
                  <a:lnTo>
                    <a:pt x="77" y="1231"/>
                  </a:lnTo>
                  <a:lnTo>
                    <a:pt x="61" y="1204"/>
                  </a:lnTo>
                  <a:lnTo>
                    <a:pt x="47" y="1173"/>
                  </a:lnTo>
                  <a:lnTo>
                    <a:pt x="35" y="1142"/>
                  </a:lnTo>
                  <a:lnTo>
                    <a:pt x="25" y="1109"/>
                  </a:lnTo>
                  <a:lnTo>
                    <a:pt x="16" y="1077"/>
                  </a:lnTo>
                  <a:lnTo>
                    <a:pt x="11" y="1040"/>
                  </a:lnTo>
                  <a:lnTo>
                    <a:pt x="5" y="1004"/>
                  </a:lnTo>
                  <a:lnTo>
                    <a:pt x="2" y="968"/>
                  </a:lnTo>
                  <a:lnTo>
                    <a:pt x="0" y="930"/>
                  </a:lnTo>
                  <a:lnTo>
                    <a:pt x="0" y="891"/>
                  </a:lnTo>
                  <a:lnTo>
                    <a:pt x="2" y="851"/>
                  </a:lnTo>
                  <a:lnTo>
                    <a:pt x="5" y="812"/>
                  </a:lnTo>
                  <a:lnTo>
                    <a:pt x="11" y="772"/>
                  </a:lnTo>
                  <a:lnTo>
                    <a:pt x="18" y="732"/>
                  </a:lnTo>
                  <a:lnTo>
                    <a:pt x="26" y="690"/>
                  </a:lnTo>
                  <a:lnTo>
                    <a:pt x="37" y="650"/>
                  </a:lnTo>
                  <a:lnTo>
                    <a:pt x="49" y="610"/>
                  </a:lnTo>
                  <a:lnTo>
                    <a:pt x="63" y="570"/>
                  </a:lnTo>
                  <a:lnTo>
                    <a:pt x="79" y="530"/>
                  </a:lnTo>
                  <a:lnTo>
                    <a:pt x="95" y="492"/>
                  </a:lnTo>
                  <a:lnTo>
                    <a:pt x="114" y="454"/>
                  </a:lnTo>
                  <a:lnTo>
                    <a:pt x="133" y="416"/>
                  </a:lnTo>
                  <a:lnTo>
                    <a:pt x="156" y="379"/>
                  </a:lnTo>
                  <a:lnTo>
                    <a:pt x="179" y="343"/>
                  </a:lnTo>
                  <a:lnTo>
                    <a:pt x="204" y="308"/>
                  </a:lnTo>
                  <a:lnTo>
                    <a:pt x="230" y="276"/>
                  </a:lnTo>
                  <a:lnTo>
                    <a:pt x="258" y="245"/>
                  </a:lnTo>
                  <a:lnTo>
                    <a:pt x="288" y="214"/>
                  </a:lnTo>
                  <a:lnTo>
                    <a:pt x="318" y="185"/>
                  </a:lnTo>
                  <a:lnTo>
                    <a:pt x="351" y="158"/>
                  </a:lnTo>
                  <a:lnTo>
                    <a:pt x="384" y="134"/>
                  </a:lnTo>
                  <a:lnTo>
                    <a:pt x="419" y="110"/>
                  </a:lnTo>
                  <a:lnTo>
                    <a:pt x="458" y="90"/>
                  </a:lnTo>
                  <a:close/>
                </a:path>
              </a:pathLst>
            </a:custGeom>
            <a:gradFill rotWithShape="1">
              <a:gsLst>
                <a:gs pos="0">
                  <a:srgbClr val="99FF99"/>
                </a:gs>
                <a:gs pos="100000">
                  <a:srgbClr val="FFFFFF"/>
                </a:gs>
              </a:gsLst>
              <a:lin ang="5400000" scaled="1"/>
            </a:gradFill>
            <a:ln w="17526">
              <a:solidFill>
                <a:srgbClr val="000000"/>
              </a:solidFill>
              <a:prstDash val="solid"/>
              <a:round/>
              <a:headEnd/>
              <a:tailEnd/>
            </a:ln>
          </p:spPr>
          <p:txBody>
            <a:bodyPr/>
            <a:lstStyle/>
            <a:p>
              <a:endParaRPr lang="zh-CN" altLang="en-US"/>
            </a:p>
          </p:txBody>
        </p:sp>
        <p:sp>
          <p:nvSpPr>
            <p:cNvPr id="75814" name="Freeform 8">
              <a:extLst>
                <a:ext uri="{FF2B5EF4-FFF2-40B4-BE49-F238E27FC236}">
                  <a16:creationId xmlns:a16="http://schemas.microsoft.com/office/drawing/2014/main" id="{C6D8EE84-FA7D-66E3-A90D-1478DEC1AE92}"/>
                </a:ext>
              </a:extLst>
            </p:cNvPr>
            <p:cNvSpPr>
              <a:spLocks/>
            </p:cNvSpPr>
            <p:nvPr/>
          </p:nvSpPr>
          <p:spPr bwMode="auto">
            <a:xfrm>
              <a:off x="3233" y="1412"/>
              <a:ext cx="2340" cy="2065"/>
            </a:xfrm>
            <a:custGeom>
              <a:avLst/>
              <a:gdLst>
                <a:gd name="T0" fmla="*/ 23 w 2340"/>
                <a:gd name="T1" fmla="*/ 1066 h 2065"/>
                <a:gd name="T2" fmla="*/ 0 w 2340"/>
                <a:gd name="T3" fmla="*/ 973 h 2065"/>
                <a:gd name="T4" fmla="*/ 24 w 2340"/>
                <a:gd name="T5" fmla="*/ 886 h 2065"/>
                <a:gd name="T6" fmla="*/ 82 w 2340"/>
                <a:gd name="T7" fmla="*/ 804 h 2065"/>
                <a:gd name="T8" fmla="*/ 158 w 2340"/>
                <a:gd name="T9" fmla="*/ 726 h 2065"/>
                <a:gd name="T10" fmla="*/ 237 w 2340"/>
                <a:gd name="T11" fmla="*/ 652 h 2065"/>
                <a:gd name="T12" fmla="*/ 309 w 2340"/>
                <a:gd name="T13" fmla="*/ 575 h 2065"/>
                <a:gd name="T14" fmla="*/ 365 w 2340"/>
                <a:gd name="T15" fmla="*/ 497 h 2065"/>
                <a:gd name="T16" fmla="*/ 409 w 2340"/>
                <a:gd name="T17" fmla="*/ 421 h 2065"/>
                <a:gd name="T18" fmla="*/ 444 w 2340"/>
                <a:gd name="T19" fmla="*/ 350 h 2065"/>
                <a:gd name="T20" fmla="*/ 475 w 2340"/>
                <a:gd name="T21" fmla="*/ 283 h 2065"/>
                <a:gd name="T22" fmla="*/ 509 w 2340"/>
                <a:gd name="T23" fmla="*/ 221 h 2065"/>
                <a:gd name="T24" fmla="*/ 551 w 2340"/>
                <a:gd name="T25" fmla="*/ 165 h 2065"/>
                <a:gd name="T26" fmla="*/ 607 w 2340"/>
                <a:gd name="T27" fmla="*/ 118 h 2065"/>
                <a:gd name="T28" fmla="*/ 680 w 2340"/>
                <a:gd name="T29" fmla="*/ 76 h 2065"/>
                <a:gd name="T30" fmla="*/ 775 w 2340"/>
                <a:gd name="T31" fmla="*/ 43 h 2065"/>
                <a:gd name="T32" fmla="*/ 886 w 2340"/>
                <a:gd name="T33" fmla="*/ 21 h 2065"/>
                <a:gd name="T34" fmla="*/ 1010 w 2340"/>
                <a:gd name="T35" fmla="*/ 7 h 2065"/>
                <a:gd name="T36" fmla="*/ 1145 w 2340"/>
                <a:gd name="T37" fmla="*/ 0 h 2065"/>
                <a:gd name="T38" fmla="*/ 1287 w 2340"/>
                <a:gd name="T39" fmla="*/ 2 h 2065"/>
                <a:gd name="T40" fmla="*/ 1433 w 2340"/>
                <a:gd name="T41" fmla="*/ 11 h 2065"/>
                <a:gd name="T42" fmla="*/ 1575 w 2340"/>
                <a:gd name="T43" fmla="*/ 27 h 2065"/>
                <a:gd name="T44" fmla="*/ 1710 w 2340"/>
                <a:gd name="T45" fmla="*/ 54 h 2065"/>
                <a:gd name="T46" fmla="*/ 1835 w 2340"/>
                <a:gd name="T47" fmla="*/ 89 h 2065"/>
                <a:gd name="T48" fmla="*/ 1943 w 2340"/>
                <a:gd name="T49" fmla="*/ 130 h 2065"/>
                <a:gd name="T50" fmla="*/ 2035 w 2340"/>
                <a:gd name="T51" fmla="*/ 181 h 2065"/>
                <a:gd name="T52" fmla="*/ 2112 w 2340"/>
                <a:gd name="T53" fmla="*/ 239 h 2065"/>
                <a:gd name="T54" fmla="*/ 2173 w 2340"/>
                <a:gd name="T55" fmla="*/ 305 h 2065"/>
                <a:gd name="T56" fmla="*/ 2224 w 2340"/>
                <a:gd name="T57" fmla="*/ 376 h 2065"/>
                <a:gd name="T58" fmla="*/ 2263 w 2340"/>
                <a:gd name="T59" fmla="*/ 454 h 2065"/>
                <a:gd name="T60" fmla="*/ 2291 w 2340"/>
                <a:gd name="T61" fmla="*/ 537 h 2065"/>
                <a:gd name="T62" fmla="*/ 2313 w 2340"/>
                <a:gd name="T63" fmla="*/ 626 h 2065"/>
                <a:gd name="T64" fmla="*/ 2333 w 2340"/>
                <a:gd name="T65" fmla="*/ 759 h 2065"/>
                <a:gd name="T66" fmla="*/ 2340 w 2340"/>
                <a:gd name="T67" fmla="*/ 941 h 2065"/>
                <a:gd name="T68" fmla="*/ 2326 w 2340"/>
                <a:gd name="T69" fmla="*/ 1126 h 2065"/>
                <a:gd name="T70" fmla="*/ 2289 w 2340"/>
                <a:gd name="T71" fmla="*/ 1306 h 2065"/>
                <a:gd name="T72" fmla="*/ 2233 w 2340"/>
                <a:gd name="T73" fmla="*/ 1476 h 2065"/>
                <a:gd name="T74" fmla="*/ 2161 w 2340"/>
                <a:gd name="T75" fmla="*/ 1614 h 2065"/>
                <a:gd name="T76" fmla="*/ 2103 w 2340"/>
                <a:gd name="T77" fmla="*/ 1698 h 2065"/>
                <a:gd name="T78" fmla="*/ 2038 w 2340"/>
                <a:gd name="T79" fmla="*/ 1772 h 2065"/>
                <a:gd name="T80" fmla="*/ 1964 w 2340"/>
                <a:gd name="T81" fmla="*/ 1838 h 2065"/>
                <a:gd name="T82" fmla="*/ 1885 w 2340"/>
                <a:gd name="T83" fmla="*/ 1896 h 2065"/>
                <a:gd name="T84" fmla="*/ 1799 w 2340"/>
                <a:gd name="T85" fmla="*/ 1945 h 2065"/>
                <a:gd name="T86" fmla="*/ 1663 w 2340"/>
                <a:gd name="T87" fmla="*/ 2003 h 2065"/>
                <a:gd name="T88" fmla="*/ 1500 w 2340"/>
                <a:gd name="T89" fmla="*/ 2047 h 2065"/>
                <a:gd name="T90" fmla="*/ 1329 w 2340"/>
                <a:gd name="T91" fmla="*/ 2065 h 2065"/>
                <a:gd name="T92" fmla="*/ 1161 w 2340"/>
                <a:gd name="T93" fmla="*/ 2058 h 2065"/>
                <a:gd name="T94" fmla="*/ 998 w 2340"/>
                <a:gd name="T95" fmla="*/ 2027 h 2065"/>
                <a:gd name="T96" fmla="*/ 845 w 2340"/>
                <a:gd name="T97" fmla="*/ 1972 h 2065"/>
                <a:gd name="T98" fmla="*/ 710 w 2340"/>
                <a:gd name="T99" fmla="*/ 1892 h 2065"/>
                <a:gd name="T100" fmla="*/ 605 w 2340"/>
                <a:gd name="T101" fmla="*/ 1803 h 2065"/>
                <a:gd name="T102" fmla="*/ 514 w 2340"/>
                <a:gd name="T103" fmla="*/ 1700 h 2065"/>
                <a:gd name="T104" fmla="*/ 430 w 2340"/>
                <a:gd name="T105" fmla="*/ 1589 h 2065"/>
                <a:gd name="T106" fmla="*/ 352 w 2340"/>
                <a:gd name="T107" fmla="*/ 1476 h 2065"/>
                <a:gd name="T108" fmla="*/ 279 w 2340"/>
                <a:gd name="T109" fmla="*/ 1369 h 2065"/>
                <a:gd name="T110" fmla="*/ 203 w 2340"/>
                <a:gd name="T111" fmla="*/ 1271 h 2065"/>
                <a:gd name="T112" fmla="*/ 161 w 2340"/>
                <a:gd name="T113" fmla="*/ 1224 h 2065"/>
                <a:gd name="T114" fmla="*/ 131 w 2340"/>
                <a:gd name="T115" fmla="*/ 1193 h 2065"/>
                <a:gd name="T116" fmla="*/ 105 w 2340"/>
                <a:gd name="T117" fmla="*/ 1168 h 2065"/>
                <a:gd name="T118" fmla="*/ 88 w 2340"/>
                <a:gd name="T119" fmla="*/ 1149 h 2065"/>
                <a:gd name="T120" fmla="*/ 77 w 2340"/>
                <a:gd name="T121" fmla="*/ 1142 h 20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40" h="2065">
                  <a:moveTo>
                    <a:pt x="77" y="1142"/>
                  </a:moveTo>
                  <a:lnTo>
                    <a:pt x="54" y="1117"/>
                  </a:lnTo>
                  <a:lnTo>
                    <a:pt x="37" y="1091"/>
                  </a:lnTo>
                  <a:lnTo>
                    <a:pt x="23" y="1066"/>
                  </a:lnTo>
                  <a:lnTo>
                    <a:pt x="12" y="1042"/>
                  </a:lnTo>
                  <a:lnTo>
                    <a:pt x="5" y="1019"/>
                  </a:lnTo>
                  <a:lnTo>
                    <a:pt x="2" y="995"/>
                  </a:lnTo>
                  <a:lnTo>
                    <a:pt x="0" y="973"/>
                  </a:lnTo>
                  <a:lnTo>
                    <a:pt x="3" y="951"/>
                  </a:lnTo>
                  <a:lnTo>
                    <a:pt x="9" y="930"/>
                  </a:lnTo>
                  <a:lnTo>
                    <a:pt x="16" y="908"/>
                  </a:lnTo>
                  <a:lnTo>
                    <a:pt x="24" y="886"/>
                  </a:lnTo>
                  <a:lnTo>
                    <a:pt x="37" y="864"/>
                  </a:lnTo>
                  <a:lnTo>
                    <a:pt x="51" y="844"/>
                  </a:lnTo>
                  <a:lnTo>
                    <a:pt x="66" y="824"/>
                  </a:lnTo>
                  <a:lnTo>
                    <a:pt x="82" y="804"/>
                  </a:lnTo>
                  <a:lnTo>
                    <a:pt x="100" y="784"/>
                  </a:lnTo>
                  <a:lnTo>
                    <a:pt x="119" y="764"/>
                  </a:lnTo>
                  <a:lnTo>
                    <a:pt x="137" y="746"/>
                  </a:lnTo>
                  <a:lnTo>
                    <a:pt x="158" y="726"/>
                  </a:lnTo>
                  <a:lnTo>
                    <a:pt x="177" y="708"/>
                  </a:lnTo>
                  <a:lnTo>
                    <a:pt x="196" y="690"/>
                  </a:lnTo>
                  <a:lnTo>
                    <a:pt x="217" y="670"/>
                  </a:lnTo>
                  <a:lnTo>
                    <a:pt x="237" y="652"/>
                  </a:lnTo>
                  <a:lnTo>
                    <a:pt x="254" y="634"/>
                  </a:lnTo>
                  <a:lnTo>
                    <a:pt x="272" y="615"/>
                  </a:lnTo>
                  <a:lnTo>
                    <a:pt x="291" y="595"/>
                  </a:lnTo>
                  <a:lnTo>
                    <a:pt x="309" y="575"/>
                  </a:lnTo>
                  <a:lnTo>
                    <a:pt x="324" y="555"/>
                  </a:lnTo>
                  <a:lnTo>
                    <a:pt x="338" y="536"/>
                  </a:lnTo>
                  <a:lnTo>
                    <a:pt x="352" y="517"/>
                  </a:lnTo>
                  <a:lnTo>
                    <a:pt x="365" y="497"/>
                  </a:lnTo>
                  <a:lnTo>
                    <a:pt x="377" y="477"/>
                  </a:lnTo>
                  <a:lnTo>
                    <a:pt x="389" y="459"/>
                  </a:lnTo>
                  <a:lnTo>
                    <a:pt x="400" y="439"/>
                  </a:lnTo>
                  <a:lnTo>
                    <a:pt x="409" y="421"/>
                  </a:lnTo>
                  <a:lnTo>
                    <a:pt x="417" y="403"/>
                  </a:lnTo>
                  <a:lnTo>
                    <a:pt x="426" y="385"/>
                  </a:lnTo>
                  <a:lnTo>
                    <a:pt x="435" y="367"/>
                  </a:lnTo>
                  <a:lnTo>
                    <a:pt x="444" y="350"/>
                  </a:lnTo>
                  <a:lnTo>
                    <a:pt x="451" y="332"/>
                  </a:lnTo>
                  <a:lnTo>
                    <a:pt x="459" y="316"/>
                  </a:lnTo>
                  <a:lnTo>
                    <a:pt x="466" y="299"/>
                  </a:lnTo>
                  <a:lnTo>
                    <a:pt x="475" y="283"/>
                  </a:lnTo>
                  <a:lnTo>
                    <a:pt x="484" y="267"/>
                  </a:lnTo>
                  <a:lnTo>
                    <a:pt x="491" y="250"/>
                  </a:lnTo>
                  <a:lnTo>
                    <a:pt x="500" y="236"/>
                  </a:lnTo>
                  <a:lnTo>
                    <a:pt x="509" y="221"/>
                  </a:lnTo>
                  <a:lnTo>
                    <a:pt x="519" y="207"/>
                  </a:lnTo>
                  <a:lnTo>
                    <a:pt x="530" y="192"/>
                  </a:lnTo>
                  <a:lnTo>
                    <a:pt x="540" y="180"/>
                  </a:lnTo>
                  <a:lnTo>
                    <a:pt x="551" y="165"/>
                  </a:lnTo>
                  <a:lnTo>
                    <a:pt x="563" y="152"/>
                  </a:lnTo>
                  <a:lnTo>
                    <a:pt x="577" y="140"/>
                  </a:lnTo>
                  <a:lnTo>
                    <a:pt x="591" y="129"/>
                  </a:lnTo>
                  <a:lnTo>
                    <a:pt x="607" y="118"/>
                  </a:lnTo>
                  <a:lnTo>
                    <a:pt x="623" y="107"/>
                  </a:lnTo>
                  <a:lnTo>
                    <a:pt x="642" y="96"/>
                  </a:lnTo>
                  <a:lnTo>
                    <a:pt x="661" y="85"/>
                  </a:lnTo>
                  <a:lnTo>
                    <a:pt x="680" y="76"/>
                  </a:lnTo>
                  <a:lnTo>
                    <a:pt x="703" y="67"/>
                  </a:lnTo>
                  <a:lnTo>
                    <a:pt x="728" y="60"/>
                  </a:lnTo>
                  <a:lnTo>
                    <a:pt x="751" y="52"/>
                  </a:lnTo>
                  <a:lnTo>
                    <a:pt x="775" y="43"/>
                  </a:lnTo>
                  <a:lnTo>
                    <a:pt x="800" y="38"/>
                  </a:lnTo>
                  <a:lnTo>
                    <a:pt x="826" y="32"/>
                  </a:lnTo>
                  <a:lnTo>
                    <a:pt x="856" y="27"/>
                  </a:lnTo>
                  <a:lnTo>
                    <a:pt x="886" y="21"/>
                  </a:lnTo>
                  <a:lnTo>
                    <a:pt x="915" y="18"/>
                  </a:lnTo>
                  <a:lnTo>
                    <a:pt x="945" y="12"/>
                  </a:lnTo>
                  <a:lnTo>
                    <a:pt x="977" y="11"/>
                  </a:lnTo>
                  <a:lnTo>
                    <a:pt x="1010" y="7"/>
                  </a:lnTo>
                  <a:lnTo>
                    <a:pt x="1043" y="5"/>
                  </a:lnTo>
                  <a:lnTo>
                    <a:pt x="1077" y="3"/>
                  </a:lnTo>
                  <a:lnTo>
                    <a:pt x="1110" y="2"/>
                  </a:lnTo>
                  <a:lnTo>
                    <a:pt x="1145" y="0"/>
                  </a:lnTo>
                  <a:lnTo>
                    <a:pt x="1180" y="0"/>
                  </a:lnTo>
                  <a:lnTo>
                    <a:pt x="1215" y="0"/>
                  </a:lnTo>
                  <a:lnTo>
                    <a:pt x="1252" y="0"/>
                  </a:lnTo>
                  <a:lnTo>
                    <a:pt x="1287" y="2"/>
                  </a:lnTo>
                  <a:lnTo>
                    <a:pt x="1324" y="3"/>
                  </a:lnTo>
                  <a:lnTo>
                    <a:pt x="1359" y="5"/>
                  </a:lnTo>
                  <a:lnTo>
                    <a:pt x="1396" y="7"/>
                  </a:lnTo>
                  <a:lnTo>
                    <a:pt x="1433" y="11"/>
                  </a:lnTo>
                  <a:lnTo>
                    <a:pt x="1468" y="12"/>
                  </a:lnTo>
                  <a:lnTo>
                    <a:pt x="1505" y="18"/>
                  </a:lnTo>
                  <a:lnTo>
                    <a:pt x="1540" y="21"/>
                  </a:lnTo>
                  <a:lnTo>
                    <a:pt x="1575" y="27"/>
                  </a:lnTo>
                  <a:lnTo>
                    <a:pt x="1610" y="32"/>
                  </a:lnTo>
                  <a:lnTo>
                    <a:pt x="1643" y="38"/>
                  </a:lnTo>
                  <a:lnTo>
                    <a:pt x="1677" y="45"/>
                  </a:lnTo>
                  <a:lnTo>
                    <a:pt x="1710" y="54"/>
                  </a:lnTo>
                  <a:lnTo>
                    <a:pt x="1743" y="61"/>
                  </a:lnTo>
                  <a:lnTo>
                    <a:pt x="1775" y="71"/>
                  </a:lnTo>
                  <a:lnTo>
                    <a:pt x="1805" y="78"/>
                  </a:lnTo>
                  <a:lnTo>
                    <a:pt x="1835" y="89"/>
                  </a:lnTo>
                  <a:lnTo>
                    <a:pt x="1864" y="98"/>
                  </a:lnTo>
                  <a:lnTo>
                    <a:pt x="1891" y="109"/>
                  </a:lnTo>
                  <a:lnTo>
                    <a:pt x="1919" y="120"/>
                  </a:lnTo>
                  <a:lnTo>
                    <a:pt x="1943" y="130"/>
                  </a:lnTo>
                  <a:lnTo>
                    <a:pt x="1968" y="141"/>
                  </a:lnTo>
                  <a:lnTo>
                    <a:pt x="1991" y="154"/>
                  </a:lnTo>
                  <a:lnTo>
                    <a:pt x="2013" y="167"/>
                  </a:lnTo>
                  <a:lnTo>
                    <a:pt x="2035" y="181"/>
                  </a:lnTo>
                  <a:lnTo>
                    <a:pt x="2056" y="194"/>
                  </a:lnTo>
                  <a:lnTo>
                    <a:pt x="2075" y="209"/>
                  </a:lnTo>
                  <a:lnTo>
                    <a:pt x="2094" y="223"/>
                  </a:lnTo>
                  <a:lnTo>
                    <a:pt x="2112" y="239"/>
                  </a:lnTo>
                  <a:lnTo>
                    <a:pt x="2127" y="254"/>
                  </a:lnTo>
                  <a:lnTo>
                    <a:pt x="2143" y="270"/>
                  </a:lnTo>
                  <a:lnTo>
                    <a:pt x="2159" y="287"/>
                  </a:lnTo>
                  <a:lnTo>
                    <a:pt x="2173" y="305"/>
                  </a:lnTo>
                  <a:lnTo>
                    <a:pt x="2187" y="321"/>
                  </a:lnTo>
                  <a:lnTo>
                    <a:pt x="2199" y="339"/>
                  </a:lnTo>
                  <a:lnTo>
                    <a:pt x="2212" y="358"/>
                  </a:lnTo>
                  <a:lnTo>
                    <a:pt x="2224" y="376"/>
                  </a:lnTo>
                  <a:lnTo>
                    <a:pt x="2234" y="396"/>
                  </a:lnTo>
                  <a:lnTo>
                    <a:pt x="2243" y="416"/>
                  </a:lnTo>
                  <a:lnTo>
                    <a:pt x="2254" y="434"/>
                  </a:lnTo>
                  <a:lnTo>
                    <a:pt x="2263" y="454"/>
                  </a:lnTo>
                  <a:lnTo>
                    <a:pt x="2270" y="476"/>
                  </a:lnTo>
                  <a:lnTo>
                    <a:pt x="2278" y="496"/>
                  </a:lnTo>
                  <a:lnTo>
                    <a:pt x="2285" y="517"/>
                  </a:lnTo>
                  <a:lnTo>
                    <a:pt x="2291" y="537"/>
                  </a:lnTo>
                  <a:lnTo>
                    <a:pt x="2298" y="559"/>
                  </a:lnTo>
                  <a:lnTo>
                    <a:pt x="2303" y="581"/>
                  </a:lnTo>
                  <a:lnTo>
                    <a:pt x="2308" y="603"/>
                  </a:lnTo>
                  <a:lnTo>
                    <a:pt x="2313" y="626"/>
                  </a:lnTo>
                  <a:lnTo>
                    <a:pt x="2317" y="648"/>
                  </a:lnTo>
                  <a:lnTo>
                    <a:pt x="2320" y="672"/>
                  </a:lnTo>
                  <a:lnTo>
                    <a:pt x="2327" y="715"/>
                  </a:lnTo>
                  <a:lnTo>
                    <a:pt x="2333" y="759"/>
                  </a:lnTo>
                  <a:lnTo>
                    <a:pt x="2336" y="804"/>
                  </a:lnTo>
                  <a:lnTo>
                    <a:pt x="2338" y="848"/>
                  </a:lnTo>
                  <a:lnTo>
                    <a:pt x="2340" y="895"/>
                  </a:lnTo>
                  <a:lnTo>
                    <a:pt x="2340" y="941"/>
                  </a:lnTo>
                  <a:lnTo>
                    <a:pt x="2338" y="986"/>
                  </a:lnTo>
                  <a:lnTo>
                    <a:pt x="2334" y="1033"/>
                  </a:lnTo>
                  <a:lnTo>
                    <a:pt x="2331" y="1079"/>
                  </a:lnTo>
                  <a:lnTo>
                    <a:pt x="2326" y="1126"/>
                  </a:lnTo>
                  <a:lnTo>
                    <a:pt x="2319" y="1171"/>
                  </a:lnTo>
                  <a:lnTo>
                    <a:pt x="2310" y="1217"/>
                  </a:lnTo>
                  <a:lnTo>
                    <a:pt x="2301" y="1262"/>
                  </a:lnTo>
                  <a:lnTo>
                    <a:pt x="2289" y="1306"/>
                  </a:lnTo>
                  <a:lnTo>
                    <a:pt x="2277" y="1349"/>
                  </a:lnTo>
                  <a:lnTo>
                    <a:pt x="2264" y="1393"/>
                  </a:lnTo>
                  <a:lnTo>
                    <a:pt x="2249" y="1435"/>
                  </a:lnTo>
                  <a:lnTo>
                    <a:pt x="2233" y="1476"/>
                  </a:lnTo>
                  <a:lnTo>
                    <a:pt x="2213" y="1516"/>
                  </a:lnTo>
                  <a:lnTo>
                    <a:pt x="2194" y="1554"/>
                  </a:lnTo>
                  <a:lnTo>
                    <a:pt x="2173" y="1593"/>
                  </a:lnTo>
                  <a:lnTo>
                    <a:pt x="2161" y="1614"/>
                  </a:lnTo>
                  <a:lnTo>
                    <a:pt x="2147" y="1636"/>
                  </a:lnTo>
                  <a:lnTo>
                    <a:pt x="2133" y="1658"/>
                  </a:lnTo>
                  <a:lnTo>
                    <a:pt x="2119" y="1678"/>
                  </a:lnTo>
                  <a:lnTo>
                    <a:pt x="2103" y="1698"/>
                  </a:lnTo>
                  <a:lnTo>
                    <a:pt x="2087" y="1716"/>
                  </a:lnTo>
                  <a:lnTo>
                    <a:pt x="2071" y="1736"/>
                  </a:lnTo>
                  <a:lnTo>
                    <a:pt x="2054" y="1754"/>
                  </a:lnTo>
                  <a:lnTo>
                    <a:pt x="2038" y="1772"/>
                  </a:lnTo>
                  <a:lnTo>
                    <a:pt x="2020" y="1789"/>
                  </a:lnTo>
                  <a:lnTo>
                    <a:pt x="2001" y="1805"/>
                  </a:lnTo>
                  <a:lnTo>
                    <a:pt x="1984" y="1821"/>
                  </a:lnTo>
                  <a:lnTo>
                    <a:pt x="1964" y="1838"/>
                  </a:lnTo>
                  <a:lnTo>
                    <a:pt x="1945" y="1852"/>
                  </a:lnTo>
                  <a:lnTo>
                    <a:pt x="1926" y="1869"/>
                  </a:lnTo>
                  <a:lnTo>
                    <a:pt x="1906" y="1881"/>
                  </a:lnTo>
                  <a:lnTo>
                    <a:pt x="1885" y="1896"/>
                  </a:lnTo>
                  <a:lnTo>
                    <a:pt x="1864" y="1909"/>
                  </a:lnTo>
                  <a:lnTo>
                    <a:pt x="1843" y="1921"/>
                  </a:lnTo>
                  <a:lnTo>
                    <a:pt x="1822" y="1934"/>
                  </a:lnTo>
                  <a:lnTo>
                    <a:pt x="1799" y="1945"/>
                  </a:lnTo>
                  <a:lnTo>
                    <a:pt x="1777" y="1956"/>
                  </a:lnTo>
                  <a:lnTo>
                    <a:pt x="1740" y="1974"/>
                  </a:lnTo>
                  <a:lnTo>
                    <a:pt x="1701" y="1989"/>
                  </a:lnTo>
                  <a:lnTo>
                    <a:pt x="1663" y="2003"/>
                  </a:lnTo>
                  <a:lnTo>
                    <a:pt x="1622" y="2016"/>
                  </a:lnTo>
                  <a:lnTo>
                    <a:pt x="1582" y="2029"/>
                  </a:lnTo>
                  <a:lnTo>
                    <a:pt x="1540" y="2038"/>
                  </a:lnTo>
                  <a:lnTo>
                    <a:pt x="1500" y="2047"/>
                  </a:lnTo>
                  <a:lnTo>
                    <a:pt x="1457" y="2052"/>
                  </a:lnTo>
                  <a:lnTo>
                    <a:pt x="1415" y="2058"/>
                  </a:lnTo>
                  <a:lnTo>
                    <a:pt x="1373" y="2061"/>
                  </a:lnTo>
                  <a:lnTo>
                    <a:pt x="1329" y="2065"/>
                  </a:lnTo>
                  <a:lnTo>
                    <a:pt x="1287" y="2065"/>
                  </a:lnTo>
                  <a:lnTo>
                    <a:pt x="1245" y="2065"/>
                  </a:lnTo>
                  <a:lnTo>
                    <a:pt x="1203" y="2061"/>
                  </a:lnTo>
                  <a:lnTo>
                    <a:pt x="1161" y="2058"/>
                  </a:lnTo>
                  <a:lnTo>
                    <a:pt x="1119" y="2052"/>
                  </a:lnTo>
                  <a:lnTo>
                    <a:pt x="1079" y="2047"/>
                  </a:lnTo>
                  <a:lnTo>
                    <a:pt x="1038" y="2038"/>
                  </a:lnTo>
                  <a:lnTo>
                    <a:pt x="998" y="2027"/>
                  </a:lnTo>
                  <a:lnTo>
                    <a:pt x="958" y="2016"/>
                  </a:lnTo>
                  <a:lnTo>
                    <a:pt x="919" y="2003"/>
                  </a:lnTo>
                  <a:lnTo>
                    <a:pt x="882" y="1989"/>
                  </a:lnTo>
                  <a:lnTo>
                    <a:pt x="845" y="1972"/>
                  </a:lnTo>
                  <a:lnTo>
                    <a:pt x="807" y="1954"/>
                  </a:lnTo>
                  <a:lnTo>
                    <a:pt x="772" y="1934"/>
                  </a:lnTo>
                  <a:lnTo>
                    <a:pt x="738" y="1912"/>
                  </a:lnTo>
                  <a:lnTo>
                    <a:pt x="710" y="1892"/>
                  </a:lnTo>
                  <a:lnTo>
                    <a:pt x="682" y="1872"/>
                  </a:lnTo>
                  <a:lnTo>
                    <a:pt x="656" y="1851"/>
                  </a:lnTo>
                  <a:lnTo>
                    <a:pt x="631" y="1827"/>
                  </a:lnTo>
                  <a:lnTo>
                    <a:pt x="605" y="1803"/>
                  </a:lnTo>
                  <a:lnTo>
                    <a:pt x="582" y="1778"/>
                  </a:lnTo>
                  <a:lnTo>
                    <a:pt x="558" y="1752"/>
                  </a:lnTo>
                  <a:lnTo>
                    <a:pt x="535" y="1727"/>
                  </a:lnTo>
                  <a:lnTo>
                    <a:pt x="514" y="1700"/>
                  </a:lnTo>
                  <a:lnTo>
                    <a:pt x="491" y="1673"/>
                  </a:lnTo>
                  <a:lnTo>
                    <a:pt x="470" y="1645"/>
                  </a:lnTo>
                  <a:lnTo>
                    <a:pt x="449" y="1616"/>
                  </a:lnTo>
                  <a:lnTo>
                    <a:pt x="430" y="1589"/>
                  </a:lnTo>
                  <a:lnTo>
                    <a:pt x="410" y="1562"/>
                  </a:lnTo>
                  <a:lnTo>
                    <a:pt x="391" y="1533"/>
                  </a:lnTo>
                  <a:lnTo>
                    <a:pt x="372" y="1505"/>
                  </a:lnTo>
                  <a:lnTo>
                    <a:pt x="352" y="1476"/>
                  </a:lnTo>
                  <a:lnTo>
                    <a:pt x="333" y="1449"/>
                  </a:lnTo>
                  <a:lnTo>
                    <a:pt x="316" y="1422"/>
                  </a:lnTo>
                  <a:lnTo>
                    <a:pt x="296" y="1396"/>
                  </a:lnTo>
                  <a:lnTo>
                    <a:pt x="279" y="1369"/>
                  </a:lnTo>
                  <a:lnTo>
                    <a:pt x="259" y="1344"/>
                  </a:lnTo>
                  <a:lnTo>
                    <a:pt x="242" y="1318"/>
                  </a:lnTo>
                  <a:lnTo>
                    <a:pt x="223" y="1295"/>
                  </a:lnTo>
                  <a:lnTo>
                    <a:pt x="203" y="1271"/>
                  </a:lnTo>
                  <a:lnTo>
                    <a:pt x="186" y="1249"/>
                  </a:lnTo>
                  <a:lnTo>
                    <a:pt x="177" y="1240"/>
                  </a:lnTo>
                  <a:lnTo>
                    <a:pt x="170" y="1233"/>
                  </a:lnTo>
                  <a:lnTo>
                    <a:pt x="161" y="1224"/>
                  </a:lnTo>
                  <a:lnTo>
                    <a:pt x="154" y="1215"/>
                  </a:lnTo>
                  <a:lnTo>
                    <a:pt x="145" y="1208"/>
                  </a:lnTo>
                  <a:lnTo>
                    <a:pt x="138" y="1200"/>
                  </a:lnTo>
                  <a:lnTo>
                    <a:pt x="131" y="1193"/>
                  </a:lnTo>
                  <a:lnTo>
                    <a:pt x="124" y="1186"/>
                  </a:lnTo>
                  <a:lnTo>
                    <a:pt x="117" y="1178"/>
                  </a:lnTo>
                  <a:lnTo>
                    <a:pt x="112" y="1173"/>
                  </a:lnTo>
                  <a:lnTo>
                    <a:pt x="105" y="1168"/>
                  </a:lnTo>
                  <a:lnTo>
                    <a:pt x="100" y="1162"/>
                  </a:lnTo>
                  <a:lnTo>
                    <a:pt x="95" y="1159"/>
                  </a:lnTo>
                  <a:lnTo>
                    <a:pt x="91" y="1153"/>
                  </a:lnTo>
                  <a:lnTo>
                    <a:pt x="88" y="1149"/>
                  </a:lnTo>
                  <a:lnTo>
                    <a:pt x="84" y="1148"/>
                  </a:lnTo>
                  <a:lnTo>
                    <a:pt x="81" y="1144"/>
                  </a:lnTo>
                  <a:lnTo>
                    <a:pt x="79" y="1142"/>
                  </a:lnTo>
                  <a:lnTo>
                    <a:pt x="77" y="114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815" name="Freeform 9">
              <a:extLst>
                <a:ext uri="{FF2B5EF4-FFF2-40B4-BE49-F238E27FC236}">
                  <a16:creationId xmlns:a16="http://schemas.microsoft.com/office/drawing/2014/main" id="{8F07C055-A5DC-C29E-949E-F5111C7CF221}"/>
                </a:ext>
              </a:extLst>
            </p:cNvPr>
            <p:cNvSpPr>
              <a:spLocks/>
            </p:cNvSpPr>
            <p:nvPr/>
          </p:nvSpPr>
          <p:spPr bwMode="auto">
            <a:xfrm>
              <a:off x="3157" y="1346"/>
              <a:ext cx="2340" cy="2065"/>
            </a:xfrm>
            <a:custGeom>
              <a:avLst/>
              <a:gdLst>
                <a:gd name="T0" fmla="*/ 23 w 2340"/>
                <a:gd name="T1" fmla="*/ 1066 h 2065"/>
                <a:gd name="T2" fmla="*/ 0 w 2340"/>
                <a:gd name="T3" fmla="*/ 974 h 2065"/>
                <a:gd name="T4" fmla="*/ 25 w 2340"/>
                <a:gd name="T5" fmla="*/ 887 h 2065"/>
                <a:gd name="T6" fmla="*/ 83 w 2340"/>
                <a:gd name="T7" fmla="*/ 805 h 2065"/>
                <a:gd name="T8" fmla="*/ 158 w 2340"/>
                <a:gd name="T9" fmla="*/ 727 h 2065"/>
                <a:gd name="T10" fmla="*/ 237 w 2340"/>
                <a:gd name="T11" fmla="*/ 652 h 2065"/>
                <a:gd name="T12" fmla="*/ 309 w 2340"/>
                <a:gd name="T13" fmla="*/ 576 h 2065"/>
                <a:gd name="T14" fmla="*/ 365 w 2340"/>
                <a:gd name="T15" fmla="*/ 498 h 2065"/>
                <a:gd name="T16" fmla="*/ 409 w 2340"/>
                <a:gd name="T17" fmla="*/ 422 h 2065"/>
                <a:gd name="T18" fmla="*/ 444 w 2340"/>
                <a:gd name="T19" fmla="*/ 351 h 2065"/>
                <a:gd name="T20" fmla="*/ 476 w 2340"/>
                <a:gd name="T21" fmla="*/ 284 h 2065"/>
                <a:gd name="T22" fmla="*/ 509 w 2340"/>
                <a:gd name="T23" fmla="*/ 220 h 2065"/>
                <a:gd name="T24" fmla="*/ 551 w 2340"/>
                <a:gd name="T25" fmla="*/ 164 h 2065"/>
                <a:gd name="T26" fmla="*/ 607 w 2340"/>
                <a:gd name="T27" fmla="*/ 117 h 2065"/>
                <a:gd name="T28" fmla="*/ 681 w 2340"/>
                <a:gd name="T29" fmla="*/ 75 h 2065"/>
                <a:gd name="T30" fmla="*/ 776 w 2340"/>
                <a:gd name="T31" fmla="*/ 44 h 2065"/>
                <a:gd name="T32" fmla="*/ 884 w 2340"/>
                <a:gd name="T33" fmla="*/ 22 h 2065"/>
                <a:gd name="T34" fmla="*/ 1009 w 2340"/>
                <a:gd name="T35" fmla="*/ 8 h 2065"/>
                <a:gd name="T36" fmla="*/ 1144 w 2340"/>
                <a:gd name="T37" fmla="*/ 0 h 2065"/>
                <a:gd name="T38" fmla="*/ 1288 w 2340"/>
                <a:gd name="T39" fmla="*/ 2 h 2065"/>
                <a:gd name="T40" fmla="*/ 1433 w 2340"/>
                <a:gd name="T41" fmla="*/ 11 h 2065"/>
                <a:gd name="T42" fmla="*/ 1576 w 2340"/>
                <a:gd name="T43" fmla="*/ 28 h 2065"/>
                <a:gd name="T44" fmla="*/ 1711 w 2340"/>
                <a:gd name="T45" fmla="*/ 53 h 2065"/>
                <a:gd name="T46" fmla="*/ 1835 w 2340"/>
                <a:gd name="T47" fmla="*/ 87 h 2065"/>
                <a:gd name="T48" fmla="*/ 1944 w 2340"/>
                <a:gd name="T49" fmla="*/ 129 h 2065"/>
                <a:gd name="T50" fmla="*/ 2035 w 2340"/>
                <a:gd name="T51" fmla="*/ 180 h 2065"/>
                <a:gd name="T52" fmla="*/ 2112 w 2340"/>
                <a:gd name="T53" fmla="*/ 238 h 2065"/>
                <a:gd name="T54" fmla="*/ 2174 w 2340"/>
                <a:gd name="T55" fmla="*/ 305 h 2065"/>
                <a:gd name="T56" fmla="*/ 2225 w 2340"/>
                <a:gd name="T57" fmla="*/ 376 h 2065"/>
                <a:gd name="T58" fmla="*/ 2263 w 2340"/>
                <a:gd name="T59" fmla="*/ 454 h 2065"/>
                <a:gd name="T60" fmla="*/ 2291 w 2340"/>
                <a:gd name="T61" fmla="*/ 538 h 2065"/>
                <a:gd name="T62" fmla="*/ 2314 w 2340"/>
                <a:gd name="T63" fmla="*/ 627 h 2065"/>
                <a:gd name="T64" fmla="*/ 2333 w 2340"/>
                <a:gd name="T65" fmla="*/ 760 h 2065"/>
                <a:gd name="T66" fmla="*/ 2340 w 2340"/>
                <a:gd name="T67" fmla="*/ 941 h 2065"/>
                <a:gd name="T68" fmla="*/ 2326 w 2340"/>
                <a:gd name="T69" fmla="*/ 1126 h 2065"/>
                <a:gd name="T70" fmla="*/ 2289 w 2340"/>
                <a:gd name="T71" fmla="*/ 1306 h 2065"/>
                <a:gd name="T72" fmla="*/ 2233 w 2340"/>
                <a:gd name="T73" fmla="*/ 1477 h 2065"/>
                <a:gd name="T74" fmla="*/ 2161 w 2340"/>
                <a:gd name="T75" fmla="*/ 1615 h 2065"/>
                <a:gd name="T76" fmla="*/ 2104 w 2340"/>
                <a:gd name="T77" fmla="*/ 1699 h 2065"/>
                <a:gd name="T78" fmla="*/ 2039 w 2340"/>
                <a:gd name="T79" fmla="*/ 1773 h 2065"/>
                <a:gd name="T80" fmla="*/ 1965 w 2340"/>
                <a:gd name="T81" fmla="*/ 1838 h 2065"/>
                <a:gd name="T82" fmla="*/ 1886 w 2340"/>
                <a:gd name="T83" fmla="*/ 1897 h 2065"/>
                <a:gd name="T84" fmla="*/ 1800 w 2340"/>
                <a:gd name="T85" fmla="*/ 1946 h 2065"/>
                <a:gd name="T86" fmla="*/ 1663 w 2340"/>
                <a:gd name="T87" fmla="*/ 2004 h 2065"/>
                <a:gd name="T88" fmla="*/ 1500 w 2340"/>
                <a:gd name="T89" fmla="*/ 2047 h 2065"/>
                <a:gd name="T90" fmla="*/ 1330 w 2340"/>
                <a:gd name="T91" fmla="*/ 2065 h 2065"/>
                <a:gd name="T92" fmla="*/ 1160 w 2340"/>
                <a:gd name="T93" fmla="*/ 2058 h 2065"/>
                <a:gd name="T94" fmla="*/ 997 w 2340"/>
                <a:gd name="T95" fmla="*/ 2027 h 2065"/>
                <a:gd name="T96" fmla="*/ 844 w 2340"/>
                <a:gd name="T97" fmla="*/ 1973 h 2065"/>
                <a:gd name="T98" fmla="*/ 711 w 2340"/>
                <a:gd name="T99" fmla="*/ 1893 h 2065"/>
                <a:gd name="T100" fmla="*/ 606 w 2340"/>
                <a:gd name="T101" fmla="*/ 1804 h 2065"/>
                <a:gd name="T102" fmla="*/ 514 w 2340"/>
                <a:gd name="T103" fmla="*/ 1700 h 2065"/>
                <a:gd name="T104" fmla="*/ 430 w 2340"/>
                <a:gd name="T105" fmla="*/ 1590 h 2065"/>
                <a:gd name="T106" fmla="*/ 353 w 2340"/>
                <a:gd name="T107" fmla="*/ 1477 h 2065"/>
                <a:gd name="T108" fmla="*/ 279 w 2340"/>
                <a:gd name="T109" fmla="*/ 1370 h 2065"/>
                <a:gd name="T110" fmla="*/ 204 w 2340"/>
                <a:gd name="T111" fmla="*/ 1272 h 2065"/>
                <a:gd name="T112" fmla="*/ 162 w 2340"/>
                <a:gd name="T113" fmla="*/ 1225 h 2065"/>
                <a:gd name="T114" fmla="*/ 132 w 2340"/>
                <a:gd name="T115" fmla="*/ 1194 h 2065"/>
                <a:gd name="T116" fmla="*/ 106 w 2340"/>
                <a:gd name="T117" fmla="*/ 1168 h 2065"/>
                <a:gd name="T118" fmla="*/ 88 w 2340"/>
                <a:gd name="T119" fmla="*/ 1150 h 2065"/>
                <a:gd name="T120" fmla="*/ 78 w 2340"/>
                <a:gd name="T121" fmla="*/ 1143 h 20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40" h="2065">
                  <a:moveTo>
                    <a:pt x="78" y="1143"/>
                  </a:moveTo>
                  <a:lnTo>
                    <a:pt x="55" y="1117"/>
                  </a:lnTo>
                  <a:lnTo>
                    <a:pt x="37" y="1092"/>
                  </a:lnTo>
                  <a:lnTo>
                    <a:pt x="23" y="1066"/>
                  </a:lnTo>
                  <a:lnTo>
                    <a:pt x="13" y="1043"/>
                  </a:lnTo>
                  <a:lnTo>
                    <a:pt x="6" y="1019"/>
                  </a:lnTo>
                  <a:lnTo>
                    <a:pt x="2" y="996"/>
                  </a:lnTo>
                  <a:lnTo>
                    <a:pt x="0" y="974"/>
                  </a:lnTo>
                  <a:lnTo>
                    <a:pt x="4" y="952"/>
                  </a:lnTo>
                  <a:lnTo>
                    <a:pt x="9" y="930"/>
                  </a:lnTo>
                  <a:lnTo>
                    <a:pt x="16" y="908"/>
                  </a:lnTo>
                  <a:lnTo>
                    <a:pt x="25" y="887"/>
                  </a:lnTo>
                  <a:lnTo>
                    <a:pt x="37" y="865"/>
                  </a:lnTo>
                  <a:lnTo>
                    <a:pt x="51" y="845"/>
                  </a:lnTo>
                  <a:lnTo>
                    <a:pt x="67" y="825"/>
                  </a:lnTo>
                  <a:lnTo>
                    <a:pt x="83" y="805"/>
                  </a:lnTo>
                  <a:lnTo>
                    <a:pt x="100" y="785"/>
                  </a:lnTo>
                  <a:lnTo>
                    <a:pt x="120" y="765"/>
                  </a:lnTo>
                  <a:lnTo>
                    <a:pt x="137" y="747"/>
                  </a:lnTo>
                  <a:lnTo>
                    <a:pt x="158" y="727"/>
                  </a:lnTo>
                  <a:lnTo>
                    <a:pt x="178" y="709"/>
                  </a:lnTo>
                  <a:lnTo>
                    <a:pt x="197" y="691"/>
                  </a:lnTo>
                  <a:lnTo>
                    <a:pt x="218" y="671"/>
                  </a:lnTo>
                  <a:lnTo>
                    <a:pt x="237" y="652"/>
                  </a:lnTo>
                  <a:lnTo>
                    <a:pt x="255" y="634"/>
                  </a:lnTo>
                  <a:lnTo>
                    <a:pt x="272" y="616"/>
                  </a:lnTo>
                  <a:lnTo>
                    <a:pt x="292" y="596"/>
                  </a:lnTo>
                  <a:lnTo>
                    <a:pt x="309" y="576"/>
                  </a:lnTo>
                  <a:lnTo>
                    <a:pt x="325" y="556"/>
                  </a:lnTo>
                  <a:lnTo>
                    <a:pt x="339" y="536"/>
                  </a:lnTo>
                  <a:lnTo>
                    <a:pt x="353" y="518"/>
                  </a:lnTo>
                  <a:lnTo>
                    <a:pt x="365" y="498"/>
                  </a:lnTo>
                  <a:lnTo>
                    <a:pt x="378" y="478"/>
                  </a:lnTo>
                  <a:lnTo>
                    <a:pt x="390" y="460"/>
                  </a:lnTo>
                  <a:lnTo>
                    <a:pt x="400" y="440"/>
                  </a:lnTo>
                  <a:lnTo>
                    <a:pt x="409" y="422"/>
                  </a:lnTo>
                  <a:lnTo>
                    <a:pt x="418" y="404"/>
                  </a:lnTo>
                  <a:lnTo>
                    <a:pt x="427" y="385"/>
                  </a:lnTo>
                  <a:lnTo>
                    <a:pt x="435" y="367"/>
                  </a:lnTo>
                  <a:lnTo>
                    <a:pt x="444" y="351"/>
                  </a:lnTo>
                  <a:lnTo>
                    <a:pt x="451" y="333"/>
                  </a:lnTo>
                  <a:lnTo>
                    <a:pt x="460" y="316"/>
                  </a:lnTo>
                  <a:lnTo>
                    <a:pt x="467" y="300"/>
                  </a:lnTo>
                  <a:lnTo>
                    <a:pt x="476" y="284"/>
                  </a:lnTo>
                  <a:lnTo>
                    <a:pt x="485" y="265"/>
                  </a:lnTo>
                  <a:lnTo>
                    <a:pt x="492" y="249"/>
                  </a:lnTo>
                  <a:lnTo>
                    <a:pt x="500" y="235"/>
                  </a:lnTo>
                  <a:lnTo>
                    <a:pt x="509" y="220"/>
                  </a:lnTo>
                  <a:lnTo>
                    <a:pt x="520" y="206"/>
                  </a:lnTo>
                  <a:lnTo>
                    <a:pt x="530" y="191"/>
                  </a:lnTo>
                  <a:lnTo>
                    <a:pt x="541" y="178"/>
                  </a:lnTo>
                  <a:lnTo>
                    <a:pt x="551" y="164"/>
                  </a:lnTo>
                  <a:lnTo>
                    <a:pt x="563" y="151"/>
                  </a:lnTo>
                  <a:lnTo>
                    <a:pt x="577" y="138"/>
                  </a:lnTo>
                  <a:lnTo>
                    <a:pt x="592" y="127"/>
                  </a:lnTo>
                  <a:lnTo>
                    <a:pt x="607" y="117"/>
                  </a:lnTo>
                  <a:lnTo>
                    <a:pt x="623" y="106"/>
                  </a:lnTo>
                  <a:lnTo>
                    <a:pt x="642" y="95"/>
                  </a:lnTo>
                  <a:lnTo>
                    <a:pt x="662" y="84"/>
                  </a:lnTo>
                  <a:lnTo>
                    <a:pt x="681" y="75"/>
                  </a:lnTo>
                  <a:lnTo>
                    <a:pt x="704" y="66"/>
                  </a:lnTo>
                  <a:lnTo>
                    <a:pt x="728" y="58"/>
                  </a:lnTo>
                  <a:lnTo>
                    <a:pt x="751" y="51"/>
                  </a:lnTo>
                  <a:lnTo>
                    <a:pt x="776" y="44"/>
                  </a:lnTo>
                  <a:lnTo>
                    <a:pt x="800" y="38"/>
                  </a:lnTo>
                  <a:lnTo>
                    <a:pt x="827" y="33"/>
                  </a:lnTo>
                  <a:lnTo>
                    <a:pt x="855" y="28"/>
                  </a:lnTo>
                  <a:lnTo>
                    <a:pt x="884" y="22"/>
                  </a:lnTo>
                  <a:lnTo>
                    <a:pt x="914" y="18"/>
                  </a:lnTo>
                  <a:lnTo>
                    <a:pt x="944" y="13"/>
                  </a:lnTo>
                  <a:lnTo>
                    <a:pt x="976" y="11"/>
                  </a:lnTo>
                  <a:lnTo>
                    <a:pt x="1009" y="8"/>
                  </a:lnTo>
                  <a:lnTo>
                    <a:pt x="1042" y="6"/>
                  </a:lnTo>
                  <a:lnTo>
                    <a:pt x="1076" y="4"/>
                  </a:lnTo>
                  <a:lnTo>
                    <a:pt x="1109" y="2"/>
                  </a:lnTo>
                  <a:lnTo>
                    <a:pt x="1144" y="0"/>
                  </a:lnTo>
                  <a:lnTo>
                    <a:pt x="1179" y="0"/>
                  </a:lnTo>
                  <a:lnTo>
                    <a:pt x="1216" y="0"/>
                  </a:lnTo>
                  <a:lnTo>
                    <a:pt x="1253" y="0"/>
                  </a:lnTo>
                  <a:lnTo>
                    <a:pt x="1288" y="2"/>
                  </a:lnTo>
                  <a:lnTo>
                    <a:pt x="1325" y="4"/>
                  </a:lnTo>
                  <a:lnTo>
                    <a:pt x="1360" y="6"/>
                  </a:lnTo>
                  <a:lnTo>
                    <a:pt x="1397" y="8"/>
                  </a:lnTo>
                  <a:lnTo>
                    <a:pt x="1433" y="11"/>
                  </a:lnTo>
                  <a:lnTo>
                    <a:pt x="1469" y="13"/>
                  </a:lnTo>
                  <a:lnTo>
                    <a:pt x="1505" y="18"/>
                  </a:lnTo>
                  <a:lnTo>
                    <a:pt x="1540" y="22"/>
                  </a:lnTo>
                  <a:lnTo>
                    <a:pt x="1576" y="28"/>
                  </a:lnTo>
                  <a:lnTo>
                    <a:pt x="1611" y="33"/>
                  </a:lnTo>
                  <a:lnTo>
                    <a:pt x="1644" y="38"/>
                  </a:lnTo>
                  <a:lnTo>
                    <a:pt x="1677" y="46"/>
                  </a:lnTo>
                  <a:lnTo>
                    <a:pt x="1711" y="53"/>
                  </a:lnTo>
                  <a:lnTo>
                    <a:pt x="1744" y="60"/>
                  </a:lnTo>
                  <a:lnTo>
                    <a:pt x="1776" y="69"/>
                  </a:lnTo>
                  <a:lnTo>
                    <a:pt x="1805" y="77"/>
                  </a:lnTo>
                  <a:lnTo>
                    <a:pt x="1835" y="87"/>
                  </a:lnTo>
                  <a:lnTo>
                    <a:pt x="1865" y="97"/>
                  </a:lnTo>
                  <a:lnTo>
                    <a:pt x="1891" y="107"/>
                  </a:lnTo>
                  <a:lnTo>
                    <a:pt x="1919" y="118"/>
                  </a:lnTo>
                  <a:lnTo>
                    <a:pt x="1944" y="129"/>
                  </a:lnTo>
                  <a:lnTo>
                    <a:pt x="1968" y="140"/>
                  </a:lnTo>
                  <a:lnTo>
                    <a:pt x="1991" y="153"/>
                  </a:lnTo>
                  <a:lnTo>
                    <a:pt x="2014" y="166"/>
                  </a:lnTo>
                  <a:lnTo>
                    <a:pt x="2035" y="180"/>
                  </a:lnTo>
                  <a:lnTo>
                    <a:pt x="2056" y="193"/>
                  </a:lnTo>
                  <a:lnTo>
                    <a:pt x="2075" y="207"/>
                  </a:lnTo>
                  <a:lnTo>
                    <a:pt x="2095" y="222"/>
                  </a:lnTo>
                  <a:lnTo>
                    <a:pt x="2112" y="238"/>
                  </a:lnTo>
                  <a:lnTo>
                    <a:pt x="2128" y="253"/>
                  </a:lnTo>
                  <a:lnTo>
                    <a:pt x="2144" y="271"/>
                  </a:lnTo>
                  <a:lnTo>
                    <a:pt x="2160" y="287"/>
                  </a:lnTo>
                  <a:lnTo>
                    <a:pt x="2174" y="305"/>
                  </a:lnTo>
                  <a:lnTo>
                    <a:pt x="2188" y="322"/>
                  </a:lnTo>
                  <a:lnTo>
                    <a:pt x="2200" y="340"/>
                  </a:lnTo>
                  <a:lnTo>
                    <a:pt x="2212" y="358"/>
                  </a:lnTo>
                  <a:lnTo>
                    <a:pt x="2225" y="376"/>
                  </a:lnTo>
                  <a:lnTo>
                    <a:pt x="2235" y="396"/>
                  </a:lnTo>
                  <a:lnTo>
                    <a:pt x="2244" y="416"/>
                  </a:lnTo>
                  <a:lnTo>
                    <a:pt x="2254" y="434"/>
                  </a:lnTo>
                  <a:lnTo>
                    <a:pt x="2263" y="454"/>
                  </a:lnTo>
                  <a:lnTo>
                    <a:pt x="2270" y="476"/>
                  </a:lnTo>
                  <a:lnTo>
                    <a:pt x="2279" y="496"/>
                  </a:lnTo>
                  <a:lnTo>
                    <a:pt x="2286" y="518"/>
                  </a:lnTo>
                  <a:lnTo>
                    <a:pt x="2291" y="538"/>
                  </a:lnTo>
                  <a:lnTo>
                    <a:pt x="2298" y="560"/>
                  </a:lnTo>
                  <a:lnTo>
                    <a:pt x="2303" y="582"/>
                  </a:lnTo>
                  <a:lnTo>
                    <a:pt x="2309" y="603"/>
                  </a:lnTo>
                  <a:lnTo>
                    <a:pt x="2314" y="627"/>
                  </a:lnTo>
                  <a:lnTo>
                    <a:pt x="2317" y="649"/>
                  </a:lnTo>
                  <a:lnTo>
                    <a:pt x="2321" y="672"/>
                  </a:lnTo>
                  <a:lnTo>
                    <a:pt x="2328" y="716"/>
                  </a:lnTo>
                  <a:lnTo>
                    <a:pt x="2333" y="760"/>
                  </a:lnTo>
                  <a:lnTo>
                    <a:pt x="2337" y="805"/>
                  </a:lnTo>
                  <a:lnTo>
                    <a:pt x="2339" y="849"/>
                  </a:lnTo>
                  <a:lnTo>
                    <a:pt x="2340" y="896"/>
                  </a:lnTo>
                  <a:lnTo>
                    <a:pt x="2340" y="941"/>
                  </a:lnTo>
                  <a:lnTo>
                    <a:pt x="2339" y="987"/>
                  </a:lnTo>
                  <a:lnTo>
                    <a:pt x="2335" y="1034"/>
                  </a:lnTo>
                  <a:lnTo>
                    <a:pt x="2332" y="1079"/>
                  </a:lnTo>
                  <a:lnTo>
                    <a:pt x="2326" y="1126"/>
                  </a:lnTo>
                  <a:lnTo>
                    <a:pt x="2319" y="1172"/>
                  </a:lnTo>
                  <a:lnTo>
                    <a:pt x="2310" y="1217"/>
                  </a:lnTo>
                  <a:lnTo>
                    <a:pt x="2302" y="1263"/>
                  </a:lnTo>
                  <a:lnTo>
                    <a:pt x="2289" y="1306"/>
                  </a:lnTo>
                  <a:lnTo>
                    <a:pt x="2277" y="1350"/>
                  </a:lnTo>
                  <a:lnTo>
                    <a:pt x="2265" y="1393"/>
                  </a:lnTo>
                  <a:lnTo>
                    <a:pt x="2249" y="1435"/>
                  </a:lnTo>
                  <a:lnTo>
                    <a:pt x="2233" y="1477"/>
                  </a:lnTo>
                  <a:lnTo>
                    <a:pt x="2214" y="1517"/>
                  </a:lnTo>
                  <a:lnTo>
                    <a:pt x="2195" y="1555"/>
                  </a:lnTo>
                  <a:lnTo>
                    <a:pt x="2174" y="1593"/>
                  </a:lnTo>
                  <a:lnTo>
                    <a:pt x="2161" y="1615"/>
                  </a:lnTo>
                  <a:lnTo>
                    <a:pt x="2147" y="1637"/>
                  </a:lnTo>
                  <a:lnTo>
                    <a:pt x="2133" y="1659"/>
                  </a:lnTo>
                  <a:lnTo>
                    <a:pt x="2119" y="1679"/>
                  </a:lnTo>
                  <a:lnTo>
                    <a:pt x="2104" y="1699"/>
                  </a:lnTo>
                  <a:lnTo>
                    <a:pt x="2088" y="1717"/>
                  </a:lnTo>
                  <a:lnTo>
                    <a:pt x="2072" y="1737"/>
                  </a:lnTo>
                  <a:lnTo>
                    <a:pt x="2054" y="1755"/>
                  </a:lnTo>
                  <a:lnTo>
                    <a:pt x="2039" y="1773"/>
                  </a:lnTo>
                  <a:lnTo>
                    <a:pt x="2021" y="1789"/>
                  </a:lnTo>
                  <a:lnTo>
                    <a:pt x="2002" y="1806"/>
                  </a:lnTo>
                  <a:lnTo>
                    <a:pt x="1984" y="1822"/>
                  </a:lnTo>
                  <a:lnTo>
                    <a:pt x="1965" y="1838"/>
                  </a:lnTo>
                  <a:lnTo>
                    <a:pt x="1946" y="1853"/>
                  </a:lnTo>
                  <a:lnTo>
                    <a:pt x="1926" y="1869"/>
                  </a:lnTo>
                  <a:lnTo>
                    <a:pt x="1907" y="1882"/>
                  </a:lnTo>
                  <a:lnTo>
                    <a:pt x="1886" y="1897"/>
                  </a:lnTo>
                  <a:lnTo>
                    <a:pt x="1865" y="1909"/>
                  </a:lnTo>
                  <a:lnTo>
                    <a:pt x="1844" y="1922"/>
                  </a:lnTo>
                  <a:lnTo>
                    <a:pt x="1823" y="1935"/>
                  </a:lnTo>
                  <a:lnTo>
                    <a:pt x="1800" y="1946"/>
                  </a:lnTo>
                  <a:lnTo>
                    <a:pt x="1777" y="1956"/>
                  </a:lnTo>
                  <a:lnTo>
                    <a:pt x="1740" y="1975"/>
                  </a:lnTo>
                  <a:lnTo>
                    <a:pt x="1702" y="1989"/>
                  </a:lnTo>
                  <a:lnTo>
                    <a:pt x="1663" y="2004"/>
                  </a:lnTo>
                  <a:lnTo>
                    <a:pt x="1623" y="2016"/>
                  </a:lnTo>
                  <a:lnTo>
                    <a:pt x="1583" y="2029"/>
                  </a:lnTo>
                  <a:lnTo>
                    <a:pt x="1540" y="2038"/>
                  </a:lnTo>
                  <a:lnTo>
                    <a:pt x="1500" y="2047"/>
                  </a:lnTo>
                  <a:lnTo>
                    <a:pt x="1458" y="2053"/>
                  </a:lnTo>
                  <a:lnTo>
                    <a:pt x="1416" y="2058"/>
                  </a:lnTo>
                  <a:lnTo>
                    <a:pt x="1374" y="2062"/>
                  </a:lnTo>
                  <a:lnTo>
                    <a:pt x="1330" y="2065"/>
                  </a:lnTo>
                  <a:lnTo>
                    <a:pt x="1288" y="2065"/>
                  </a:lnTo>
                  <a:lnTo>
                    <a:pt x="1246" y="2065"/>
                  </a:lnTo>
                  <a:lnTo>
                    <a:pt x="1202" y="2062"/>
                  </a:lnTo>
                  <a:lnTo>
                    <a:pt x="1160" y="2058"/>
                  </a:lnTo>
                  <a:lnTo>
                    <a:pt x="1118" y="2053"/>
                  </a:lnTo>
                  <a:lnTo>
                    <a:pt x="1077" y="2047"/>
                  </a:lnTo>
                  <a:lnTo>
                    <a:pt x="1037" y="2038"/>
                  </a:lnTo>
                  <a:lnTo>
                    <a:pt x="997" y="2027"/>
                  </a:lnTo>
                  <a:lnTo>
                    <a:pt x="956" y="2016"/>
                  </a:lnTo>
                  <a:lnTo>
                    <a:pt x="918" y="2004"/>
                  </a:lnTo>
                  <a:lnTo>
                    <a:pt x="881" y="1989"/>
                  </a:lnTo>
                  <a:lnTo>
                    <a:pt x="844" y="1973"/>
                  </a:lnTo>
                  <a:lnTo>
                    <a:pt x="807" y="1955"/>
                  </a:lnTo>
                  <a:lnTo>
                    <a:pt x="772" y="1935"/>
                  </a:lnTo>
                  <a:lnTo>
                    <a:pt x="739" y="1913"/>
                  </a:lnTo>
                  <a:lnTo>
                    <a:pt x="711" y="1893"/>
                  </a:lnTo>
                  <a:lnTo>
                    <a:pt x="683" y="1873"/>
                  </a:lnTo>
                  <a:lnTo>
                    <a:pt x="656" y="1851"/>
                  </a:lnTo>
                  <a:lnTo>
                    <a:pt x="632" y="1828"/>
                  </a:lnTo>
                  <a:lnTo>
                    <a:pt x="606" y="1804"/>
                  </a:lnTo>
                  <a:lnTo>
                    <a:pt x="583" y="1778"/>
                  </a:lnTo>
                  <a:lnTo>
                    <a:pt x="558" y="1753"/>
                  </a:lnTo>
                  <a:lnTo>
                    <a:pt x="535" y="1728"/>
                  </a:lnTo>
                  <a:lnTo>
                    <a:pt x="514" y="1700"/>
                  </a:lnTo>
                  <a:lnTo>
                    <a:pt x="492" y="1673"/>
                  </a:lnTo>
                  <a:lnTo>
                    <a:pt x="471" y="1646"/>
                  </a:lnTo>
                  <a:lnTo>
                    <a:pt x="449" y="1617"/>
                  </a:lnTo>
                  <a:lnTo>
                    <a:pt x="430" y="1590"/>
                  </a:lnTo>
                  <a:lnTo>
                    <a:pt x="411" y="1562"/>
                  </a:lnTo>
                  <a:lnTo>
                    <a:pt x="392" y="1533"/>
                  </a:lnTo>
                  <a:lnTo>
                    <a:pt x="372" y="1506"/>
                  </a:lnTo>
                  <a:lnTo>
                    <a:pt x="353" y="1477"/>
                  </a:lnTo>
                  <a:lnTo>
                    <a:pt x="334" y="1450"/>
                  </a:lnTo>
                  <a:lnTo>
                    <a:pt x="316" y="1422"/>
                  </a:lnTo>
                  <a:lnTo>
                    <a:pt x="297" y="1397"/>
                  </a:lnTo>
                  <a:lnTo>
                    <a:pt x="279" y="1370"/>
                  </a:lnTo>
                  <a:lnTo>
                    <a:pt x="260" y="1344"/>
                  </a:lnTo>
                  <a:lnTo>
                    <a:pt x="242" y="1319"/>
                  </a:lnTo>
                  <a:lnTo>
                    <a:pt x="223" y="1295"/>
                  </a:lnTo>
                  <a:lnTo>
                    <a:pt x="204" y="1272"/>
                  </a:lnTo>
                  <a:lnTo>
                    <a:pt x="186" y="1250"/>
                  </a:lnTo>
                  <a:lnTo>
                    <a:pt x="178" y="1241"/>
                  </a:lnTo>
                  <a:lnTo>
                    <a:pt x="171" y="1234"/>
                  </a:lnTo>
                  <a:lnTo>
                    <a:pt x="162" y="1225"/>
                  </a:lnTo>
                  <a:lnTo>
                    <a:pt x="155" y="1215"/>
                  </a:lnTo>
                  <a:lnTo>
                    <a:pt x="146" y="1208"/>
                  </a:lnTo>
                  <a:lnTo>
                    <a:pt x="139" y="1201"/>
                  </a:lnTo>
                  <a:lnTo>
                    <a:pt x="132" y="1194"/>
                  </a:lnTo>
                  <a:lnTo>
                    <a:pt x="125" y="1186"/>
                  </a:lnTo>
                  <a:lnTo>
                    <a:pt x="118" y="1179"/>
                  </a:lnTo>
                  <a:lnTo>
                    <a:pt x="113" y="1174"/>
                  </a:lnTo>
                  <a:lnTo>
                    <a:pt x="106" y="1168"/>
                  </a:lnTo>
                  <a:lnTo>
                    <a:pt x="100" y="1163"/>
                  </a:lnTo>
                  <a:lnTo>
                    <a:pt x="95" y="1159"/>
                  </a:lnTo>
                  <a:lnTo>
                    <a:pt x="92" y="1154"/>
                  </a:lnTo>
                  <a:lnTo>
                    <a:pt x="88" y="1150"/>
                  </a:lnTo>
                  <a:lnTo>
                    <a:pt x="85" y="1148"/>
                  </a:lnTo>
                  <a:lnTo>
                    <a:pt x="81" y="1145"/>
                  </a:lnTo>
                  <a:lnTo>
                    <a:pt x="79" y="1143"/>
                  </a:lnTo>
                  <a:lnTo>
                    <a:pt x="78" y="1143"/>
                  </a:lnTo>
                  <a:close/>
                </a:path>
              </a:pathLst>
            </a:custGeom>
            <a:gradFill rotWithShape="1">
              <a:gsLst>
                <a:gs pos="0">
                  <a:srgbClr val="FFFFFF"/>
                </a:gs>
                <a:gs pos="100000">
                  <a:srgbClr val="FFFF99"/>
                </a:gs>
              </a:gsLst>
              <a:lin ang="5400000" scaled="1"/>
            </a:gradFill>
            <a:ln w="17526">
              <a:solidFill>
                <a:srgbClr val="000000"/>
              </a:solidFill>
              <a:prstDash val="solid"/>
              <a:round/>
              <a:headEnd/>
              <a:tailEnd/>
            </a:ln>
          </p:spPr>
          <p:txBody>
            <a:bodyPr/>
            <a:lstStyle/>
            <a:p>
              <a:endParaRPr lang="zh-CN" altLang="en-US"/>
            </a:p>
          </p:txBody>
        </p:sp>
        <p:sp>
          <p:nvSpPr>
            <p:cNvPr id="75816" name="Rectangle 10">
              <a:extLst>
                <a:ext uri="{FF2B5EF4-FFF2-40B4-BE49-F238E27FC236}">
                  <a16:creationId xmlns:a16="http://schemas.microsoft.com/office/drawing/2014/main" id="{5360A1E6-C993-052D-A52A-830418F0C4E0}"/>
                </a:ext>
              </a:extLst>
            </p:cNvPr>
            <p:cNvSpPr>
              <a:spLocks noChangeArrowheads="1"/>
            </p:cNvSpPr>
            <p:nvPr/>
          </p:nvSpPr>
          <p:spPr bwMode="auto">
            <a:xfrm>
              <a:off x="664" y="1571"/>
              <a:ext cx="60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100">
                  <a:solidFill>
                    <a:srgbClr val="000000"/>
                  </a:solidFill>
                </a:rPr>
                <a:t>码空间</a:t>
              </a:r>
              <a:endParaRPr lang="en-US" altLang="ja-JP" sz="1200"/>
            </a:p>
          </p:txBody>
        </p:sp>
        <p:sp>
          <p:nvSpPr>
            <p:cNvPr id="75817" name="Rectangle 11">
              <a:extLst>
                <a:ext uri="{FF2B5EF4-FFF2-40B4-BE49-F238E27FC236}">
                  <a16:creationId xmlns:a16="http://schemas.microsoft.com/office/drawing/2014/main" id="{825C0D6D-8DEF-90C1-5011-9F3E8D2F0A7F}"/>
                </a:ext>
              </a:extLst>
            </p:cNvPr>
            <p:cNvSpPr>
              <a:spLocks noChangeArrowheads="1"/>
            </p:cNvSpPr>
            <p:nvPr/>
          </p:nvSpPr>
          <p:spPr bwMode="auto">
            <a:xfrm>
              <a:off x="3838" y="1531"/>
              <a:ext cx="60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100">
                  <a:solidFill>
                    <a:srgbClr val="000000"/>
                  </a:solidFill>
                </a:rPr>
                <a:t>解空间</a:t>
              </a:r>
              <a:endParaRPr lang="en-US" altLang="ja-JP" sz="1200"/>
            </a:p>
          </p:txBody>
        </p:sp>
        <p:sp>
          <p:nvSpPr>
            <p:cNvPr id="75818" name="Rectangle 12">
              <a:extLst>
                <a:ext uri="{FF2B5EF4-FFF2-40B4-BE49-F238E27FC236}">
                  <a16:creationId xmlns:a16="http://schemas.microsoft.com/office/drawing/2014/main" id="{99427ED7-B590-D17B-9DD7-24F12381B700}"/>
                </a:ext>
              </a:extLst>
            </p:cNvPr>
            <p:cNvSpPr>
              <a:spLocks noChangeArrowheads="1"/>
            </p:cNvSpPr>
            <p:nvPr/>
          </p:nvSpPr>
          <p:spPr bwMode="auto">
            <a:xfrm rot="-1198555">
              <a:off x="2219" y="1280"/>
              <a:ext cx="5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1900">
                  <a:solidFill>
                    <a:srgbClr val="000000"/>
                  </a:solidFill>
                </a:rPr>
                <a:t>非法解</a:t>
              </a:r>
              <a:endParaRPr lang="en-US" altLang="ja-JP" sz="1400"/>
            </a:p>
          </p:txBody>
        </p:sp>
        <p:sp>
          <p:nvSpPr>
            <p:cNvPr id="75819" name="Rectangle 13">
              <a:extLst>
                <a:ext uri="{FF2B5EF4-FFF2-40B4-BE49-F238E27FC236}">
                  <a16:creationId xmlns:a16="http://schemas.microsoft.com/office/drawing/2014/main" id="{B112F566-24E4-5B97-F655-66670E28DD46}"/>
                </a:ext>
              </a:extLst>
            </p:cNvPr>
            <p:cNvSpPr>
              <a:spLocks noChangeArrowheads="1"/>
            </p:cNvSpPr>
            <p:nvPr/>
          </p:nvSpPr>
          <p:spPr bwMode="auto">
            <a:xfrm rot="-562972">
              <a:off x="2447" y="1848"/>
              <a:ext cx="72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1900">
                  <a:solidFill>
                    <a:srgbClr val="000000"/>
                  </a:solidFill>
                </a:rPr>
                <a:t>不可行解</a:t>
              </a:r>
              <a:endParaRPr lang="en-US" altLang="ja-JP" sz="1400"/>
            </a:p>
          </p:txBody>
        </p:sp>
        <p:sp>
          <p:nvSpPr>
            <p:cNvPr id="75820" name="Rectangle 14">
              <a:extLst>
                <a:ext uri="{FF2B5EF4-FFF2-40B4-BE49-F238E27FC236}">
                  <a16:creationId xmlns:a16="http://schemas.microsoft.com/office/drawing/2014/main" id="{446B80FA-1257-2F4E-3CCC-BBA6006665C3}"/>
                </a:ext>
              </a:extLst>
            </p:cNvPr>
            <p:cNvSpPr>
              <a:spLocks noChangeArrowheads="1"/>
            </p:cNvSpPr>
            <p:nvPr/>
          </p:nvSpPr>
          <p:spPr bwMode="auto">
            <a:xfrm rot="451321">
              <a:off x="2551" y="2722"/>
              <a:ext cx="54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1900">
                  <a:solidFill>
                    <a:srgbClr val="000000"/>
                  </a:solidFill>
                </a:rPr>
                <a:t>可行解</a:t>
              </a:r>
              <a:endParaRPr lang="en-US" altLang="ja-JP" sz="1400"/>
            </a:p>
          </p:txBody>
        </p:sp>
        <p:sp>
          <p:nvSpPr>
            <p:cNvPr id="75821" name="Freeform 15">
              <a:extLst>
                <a:ext uri="{FF2B5EF4-FFF2-40B4-BE49-F238E27FC236}">
                  <a16:creationId xmlns:a16="http://schemas.microsoft.com/office/drawing/2014/main" id="{71F6DB2C-B5BB-125D-C5BA-7206F6108897}"/>
                </a:ext>
              </a:extLst>
            </p:cNvPr>
            <p:cNvSpPr>
              <a:spLocks/>
            </p:cNvSpPr>
            <p:nvPr/>
          </p:nvSpPr>
          <p:spPr bwMode="auto">
            <a:xfrm>
              <a:off x="3082" y="1186"/>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chemeClr val="accent2"/>
                </a:gs>
              </a:gsLst>
              <a:path path="rect">
                <a:fillToRect l="50000" t="50000" r="50000" b="50000"/>
              </a:path>
            </a:gradFill>
            <a:ln w="9525">
              <a:solidFill>
                <a:schemeClr val="tx1"/>
              </a:solidFill>
              <a:round/>
              <a:headEnd/>
              <a:tailEnd/>
            </a:ln>
          </p:spPr>
          <p:txBody>
            <a:bodyPr/>
            <a:lstStyle/>
            <a:p>
              <a:endParaRPr lang="zh-CN" altLang="en-US"/>
            </a:p>
          </p:txBody>
        </p:sp>
        <p:sp>
          <p:nvSpPr>
            <p:cNvPr id="75822" name="Freeform 16">
              <a:extLst>
                <a:ext uri="{FF2B5EF4-FFF2-40B4-BE49-F238E27FC236}">
                  <a16:creationId xmlns:a16="http://schemas.microsoft.com/office/drawing/2014/main" id="{620F1E9B-CCE9-8F3C-D6CE-E2D67B95D83B}"/>
                </a:ext>
              </a:extLst>
            </p:cNvPr>
            <p:cNvSpPr>
              <a:spLocks/>
            </p:cNvSpPr>
            <p:nvPr/>
          </p:nvSpPr>
          <p:spPr bwMode="auto">
            <a:xfrm>
              <a:off x="3792" y="2007"/>
              <a:ext cx="1449" cy="1288"/>
            </a:xfrm>
            <a:custGeom>
              <a:avLst/>
              <a:gdLst>
                <a:gd name="T0" fmla="*/ 162 w 1449"/>
                <a:gd name="T1" fmla="*/ 266 h 1288"/>
                <a:gd name="T2" fmla="*/ 285 w 1449"/>
                <a:gd name="T3" fmla="*/ 151 h 1288"/>
                <a:gd name="T4" fmla="*/ 418 w 1449"/>
                <a:gd name="T5" fmla="*/ 69 h 1288"/>
                <a:gd name="T6" fmla="*/ 560 w 1449"/>
                <a:gd name="T7" fmla="*/ 19 h 1288"/>
                <a:gd name="T8" fmla="*/ 704 w 1449"/>
                <a:gd name="T9" fmla="*/ 0 h 1288"/>
                <a:gd name="T10" fmla="*/ 848 w 1449"/>
                <a:gd name="T11" fmla="*/ 13 h 1288"/>
                <a:gd name="T12" fmla="*/ 986 w 1449"/>
                <a:gd name="T13" fmla="*/ 55 h 1288"/>
                <a:gd name="T14" fmla="*/ 1116 w 1449"/>
                <a:gd name="T15" fmla="*/ 129 h 1288"/>
                <a:gd name="T16" fmla="*/ 1232 w 1449"/>
                <a:gd name="T17" fmla="*/ 231 h 1288"/>
                <a:gd name="T18" fmla="*/ 1295 w 1449"/>
                <a:gd name="T19" fmla="*/ 309 h 1288"/>
                <a:gd name="T20" fmla="*/ 1335 w 1449"/>
                <a:gd name="T21" fmla="*/ 369 h 1288"/>
                <a:gd name="T22" fmla="*/ 1370 w 1449"/>
                <a:gd name="T23" fmla="*/ 435 h 1288"/>
                <a:gd name="T24" fmla="*/ 1400 w 1449"/>
                <a:gd name="T25" fmla="*/ 502 h 1288"/>
                <a:gd name="T26" fmla="*/ 1423 w 1449"/>
                <a:gd name="T27" fmla="*/ 571 h 1288"/>
                <a:gd name="T28" fmla="*/ 1439 w 1449"/>
                <a:gd name="T29" fmla="*/ 643 h 1288"/>
                <a:gd name="T30" fmla="*/ 1447 w 1449"/>
                <a:gd name="T31" fmla="*/ 714 h 1288"/>
                <a:gd name="T32" fmla="*/ 1449 w 1449"/>
                <a:gd name="T33" fmla="*/ 787 h 1288"/>
                <a:gd name="T34" fmla="*/ 1440 w 1449"/>
                <a:gd name="T35" fmla="*/ 858 h 1288"/>
                <a:gd name="T36" fmla="*/ 1423 w 1449"/>
                <a:gd name="T37" fmla="*/ 925 h 1288"/>
                <a:gd name="T38" fmla="*/ 1398 w 1449"/>
                <a:gd name="T39" fmla="*/ 989 h 1288"/>
                <a:gd name="T40" fmla="*/ 1367 w 1449"/>
                <a:gd name="T41" fmla="*/ 1048 h 1288"/>
                <a:gd name="T42" fmla="*/ 1328 w 1449"/>
                <a:gd name="T43" fmla="*/ 1103 h 1288"/>
                <a:gd name="T44" fmla="*/ 1284 w 1449"/>
                <a:gd name="T45" fmla="*/ 1152 h 1288"/>
                <a:gd name="T46" fmla="*/ 1237 w 1449"/>
                <a:gd name="T47" fmla="*/ 1194 h 1288"/>
                <a:gd name="T48" fmla="*/ 1184 w 1449"/>
                <a:gd name="T49" fmla="*/ 1228 h 1288"/>
                <a:gd name="T50" fmla="*/ 1132 w 1449"/>
                <a:gd name="T51" fmla="*/ 1252 h 1288"/>
                <a:gd name="T52" fmla="*/ 1081 w 1449"/>
                <a:gd name="T53" fmla="*/ 1266 h 1288"/>
                <a:gd name="T54" fmla="*/ 1041 w 1449"/>
                <a:gd name="T55" fmla="*/ 1272 h 1288"/>
                <a:gd name="T56" fmla="*/ 998 w 1449"/>
                <a:gd name="T57" fmla="*/ 1272 h 1288"/>
                <a:gd name="T58" fmla="*/ 956 w 1449"/>
                <a:gd name="T59" fmla="*/ 1270 h 1288"/>
                <a:gd name="T60" fmla="*/ 912 w 1449"/>
                <a:gd name="T61" fmla="*/ 1268 h 1288"/>
                <a:gd name="T62" fmla="*/ 867 w 1449"/>
                <a:gd name="T63" fmla="*/ 1265 h 1288"/>
                <a:gd name="T64" fmla="*/ 821 w 1449"/>
                <a:gd name="T65" fmla="*/ 1263 h 1288"/>
                <a:gd name="T66" fmla="*/ 753 w 1449"/>
                <a:gd name="T67" fmla="*/ 1265 h 1288"/>
                <a:gd name="T68" fmla="*/ 672 w 1449"/>
                <a:gd name="T69" fmla="*/ 1270 h 1288"/>
                <a:gd name="T70" fmla="*/ 590 w 1449"/>
                <a:gd name="T71" fmla="*/ 1279 h 1288"/>
                <a:gd name="T72" fmla="*/ 509 w 1449"/>
                <a:gd name="T73" fmla="*/ 1285 h 1288"/>
                <a:gd name="T74" fmla="*/ 434 w 1449"/>
                <a:gd name="T75" fmla="*/ 1286 h 1288"/>
                <a:gd name="T76" fmla="*/ 362 w 1449"/>
                <a:gd name="T77" fmla="*/ 1281 h 1288"/>
                <a:gd name="T78" fmla="*/ 299 w 1449"/>
                <a:gd name="T79" fmla="*/ 1265 h 1288"/>
                <a:gd name="T80" fmla="*/ 246 w 1449"/>
                <a:gd name="T81" fmla="*/ 1232 h 1288"/>
                <a:gd name="T82" fmla="*/ 211 w 1449"/>
                <a:gd name="T83" fmla="*/ 1192 h 1288"/>
                <a:gd name="T84" fmla="*/ 193 w 1449"/>
                <a:gd name="T85" fmla="*/ 1157 h 1288"/>
                <a:gd name="T86" fmla="*/ 179 w 1449"/>
                <a:gd name="T87" fmla="*/ 1117 h 1288"/>
                <a:gd name="T88" fmla="*/ 167 w 1449"/>
                <a:gd name="T89" fmla="*/ 1076 h 1288"/>
                <a:gd name="T90" fmla="*/ 160 w 1449"/>
                <a:gd name="T91" fmla="*/ 1030 h 1288"/>
                <a:gd name="T92" fmla="*/ 155 w 1449"/>
                <a:gd name="T93" fmla="*/ 987 h 1288"/>
                <a:gd name="T94" fmla="*/ 151 w 1449"/>
                <a:gd name="T95" fmla="*/ 943 h 1288"/>
                <a:gd name="T96" fmla="*/ 149 w 1449"/>
                <a:gd name="T97" fmla="*/ 903 h 1288"/>
                <a:gd name="T98" fmla="*/ 148 w 1449"/>
                <a:gd name="T99" fmla="*/ 867 h 1288"/>
                <a:gd name="T100" fmla="*/ 148 w 1449"/>
                <a:gd name="T101" fmla="*/ 836 h 1288"/>
                <a:gd name="T102" fmla="*/ 146 w 1449"/>
                <a:gd name="T103" fmla="*/ 809 h 1288"/>
                <a:gd name="T104" fmla="*/ 141 w 1449"/>
                <a:gd name="T105" fmla="*/ 783 h 1288"/>
                <a:gd name="T106" fmla="*/ 134 w 1449"/>
                <a:gd name="T107" fmla="*/ 756 h 1288"/>
                <a:gd name="T108" fmla="*/ 120 w 1449"/>
                <a:gd name="T109" fmla="*/ 729 h 1288"/>
                <a:gd name="T110" fmla="*/ 97 w 1449"/>
                <a:gd name="T111" fmla="*/ 692 h 1288"/>
                <a:gd name="T112" fmla="*/ 60 w 1449"/>
                <a:gd name="T113" fmla="*/ 643 h 1288"/>
                <a:gd name="T114" fmla="*/ 25 w 1449"/>
                <a:gd name="T115" fmla="*/ 587 h 1288"/>
                <a:gd name="T116" fmla="*/ 2 w 1449"/>
                <a:gd name="T117" fmla="*/ 525 h 1288"/>
                <a:gd name="T118" fmla="*/ 4 w 1449"/>
                <a:gd name="T119" fmla="*/ 464 h 1288"/>
                <a:gd name="T120" fmla="*/ 39 w 1449"/>
                <a:gd name="T121" fmla="*/ 400 h 1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49" h="1288">
                  <a:moveTo>
                    <a:pt x="88" y="360"/>
                  </a:moveTo>
                  <a:lnTo>
                    <a:pt x="123" y="311"/>
                  </a:lnTo>
                  <a:lnTo>
                    <a:pt x="162" y="266"/>
                  </a:lnTo>
                  <a:lnTo>
                    <a:pt x="200" y="224"/>
                  </a:lnTo>
                  <a:lnTo>
                    <a:pt x="241" y="186"/>
                  </a:lnTo>
                  <a:lnTo>
                    <a:pt x="285" y="151"/>
                  </a:lnTo>
                  <a:lnTo>
                    <a:pt x="327" y="120"/>
                  </a:lnTo>
                  <a:lnTo>
                    <a:pt x="372" y="93"/>
                  </a:lnTo>
                  <a:lnTo>
                    <a:pt x="418" y="69"/>
                  </a:lnTo>
                  <a:lnTo>
                    <a:pt x="463" y="49"/>
                  </a:lnTo>
                  <a:lnTo>
                    <a:pt x="511" y="31"/>
                  </a:lnTo>
                  <a:lnTo>
                    <a:pt x="560" y="19"/>
                  </a:lnTo>
                  <a:lnTo>
                    <a:pt x="607" y="10"/>
                  </a:lnTo>
                  <a:lnTo>
                    <a:pt x="655" y="2"/>
                  </a:lnTo>
                  <a:lnTo>
                    <a:pt x="704" y="0"/>
                  </a:lnTo>
                  <a:lnTo>
                    <a:pt x="751" y="0"/>
                  </a:lnTo>
                  <a:lnTo>
                    <a:pt x="800" y="6"/>
                  </a:lnTo>
                  <a:lnTo>
                    <a:pt x="848" y="13"/>
                  </a:lnTo>
                  <a:lnTo>
                    <a:pt x="895" y="24"/>
                  </a:lnTo>
                  <a:lnTo>
                    <a:pt x="941" y="39"/>
                  </a:lnTo>
                  <a:lnTo>
                    <a:pt x="986" y="55"/>
                  </a:lnTo>
                  <a:lnTo>
                    <a:pt x="1030" y="77"/>
                  </a:lnTo>
                  <a:lnTo>
                    <a:pt x="1074" y="100"/>
                  </a:lnTo>
                  <a:lnTo>
                    <a:pt x="1116" y="129"/>
                  </a:lnTo>
                  <a:lnTo>
                    <a:pt x="1156" y="160"/>
                  </a:lnTo>
                  <a:lnTo>
                    <a:pt x="1195" y="193"/>
                  </a:lnTo>
                  <a:lnTo>
                    <a:pt x="1232" y="231"/>
                  </a:lnTo>
                  <a:lnTo>
                    <a:pt x="1267" y="271"/>
                  </a:lnTo>
                  <a:lnTo>
                    <a:pt x="1281" y="291"/>
                  </a:lnTo>
                  <a:lnTo>
                    <a:pt x="1295" y="309"/>
                  </a:lnTo>
                  <a:lnTo>
                    <a:pt x="1309" y="329"/>
                  </a:lnTo>
                  <a:lnTo>
                    <a:pt x="1323" y="349"/>
                  </a:lnTo>
                  <a:lnTo>
                    <a:pt x="1335" y="369"/>
                  </a:lnTo>
                  <a:lnTo>
                    <a:pt x="1347" y="391"/>
                  </a:lnTo>
                  <a:lnTo>
                    <a:pt x="1358" y="413"/>
                  </a:lnTo>
                  <a:lnTo>
                    <a:pt x="1370" y="435"/>
                  </a:lnTo>
                  <a:lnTo>
                    <a:pt x="1381" y="456"/>
                  </a:lnTo>
                  <a:lnTo>
                    <a:pt x="1390" y="478"/>
                  </a:lnTo>
                  <a:lnTo>
                    <a:pt x="1400" y="502"/>
                  </a:lnTo>
                  <a:lnTo>
                    <a:pt x="1407" y="524"/>
                  </a:lnTo>
                  <a:lnTo>
                    <a:pt x="1416" y="547"/>
                  </a:lnTo>
                  <a:lnTo>
                    <a:pt x="1423" y="571"/>
                  </a:lnTo>
                  <a:lnTo>
                    <a:pt x="1428" y="594"/>
                  </a:lnTo>
                  <a:lnTo>
                    <a:pt x="1435" y="618"/>
                  </a:lnTo>
                  <a:lnTo>
                    <a:pt x="1439" y="643"/>
                  </a:lnTo>
                  <a:lnTo>
                    <a:pt x="1442" y="667"/>
                  </a:lnTo>
                  <a:lnTo>
                    <a:pt x="1446" y="691"/>
                  </a:lnTo>
                  <a:lnTo>
                    <a:pt x="1447" y="714"/>
                  </a:lnTo>
                  <a:lnTo>
                    <a:pt x="1449" y="740"/>
                  </a:lnTo>
                  <a:lnTo>
                    <a:pt x="1449" y="763"/>
                  </a:lnTo>
                  <a:lnTo>
                    <a:pt x="1449" y="787"/>
                  </a:lnTo>
                  <a:lnTo>
                    <a:pt x="1447" y="811"/>
                  </a:lnTo>
                  <a:lnTo>
                    <a:pt x="1444" y="834"/>
                  </a:lnTo>
                  <a:lnTo>
                    <a:pt x="1440" y="858"/>
                  </a:lnTo>
                  <a:lnTo>
                    <a:pt x="1435" y="881"/>
                  </a:lnTo>
                  <a:lnTo>
                    <a:pt x="1430" y="903"/>
                  </a:lnTo>
                  <a:lnTo>
                    <a:pt x="1423" y="925"/>
                  </a:lnTo>
                  <a:lnTo>
                    <a:pt x="1416" y="947"/>
                  </a:lnTo>
                  <a:lnTo>
                    <a:pt x="1409" y="969"/>
                  </a:lnTo>
                  <a:lnTo>
                    <a:pt x="1398" y="989"/>
                  </a:lnTo>
                  <a:lnTo>
                    <a:pt x="1390" y="1008"/>
                  </a:lnTo>
                  <a:lnTo>
                    <a:pt x="1379" y="1028"/>
                  </a:lnTo>
                  <a:lnTo>
                    <a:pt x="1367" y="1048"/>
                  </a:lnTo>
                  <a:lnTo>
                    <a:pt x="1354" y="1067"/>
                  </a:lnTo>
                  <a:lnTo>
                    <a:pt x="1342" y="1085"/>
                  </a:lnTo>
                  <a:lnTo>
                    <a:pt x="1328" y="1103"/>
                  </a:lnTo>
                  <a:lnTo>
                    <a:pt x="1314" y="1119"/>
                  </a:lnTo>
                  <a:lnTo>
                    <a:pt x="1300" y="1136"/>
                  </a:lnTo>
                  <a:lnTo>
                    <a:pt x="1284" y="1152"/>
                  </a:lnTo>
                  <a:lnTo>
                    <a:pt x="1269" y="1167"/>
                  </a:lnTo>
                  <a:lnTo>
                    <a:pt x="1253" y="1181"/>
                  </a:lnTo>
                  <a:lnTo>
                    <a:pt x="1237" y="1194"/>
                  </a:lnTo>
                  <a:lnTo>
                    <a:pt x="1219" y="1206"/>
                  </a:lnTo>
                  <a:lnTo>
                    <a:pt x="1202" y="1217"/>
                  </a:lnTo>
                  <a:lnTo>
                    <a:pt x="1184" y="1228"/>
                  </a:lnTo>
                  <a:lnTo>
                    <a:pt x="1167" y="1237"/>
                  </a:lnTo>
                  <a:lnTo>
                    <a:pt x="1149" y="1245"/>
                  </a:lnTo>
                  <a:lnTo>
                    <a:pt x="1132" y="1252"/>
                  </a:lnTo>
                  <a:lnTo>
                    <a:pt x="1112" y="1259"/>
                  </a:lnTo>
                  <a:lnTo>
                    <a:pt x="1093" y="1263"/>
                  </a:lnTo>
                  <a:lnTo>
                    <a:pt x="1081" y="1266"/>
                  </a:lnTo>
                  <a:lnTo>
                    <a:pt x="1067" y="1268"/>
                  </a:lnTo>
                  <a:lnTo>
                    <a:pt x="1053" y="1270"/>
                  </a:lnTo>
                  <a:lnTo>
                    <a:pt x="1041" y="1272"/>
                  </a:lnTo>
                  <a:lnTo>
                    <a:pt x="1026" y="1272"/>
                  </a:lnTo>
                  <a:lnTo>
                    <a:pt x="1012" y="1272"/>
                  </a:lnTo>
                  <a:lnTo>
                    <a:pt x="998" y="1272"/>
                  </a:lnTo>
                  <a:lnTo>
                    <a:pt x="984" y="1272"/>
                  </a:lnTo>
                  <a:lnTo>
                    <a:pt x="970" y="1272"/>
                  </a:lnTo>
                  <a:lnTo>
                    <a:pt x="956" y="1270"/>
                  </a:lnTo>
                  <a:lnTo>
                    <a:pt x="942" y="1270"/>
                  </a:lnTo>
                  <a:lnTo>
                    <a:pt x="927" y="1268"/>
                  </a:lnTo>
                  <a:lnTo>
                    <a:pt x="912" y="1268"/>
                  </a:lnTo>
                  <a:lnTo>
                    <a:pt x="897" y="1266"/>
                  </a:lnTo>
                  <a:lnTo>
                    <a:pt x="883" y="1266"/>
                  </a:lnTo>
                  <a:lnTo>
                    <a:pt x="867" y="1265"/>
                  </a:lnTo>
                  <a:lnTo>
                    <a:pt x="853" y="1265"/>
                  </a:lnTo>
                  <a:lnTo>
                    <a:pt x="837" y="1263"/>
                  </a:lnTo>
                  <a:lnTo>
                    <a:pt x="821" y="1263"/>
                  </a:lnTo>
                  <a:lnTo>
                    <a:pt x="805" y="1263"/>
                  </a:lnTo>
                  <a:lnTo>
                    <a:pt x="779" y="1263"/>
                  </a:lnTo>
                  <a:lnTo>
                    <a:pt x="753" y="1265"/>
                  </a:lnTo>
                  <a:lnTo>
                    <a:pt x="727" y="1266"/>
                  </a:lnTo>
                  <a:lnTo>
                    <a:pt x="698" y="1268"/>
                  </a:lnTo>
                  <a:lnTo>
                    <a:pt x="672" y="1270"/>
                  </a:lnTo>
                  <a:lnTo>
                    <a:pt x="644" y="1274"/>
                  </a:lnTo>
                  <a:lnTo>
                    <a:pt x="618" y="1275"/>
                  </a:lnTo>
                  <a:lnTo>
                    <a:pt x="590" y="1279"/>
                  </a:lnTo>
                  <a:lnTo>
                    <a:pt x="563" y="1281"/>
                  </a:lnTo>
                  <a:lnTo>
                    <a:pt x="537" y="1283"/>
                  </a:lnTo>
                  <a:lnTo>
                    <a:pt x="509" y="1285"/>
                  </a:lnTo>
                  <a:lnTo>
                    <a:pt x="484" y="1286"/>
                  </a:lnTo>
                  <a:lnTo>
                    <a:pt x="458" y="1288"/>
                  </a:lnTo>
                  <a:lnTo>
                    <a:pt x="434" y="1286"/>
                  </a:lnTo>
                  <a:lnTo>
                    <a:pt x="409" y="1286"/>
                  </a:lnTo>
                  <a:lnTo>
                    <a:pt x="385" y="1285"/>
                  </a:lnTo>
                  <a:lnTo>
                    <a:pt x="362" y="1281"/>
                  </a:lnTo>
                  <a:lnTo>
                    <a:pt x="341" y="1277"/>
                  </a:lnTo>
                  <a:lnTo>
                    <a:pt x="320" y="1272"/>
                  </a:lnTo>
                  <a:lnTo>
                    <a:pt x="299" y="1265"/>
                  </a:lnTo>
                  <a:lnTo>
                    <a:pt x="279" y="1256"/>
                  </a:lnTo>
                  <a:lnTo>
                    <a:pt x="262" y="1245"/>
                  </a:lnTo>
                  <a:lnTo>
                    <a:pt x="246" y="1232"/>
                  </a:lnTo>
                  <a:lnTo>
                    <a:pt x="232" y="1217"/>
                  </a:lnTo>
                  <a:lnTo>
                    <a:pt x="218" y="1201"/>
                  </a:lnTo>
                  <a:lnTo>
                    <a:pt x="211" y="1192"/>
                  </a:lnTo>
                  <a:lnTo>
                    <a:pt x="204" y="1181"/>
                  </a:lnTo>
                  <a:lnTo>
                    <a:pt x="199" y="1168"/>
                  </a:lnTo>
                  <a:lnTo>
                    <a:pt x="193" y="1157"/>
                  </a:lnTo>
                  <a:lnTo>
                    <a:pt x="188" y="1145"/>
                  </a:lnTo>
                  <a:lnTo>
                    <a:pt x="183" y="1130"/>
                  </a:lnTo>
                  <a:lnTo>
                    <a:pt x="179" y="1117"/>
                  </a:lnTo>
                  <a:lnTo>
                    <a:pt x="174" y="1103"/>
                  </a:lnTo>
                  <a:lnTo>
                    <a:pt x="171" y="1088"/>
                  </a:lnTo>
                  <a:lnTo>
                    <a:pt x="167" y="1076"/>
                  </a:lnTo>
                  <a:lnTo>
                    <a:pt x="165" y="1059"/>
                  </a:lnTo>
                  <a:lnTo>
                    <a:pt x="162" y="1045"/>
                  </a:lnTo>
                  <a:lnTo>
                    <a:pt x="160" y="1030"/>
                  </a:lnTo>
                  <a:lnTo>
                    <a:pt x="158" y="1016"/>
                  </a:lnTo>
                  <a:lnTo>
                    <a:pt x="156" y="1001"/>
                  </a:lnTo>
                  <a:lnTo>
                    <a:pt x="155" y="987"/>
                  </a:lnTo>
                  <a:lnTo>
                    <a:pt x="153" y="972"/>
                  </a:lnTo>
                  <a:lnTo>
                    <a:pt x="151" y="958"/>
                  </a:lnTo>
                  <a:lnTo>
                    <a:pt x="151" y="943"/>
                  </a:lnTo>
                  <a:lnTo>
                    <a:pt x="149" y="929"/>
                  </a:lnTo>
                  <a:lnTo>
                    <a:pt x="149" y="916"/>
                  </a:lnTo>
                  <a:lnTo>
                    <a:pt x="149" y="903"/>
                  </a:lnTo>
                  <a:lnTo>
                    <a:pt x="149" y="890"/>
                  </a:lnTo>
                  <a:lnTo>
                    <a:pt x="148" y="878"/>
                  </a:lnTo>
                  <a:lnTo>
                    <a:pt x="148" y="867"/>
                  </a:lnTo>
                  <a:lnTo>
                    <a:pt x="148" y="856"/>
                  </a:lnTo>
                  <a:lnTo>
                    <a:pt x="148" y="845"/>
                  </a:lnTo>
                  <a:lnTo>
                    <a:pt x="148" y="836"/>
                  </a:lnTo>
                  <a:lnTo>
                    <a:pt x="146" y="827"/>
                  </a:lnTo>
                  <a:lnTo>
                    <a:pt x="146" y="818"/>
                  </a:lnTo>
                  <a:lnTo>
                    <a:pt x="146" y="809"/>
                  </a:lnTo>
                  <a:lnTo>
                    <a:pt x="144" y="800"/>
                  </a:lnTo>
                  <a:lnTo>
                    <a:pt x="142" y="791"/>
                  </a:lnTo>
                  <a:lnTo>
                    <a:pt x="141" y="783"/>
                  </a:lnTo>
                  <a:lnTo>
                    <a:pt x="139" y="774"/>
                  </a:lnTo>
                  <a:lnTo>
                    <a:pt x="135" y="765"/>
                  </a:lnTo>
                  <a:lnTo>
                    <a:pt x="134" y="756"/>
                  </a:lnTo>
                  <a:lnTo>
                    <a:pt x="128" y="747"/>
                  </a:lnTo>
                  <a:lnTo>
                    <a:pt x="125" y="738"/>
                  </a:lnTo>
                  <a:lnTo>
                    <a:pt x="120" y="729"/>
                  </a:lnTo>
                  <a:lnTo>
                    <a:pt x="113" y="718"/>
                  </a:lnTo>
                  <a:lnTo>
                    <a:pt x="106" y="707"/>
                  </a:lnTo>
                  <a:lnTo>
                    <a:pt x="97" y="692"/>
                  </a:lnTo>
                  <a:lnTo>
                    <a:pt x="85" y="676"/>
                  </a:lnTo>
                  <a:lnTo>
                    <a:pt x="72" y="660"/>
                  </a:lnTo>
                  <a:lnTo>
                    <a:pt x="60" y="643"/>
                  </a:lnTo>
                  <a:lnTo>
                    <a:pt x="48" y="625"/>
                  </a:lnTo>
                  <a:lnTo>
                    <a:pt x="35" y="605"/>
                  </a:lnTo>
                  <a:lnTo>
                    <a:pt x="25" y="587"/>
                  </a:lnTo>
                  <a:lnTo>
                    <a:pt x="16" y="567"/>
                  </a:lnTo>
                  <a:lnTo>
                    <a:pt x="7" y="547"/>
                  </a:lnTo>
                  <a:lnTo>
                    <a:pt x="2" y="525"/>
                  </a:lnTo>
                  <a:lnTo>
                    <a:pt x="0" y="505"/>
                  </a:lnTo>
                  <a:lnTo>
                    <a:pt x="0" y="484"/>
                  </a:lnTo>
                  <a:lnTo>
                    <a:pt x="4" y="464"/>
                  </a:lnTo>
                  <a:lnTo>
                    <a:pt x="11" y="442"/>
                  </a:lnTo>
                  <a:lnTo>
                    <a:pt x="23" y="422"/>
                  </a:lnTo>
                  <a:lnTo>
                    <a:pt x="39" y="400"/>
                  </a:lnTo>
                  <a:lnTo>
                    <a:pt x="60" y="380"/>
                  </a:lnTo>
                  <a:lnTo>
                    <a:pt x="88" y="360"/>
                  </a:lnTo>
                  <a:close/>
                </a:path>
              </a:pathLst>
            </a:custGeom>
            <a:gradFill rotWithShape="1">
              <a:gsLst>
                <a:gs pos="0">
                  <a:srgbClr val="00FFFF"/>
                </a:gs>
                <a:gs pos="100000">
                  <a:srgbClr val="FFFFFF"/>
                </a:gs>
              </a:gsLst>
              <a:lin ang="5400000" scaled="1"/>
            </a:gradFill>
            <a:ln w="17526">
              <a:solidFill>
                <a:srgbClr val="000000"/>
              </a:solidFill>
              <a:prstDash val="solid"/>
              <a:round/>
              <a:headEnd/>
              <a:tailEnd/>
            </a:ln>
          </p:spPr>
          <p:txBody>
            <a:bodyPr/>
            <a:lstStyle/>
            <a:p>
              <a:endParaRPr lang="zh-CN" altLang="en-US"/>
            </a:p>
          </p:txBody>
        </p:sp>
        <p:sp>
          <p:nvSpPr>
            <p:cNvPr id="75823" name="Rectangle 17">
              <a:extLst>
                <a:ext uri="{FF2B5EF4-FFF2-40B4-BE49-F238E27FC236}">
                  <a16:creationId xmlns:a16="http://schemas.microsoft.com/office/drawing/2014/main" id="{45120854-E342-0671-4A7B-C9E7366CC7EE}"/>
                </a:ext>
              </a:extLst>
            </p:cNvPr>
            <p:cNvSpPr>
              <a:spLocks noChangeArrowheads="1"/>
            </p:cNvSpPr>
            <p:nvPr/>
          </p:nvSpPr>
          <p:spPr bwMode="auto">
            <a:xfrm>
              <a:off x="3944" y="2348"/>
              <a:ext cx="612"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100">
                  <a:solidFill>
                    <a:srgbClr val="000000"/>
                  </a:solidFill>
                </a:rPr>
                <a:t>可行域</a:t>
              </a:r>
              <a:endParaRPr lang="en-US" altLang="ja-JP" sz="2100"/>
            </a:p>
          </p:txBody>
        </p:sp>
        <p:sp>
          <p:nvSpPr>
            <p:cNvPr id="75824" name="Freeform 18">
              <a:extLst>
                <a:ext uri="{FF2B5EF4-FFF2-40B4-BE49-F238E27FC236}">
                  <a16:creationId xmlns:a16="http://schemas.microsoft.com/office/drawing/2014/main" id="{C7C1799C-34E1-8206-8483-1EBDB78590EF}"/>
                </a:ext>
              </a:extLst>
            </p:cNvPr>
            <p:cNvSpPr>
              <a:spLocks/>
            </p:cNvSpPr>
            <p:nvPr/>
          </p:nvSpPr>
          <p:spPr bwMode="auto">
            <a:xfrm>
              <a:off x="3742" y="1866"/>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00FF"/>
                </a:gs>
              </a:gsLst>
              <a:path path="rect">
                <a:fillToRect l="50000" t="50000" r="50000" b="50000"/>
              </a:path>
            </a:gradFill>
            <a:ln w="9525">
              <a:solidFill>
                <a:schemeClr val="tx1"/>
              </a:solidFill>
              <a:round/>
              <a:headEnd/>
              <a:tailEnd/>
            </a:ln>
          </p:spPr>
          <p:txBody>
            <a:bodyPr/>
            <a:lstStyle/>
            <a:p>
              <a:endParaRPr lang="zh-CN" altLang="en-US"/>
            </a:p>
          </p:txBody>
        </p:sp>
        <p:sp>
          <p:nvSpPr>
            <p:cNvPr id="75825" name="Freeform 19">
              <a:extLst>
                <a:ext uri="{FF2B5EF4-FFF2-40B4-BE49-F238E27FC236}">
                  <a16:creationId xmlns:a16="http://schemas.microsoft.com/office/drawing/2014/main" id="{FC8BA04C-57E5-7F9F-FF01-783B7DB19E46}"/>
                </a:ext>
              </a:extLst>
            </p:cNvPr>
            <p:cNvSpPr>
              <a:spLocks/>
            </p:cNvSpPr>
            <p:nvPr/>
          </p:nvSpPr>
          <p:spPr bwMode="auto">
            <a:xfrm>
              <a:off x="4150" y="2795"/>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6600CC"/>
                </a:gs>
              </a:gsLst>
              <a:path path="rect">
                <a:fillToRect l="50000" t="50000" r="50000" b="50000"/>
              </a:path>
            </a:gradFill>
            <a:ln w="9525">
              <a:solidFill>
                <a:schemeClr val="tx1"/>
              </a:solidFill>
              <a:round/>
              <a:headEnd/>
              <a:tailEnd/>
            </a:ln>
          </p:spPr>
          <p:txBody>
            <a:bodyPr/>
            <a:lstStyle/>
            <a:p>
              <a:endParaRPr lang="zh-CN" altLang="en-US"/>
            </a:p>
          </p:txBody>
        </p:sp>
        <p:sp>
          <p:nvSpPr>
            <p:cNvPr id="75826" name="Freeform 20">
              <a:extLst>
                <a:ext uri="{FF2B5EF4-FFF2-40B4-BE49-F238E27FC236}">
                  <a16:creationId xmlns:a16="http://schemas.microsoft.com/office/drawing/2014/main" id="{E98E5753-3A9C-FBEF-533B-B5732AE9510E}"/>
                </a:ext>
              </a:extLst>
            </p:cNvPr>
            <p:cNvSpPr>
              <a:spLocks/>
            </p:cNvSpPr>
            <p:nvPr/>
          </p:nvSpPr>
          <p:spPr bwMode="auto">
            <a:xfrm>
              <a:off x="1383" y="1933"/>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6600"/>
                </a:gs>
              </a:gsLst>
              <a:path path="rect">
                <a:fillToRect l="50000" t="50000" r="50000" b="50000"/>
              </a:path>
            </a:gradFill>
            <a:ln w="9525">
              <a:solidFill>
                <a:schemeClr val="tx1"/>
              </a:solidFill>
              <a:round/>
              <a:headEnd/>
              <a:tailEnd/>
            </a:ln>
          </p:spPr>
          <p:txBody>
            <a:bodyPr/>
            <a:lstStyle/>
            <a:p>
              <a:endParaRPr lang="zh-CN" altLang="en-US"/>
            </a:p>
          </p:txBody>
        </p:sp>
        <p:sp>
          <p:nvSpPr>
            <p:cNvPr id="75827" name="Freeform 21">
              <a:extLst>
                <a:ext uri="{FF2B5EF4-FFF2-40B4-BE49-F238E27FC236}">
                  <a16:creationId xmlns:a16="http://schemas.microsoft.com/office/drawing/2014/main" id="{BCC5EC90-8AD2-16F0-7DC6-F79FA60AD250}"/>
                </a:ext>
              </a:extLst>
            </p:cNvPr>
            <p:cNvSpPr>
              <a:spLocks/>
            </p:cNvSpPr>
            <p:nvPr/>
          </p:nvSpPr>
          <p:spPr bwMode="auto">
            <a:xfrm>
              <a:off x="1655" y="2205"/>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6600"/>
                </a:gs>
              </a:gsLst>
              <a:path path="rect">
                <a:fillToRect l="50000" t="50000" r="50000" b="50000"/>
              </a:path>
            </a:gradFill>
            <a:ln w="9525">
              <a:solidFill>
                <a:schemeClr val="tx1"/>
              </a:solidFill>
              <a:round/>
              <a:headEnd/>
              <a:tailEnd/>
            </a:ln>
          </p:spPr>
          <p:txBody>
            <a:bodyPr/>
            <a:lstStyle/>
            <a:p>
              <a:endParaRPr lang="zh-CN" altLang="en-US"/>
            </a:p>
          </p:txBody>
        </p:sp>
        <p:sp>
          <p:nvSpPr>
            <p:cNvPr id="75828" name="Freeform 22">
              <a:extLst>
                <a:ext uri="{FF2B5EF4-FFF2-40B4-BE49-F238E27FC236}">
                  <a16:creationId xmlns:a16="http://schemas.microsoft.com/office/drawing/2014/main" id="{A441077B-98F7-F12D-5153-5326B5D5C691}"/>
                </a:ext>
              </a:extLst>
            </p:cNvPr>
            <p:cNvSpPr>
              <a:spLocks/>
            </p:cNvSpPr>
            <p:nvPr/>
          </p:nvSpPr>
          <p:spPr bwMode="auto">
            <a:xfrm>
              <a:off x="1701" y="2523"/>
              <a:ext cx="113" cy="113"/>
            </a:xfrm>
            <a:custGeom>
              <a:avLst/>
              <a:gdLst>
                <a:gd name="T0" fmla="*/ 0 w 88"/>
                <a:gd name="T1" fmla="*/ 1862168 h 91"/>
                <a:gd name="T2" fmla="*/ 797429 w 88"/>
                <a:gd name="T3" fmla="*/ 1207660 h 91"/>
                <a:gd name="T4" fmla="*/ 2353799 w 88"/>
                <a:gd name="T5" fmla="*/ 630715 h 91"/>
                <a:gd name="T6" fmla="*/ 5894650 w 88"/>
                <a:gd name="T7" fmla="*/ 150653 h 91"/>
                <a:gd name="T8" fmla="*/ 9323206 w 88"/>
                <a:gd name="T9" fmla="*/ 0 h 91"/>
                <a:gd name="T10" fmla="*/ 12663848 w 88"/>
                <a:gd name="T11" fmla="*/ 150653 h 91"/>
                <a:gd name="T12" fmla="*/ 15641301 w 88"/>
                <a:gd name="T13" fmla="*/ 630715 h 91"/>
                <a:gd name="T14" fmla="*/ 17655468 w 88"/>
                <a:gd name="T15" fmla="*/ 1207660 h 91"/>
                <a:gd name="T16" fmla="*/ 18424900 w 88"/>
                <a:gd name="T17" fmla="*/ 1862168 h 91"/>
                <a:gd name="T18" fmla="*/ 17655468 w 88"/>
                <a:gd name="T19" fmla="*/ 2573051 h 91"/>
                <a:gd name="T20" fmla="*/ 15641301 w 88"/>
                <a:gd name="T21" fmla="*/ 3195107 h 91"/>
                <a:gd name="T22" fmla="*/ 12663848 w 88"/>
                <a:gd name="T23" fmla="*/ 3565578 h 91"/>
                <a:gd name="T24" fmla="*/ 9323206 w 88"/>
                <a:gd name="T25" fmla="*/ 3682114 h 91"/>
                <a:gd name="T26" fmla="*/ 5894650 w 88"/>
                <a:gd name="T27" fmla="*/ 3565578 h 91"/>
                <a:gd name="T28" fmla="*/ 2353799 w 88"/>
                <a:gd name="T29" fmla="*/ 3195107 h 91"/>
                <a:gd name="T30" fmla="*/ 797429 w 88"/>
                <a:gd name="T31" fmla="*/ 2573051 h 91"/>
                <a:gd name="T32" fmla="*/ 0 w 88"/>
                <a:gd name="T33" fmla="*/ 1862168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6600"/>
                </a:gs>
              </a:gsLst>
              <a:path path="rect">
                <a:fillToRect l="50000" t="50000" r="50000" b="50000"/>
              </a:path>
            </a:gradFill>
            <a:ln w="9525">
              <a:solidFill>
                <a:schemeClr val="tx1"/>
              </a:solidFill>
              <a:round/>
              <a:headEnd/>
              <a:tailEnd/>
            </a:ln>
          </p:spPr>
          <p:txBody>
            <a:bodyPr/>
            <a:lstStyle/>
            <a:p>
              <a:endParaRPr lang="zh-CN" altLang="en-US"/>
            </a:p>
          </p:txBody>
        </p:sp>
        <p:cxnSp>
          <p:nvCxnSpPr>
            <p:cNvPr id="75829" name="AutoShape 23">
              <a:extLst>
                <a:ext uri="{FF2B5EF4-FFF2-40B4-BE49-F238E27FC236}">
                  <a16:creationId xmlns:a16="http://schemas.microsoft.com/office/drawing/2014/main" id="{7E89D331-FE6F-E860-6DA9-E575D6F143C1}"/>
                </a:ext>
              </a:extLst>
            </p:cNvPr>
            <p:cNvCxnSpPr>
              <a:cxnSpLocks noChangeShapeType="1"/>
              <a:stCxn id="75826" idx="7"/>
              <a:endCxn id="75821" idx="15"/>
            </p:cNvCxnSpPr>
            <p:nvPr/>
          </p:nvCxnSpPr>
          <p:spPr bwMode="auto">
            <a:xfrm flipV="1">
              <a:off x="1491" y="1265"/>
              <a:ext cx="1596" cy="705"/>
            </a:xfrm>
            <a:prstGeom prst="straightConnector1">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30" name="AutoShape 24">
              <a:extLst>
                <a:ext uri="{FF2B5EF4-FFF2-40B4-BE49-F238E27FC236}">
                  <a16:creationId xmlns:a16="http://schemas.microsoft.com/office/drawing/2014/main" id="{4868DEDE-2680-F074-CE5C-121899A885E5}"/>
                </a:ext>
              </a:extLst>
            </p:cNvPr>
            <p:cNvCxnSpPr>
              <a:cxnSpLocks noChangeShapeType="1"/>
              <a:stCxn id="75827" idx="7"/>
              <a:endCxn id="75824" idx="16"/>
            </p:cNvCxnSpPr>
            <p:nvPr/>
          </p:nvCxnSpPr>
          <p:spPr bwMode="auto">
            <a:xfrm flipV="1">
              <a:off x="1763" y="1923"/>
              <a:ext cx="1979" cy="319"/>
            </a:xfrm>
            <a:prstGeom prst="straightConnector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31" name="AutoShape 25">
              <a:extLst>
                <a:ext uri="{FF2B5EF4-FFF2-40B4-BE49-F238E27FC236}">
                  <a16:creationId xmlns:a16="http://schemas.microsoft.com/office/drawing/2014/main" id="{17A3E9E9-5DE3-39DA-49C7-2500F50316B1}"/>
                </a:ext>
              </a:extLst>
            </p:cNvPr>
            <p:cNvCxnSpPr>
              <a:cxnSpLocks noChangeShapeType="1"/>
              <a:stCxn id="75828" idx="8"/>
              <a:endCxn id="75825" idx="16"/>
            </p:cNvCxnSpPr>
            <p:nvPr/>
          </p:nvCxnSpPr>
          <p:spPr bwMode="auto">
            <a:xfrm>
              <a:off x="1814" y="2580"/>
              <a:ext cx="2336" cy="27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4">
            <a:extLst>
              <a:ext uri="{FF2B5EF4-FFF2-40B4-BE49-F238E27FC236}">
                <a16:creationId xmlns:a16="http://schemas.microsoft.com/office/drawing/2014/main" id="{7986BACD-BD76-E4DB-0E8C-EFEAD7DF7387}"/>
              </a:ext>
            </a:extLst>
          </p:cNvPr>
          <p:cNvGrpSpPr>
            <a:grpSpLocks/>
          </p:cNvGrpSpPr>
          <p:nvPr/>
        </p:nvGrpSpPr>
        <p:grpSpPr bwMode="auto">
          <a:xfrm>
            <a:off x="409575" y="4398963"/>
            <a:ext cx="5616575" cy="2232025"/>
            <a:chOff x="1066" y="2614"/>
            <a:chExt cx="3538" cy="1406"/>
          </a:xfrm>
        </p:grpSpPr>
        <p:sp>
          <p:nvSpPr>
            <p:cNvPr id="75785" name="Freeform 5">
              <a:extLst>
                <a:ext uri="{FF2B5EF4-FFF2-40B4-BE49-F238E27FC236}">
                  <a16:creationId xmlns:a16="http://schemas.microsoft.com/office/drawing/2014/main" id="{9FA6703C-242E-9A4B-ABDF-75311A72B692}"/>
                </a:ext>
              </a:extLst>
            </p:cNvPr>
            <p:cNvSpPr>
              <a:spLocks/>
            </p:cNvSpPr>
            <p:nvPr/>
          </p:nvSpPr>
          <p:spPr bwMode="auto">
            <a:xfrm>
              <a:off x="1147" y="2697"/>
              <a:ext cx="1286" cy="1279"/>
            </a:xfrm>
            <a:custGeom>
              <a:avLst/>
              <a:gdLst>
                <a:gd name="T0" fmla="*/ 3 w 1526"/>
                <a:gd name="T1" fmla="*/ 2 h 1555"/>
                <a:gd name="T2" fmla="*/ 3 w 1526"/>
                <a:gd name="T3" fmla="*/ 2 h 1555"/>
                <a:gd name="T4" fmla="*/ 3 w 1526"/>
                <a:gd name="T5" fmla="*/ 0 h 1555"/>
                <a:gd name="T6" fmla="*/ 3 w 1526"/>
                <a:gd name="T7" fmla="*/ 2 h 1555"/>
                <a:gd name="T8" fmla="*/ 3 w 1526"/>
                <a:gd name="T9" fmla="*/ 2 h 1555"/>
                <a:gd name="T10" fmla="*/ 3 w 1526"/>
                <a:gd name="T11" fmla="*/ 2 h 1555"/>
                <a:gd name="T12" fmla="*/ 3 w 1526"/>
                <a:gd name="T13" fmla="*/ 2 h 1555"/>
                <a:gd name="T14" fmla="*/ 3 w 1526"/>
                <a:gd name="T15" fmla="*/ 2 h 1555"/>
                <a:gd name="T16" fmla="*/ 3 w 1526"/>
                <a:gd name="T17" fmla="*/ 2 h 1555"/>
                <a:gd name="T18" fmla="*/ 3 w 1526"/>
                <a:gd name="T19" fmla="*/ 2 h 1555"/>
                <a:gd name="T20" fmla="*/ 3 w 1526"/>
                <a:gd name="T21" fmla="*/ 2 h 1555"/>
                <a:gd name="T22" fmla="*/ 3 w 1526"/>
                <a:gd name="T23" fmla="*/ 2 h 1555"/>
                <a:gd name="T24" fmla="*/ 3 w 1526"/>
                <a:gd name="T25" fmla="*/ 2 h 1555"/>
                <a:gd name="T26" fmla="*/ 3 w 1526"/>
                <a:gd name="T27" fmla="*/ 2 h 1555"/>
                <a:gd name="T28" fmla="*/ 3 w 1526"/>
                <a:gd name="T29" fmla="*/ 2 h 1555"/>
                <a:gd name="T30" fmla="*/ 3 w 1526"/>
                <a:gd name="T31" fmla="*/ 2 h 1555"/>
                <a:gd name="T32" fmla="*/ 3 w 1526"/>
                <a:gd name="T33" fmla="*/ 2 h 1555"/>
                <a:gd name="T34" fmla="*/ 3 w 1526"/>
                <a:gd name="T35" fmla="*/ 2 h 1555"/>
                <a:gd name="T36" fmla="*/ 3 w 1526"/>
                <a:gd name="T37" fmla="*/ 2 h 1555"/>
                <a:gd name="T38" fmla="*/ 3 w 1526"/>
                <a:gd name="T39" fmla="*/ 2 h 1555"/>
                <a:gd name="T40" fmla="*/ 3 w 1526"/>
                <a:gd name="T41" fmla="*/ 2 h 1555"/>
                <a:gd name="T42" fmla="*/ 3 w 1526"/>
                <a:gd name="T43" fmla="*/ 2 h 1555"/>
                <a:gd name="T44" fmla="*/ 3 w 1526"/>
                <a:gd name="T45" fmla="*/ 2 h 1555"/>
                <a:gd name="T46" fmla="*/ 3 w 1526"/>
                <a:gd name="T47" fmla="*/ 2 h 1555"/>
                <a:gd name="T48" fmla="*/ 3 w 1526"/>
                <a:gd name="T49" fmla="*/ 2 h 1555"/>
                <a:gd name="T50" fmla="*/ 3 w 1526"/>
                <a:gd name="T51" fmla="*/ 2 h 1555"/>
                <a:gd name="T52" fmla="*/ 3 w 1526"/>
                <a:gd name="T53" fmla="*/ 2 h 1555"/>
                <a:gd name="T54" fmla="*/ 3 w 1526"/>
                <a:gd name="T55" fmla="*/ 2 h 1555"/>
                <a:gd name="T56" fmla="*/ 3 w 1526"/>
                <a:gd name="T57" fmla="*/ 2 h 1555"/>
                <a:gd name="T58" fmla="*/ 3 w 1526"/>
                <a:gd name="T59" fmla="*/ 2 h 1555"/>
                <a:gd name="T60" fmla="*/ 3 w 1526"/>
                <a:gd name="T61" fmla="*/ 2 h 1555"/>
                <a:gd name="T62" fmla="*/ 3 w 1526"/>
                <a:gd name="T63" fmla="*/ 2 h 1555"/>
                <a:gd name="T64" fmla="*/ 3 w 1526"/>
                <a:gd name="T65" fmla="*/ 2 h 1555"/>
                <a:gd name="T66" fmla="*/ 3 w 1526"/>
                <a:gd name="T67" fmla="*/ 2 h 1555"/>
                <a:gd name="T68" fmla="*/ 3 w 1526"/>
                <a:gd name="T69" fmla="*/ 2 h 1555"/>
                <a:gd name="T70" fmla="*/ 3 w 1526"/>
                <a:gd name="T71" fmla="*/ 2 h 1555"/>
                <a:gd name="T72" fmla="*/ 3 w 1526"/>
                <a:gd name="T73" fmla="*/ 2 h 1555"/>
                <a:gd name="T74" fmla="*/ 3 w 1526"/>
                <a:gd name="T75" fmla="*/ 2 h 1555"/>
                <a:gd name="T76" fmla="*/ 3 w 1526"/>
                <a:gd name="T77" fmla="*/ 2 h 1555"/>
                <a:gd name="T78" fmla="*/ 3 w 1526"/>
                <a:gd name="T79" fmla="*/ 2 h 1555"/>
                <a:gd name="T80" fmla="*/ 3 w 1526"/>
                <a:gd name="T81" fmla="*/ 2 h 1555"/>
                <a:gd name="T82" fmla="*/ 3 w 1526"/>
                <a:gd name="T83" fmla="*/ 2 h 1555"/>
                <a:gd name="T84" fmla="*/ 3 w 1526"/>
                <a:gd name="T85" fmla="*/ 2 h 1555"/>
                <a:gd name="T86" fmla="*/ 3 w 1526"/>
                <a:gd name="T87" fmla="*/ 2 h 1555"/>
                <a:gd name="T88" fmla="*/ 3 w 1526"/>
                <a:gd name="T89" fmla="*/ 2 h 1555"/>
                <a:gd name="T90" fmla="*/ 3 w 1526"/>
                <a:gd name="T91" fmla="*/ 2 h 1555"/>
                <a:gd name="T92" fmla="*/ 3 w 1526"/>
                <a:gd name="T93" fmla="*/ 2 h 1555"/>
                <a:gd name="T94" fmla="*/ 3 w 1526"/>
                <a:gd name="T95" fmla="*/ 2 h 1555"/>
                <a:gd name="T96" fmla="*/ 3 w 1526"/>
                <a:gd name="T97" fmla="*/ 2 h 1555"/>
                <a:gd name="T98" fmla="*/ 3 w 1526"/>
                <a:gd name="T99" fmla="*/ 2 h 1555"/>
                <a:gd name="T100" fmla="*/ 3 w 1526"/>
                <a:gd name="T101" fmla="*/ 2 h 1555"/>
                <a:gd name="T102" fmla="*/ 3 w 1526"/>
                <a:gd name="T103" fmla="*/ 2 h 1555"/>
                <a:gd name="T104" fmla="*/ 3 w 1526"/>
                <a:gd name="T105" fmla="*/ 2 h 1555"/>
                <a:gd name="T106" fmla="*/ 0 w 1526"/>
                <a:gd name="T107" fmla="*/ 2 h 1555"/>
                <a:gd name="T108" fmla="*/ 3 w 1526"/>
                <a:gd name="T109" fmla="*/ 2 h 1555"/>
                <a:gd name="T110" fmla="*/ 3 w 1526"/>
                <a:gd name="T111" fmla="*/ 2 h 1555"/>
                <a:gd name="T112" fmla="*/ 3 w 1526"/>
                <a:gd name="T113" fmla="*/ 2 h 1555"/>
                <a:gd name="T114" fmla="*/ 3 w 1526"/>
                <a:gd name="T115" fmla="*/ 2 h 1555"/>
                <a:gd name="T116" fmla="*/ 3 w 1526"/>
                <a:gd name="T117" fmla="*/ 2 h 15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26" h="1555">
                  <a:moveTo>
                    <a:pt x="351" y="68"/>
                  </a:moveTo>
                  <a:lnTo>
                    <a:pt x="365" y="54"/>
                  </a:lnTo>
                  <a:lnTo>
                    <a:pt x="381" y="43"/>
                  </a:lnTo>
                  <a:lnTo>
                    <a:pt x="398" y="34"/>
                  </a:lnTo>
                  <a:lnTo>
                    <a:pt x="416" y="24"/>
                  </a:lnTo>
                  <a:lnTo>
                    <a:pt x="436" y="18"/>
                  </a:lnTo>
                  <a:lnTo>
                    <a:pt x="457" y="12"/>
                  </a:lnTo>
                  <a:lnTo>
                    <a:pt x="479" y="7"/>
                  </a:lnTo>
                  <a:lnTo>
                    <a:pt x="502" y="4"/>
                  </a:lnTo>
                  <a:lnTo>
                    <a:pt x="526" y="1"/>
                  </a:lnTo>
                  <a:lnTo>
                    <a:pt x="550" y="0"/>
                  </a:lnTo>
                  <a:lnTo>
                    <a:pt x="576" y="0"/>
                  </a:lnTo>
                  <a:lnTo>
                    <a:pt x="601" y="1"/>
                  </a:lnTo>
                  <a:lnTo>
                    <a:pt x="628" y="3"/>
                  </a:lnTo>
                  <a:lnTo>
                    <a:pt x="655" y="5"/>
                  </a:lnTo>
                  <a:lnTo>
                    <a:pt x="683" y="9"/>
                  </a:lnTo>
                  <a:lnTo>
                    <a:pt x="711" y="13"/>
                  </a:lnTo>
                  <a:lnTo>
                    <a:pt x="740" y="19"/>
                  </a:lnTo>
                  <a:lnTo>
                    <a:pt x="768" y="24"/>
                  </a:lnTo>
                  <a:lnTo>
                    <a:pt x="797" y="31"/>
                  </a:lnTo>
                  <a:lnTo>
                    <a:pt x="826" y="38"/>
                  </a:lnTo>
                  <a:lnTo>
                    <a:pt x="855" y="46"/>
                  </a:lnTo>
                  <a:lnTo>
                    <a:pt x="883" y="54"/>
                  </a:lnTo>
                  <a:lnTo>
                    <a:pt x="913" y="62"/>
                  </a:lnTo>
                  <a:lnTo>
                    <a:pt x="941" y="72"/>
                  </a:lnTo>
                  <a:lnTo>
                    <a:pt x="969" y="81"/>
                  </a:lnTo>
                  <a:lnTo>
                    <a:pt x="998" y="91"/>
                  </a:lnTo>
                  <a:lnTo>
                    <a:pt x="1024" y="100"/>
                  </a:lnTo>
                  <a:lnTo>
                    <a:pt x="1051" y="111"/>
                  </a:lnTo>
                  <a:lnTo>
                    <a:pt x="1077" y="121"/>
                  </a:lnTo>
                  <a:lnTo>
                    <a:pt x="1102" y="132"/>
                  </a:lnTo>
                  <a:lnTo>
                    <a:pt x="1128" y="143"/>
                  </a:lnTo>
                  <a:lnTo>
                    <a:pt x="1152" y="152"/>
                  </a:lnTo>
                  <a:lnTo>
                    <a:pt x="1175" y="163"/>
                  </a:lnTo>
                  <a:lnTo>
                    <a:pt x="1196" y="173"/>
                  </a:lnTo>
                  <a:lnTo>
                    <a:pt x="1218" y="183"/>
                  </a:lnTo>
                  <a:lnTo>
                    <a:pt x="1246" y="197"/>
                  </a:lnTo>
                  <a:lnTo>
                    <a:pt x="1272" y="211"/>
                  </a:lnTo>
                  <a:lnTo>
                    <a:pt x="1295" y="224"/>
                  </a:lnTo>
                  <a:lnTo>
                    <a:pt x="1316" y="236"/>
                  </a:lnTo>
                  <a:lnTo>
                    <a:pt x="1336" y="249"/>
                  </a:lnTo>
                  <a:lnTo>
                    <a:pt x="1354" y="261"/>
                  </a:lnTo>
                  <a:lnTo>
                    <a:pt x="1370" y="273"/>
                  </a:lnTo>
                  <a:lnTo>
                    <a:pt x="1385" y="285"/>
                  </a:lnTo>
                  <a:lnTo>
                    <a:pt x="1397" y="296"/>
                  </a:lnTo>
                  <a:lnTo>
                    <a:pt x="1409" y="308"/>
                  </a:lnTo>
                  <a:lnTo>
                    <a:pt x="1418" y="319"/>
                  </a:lnTo>
                  <a:lnTo>
                    <a:pt x="1428" y="332"/>
                  </a:lnTo>
                  <a:lnTo>
                    <a:pt x="1436" y="342"/>
                  </a:lnTo>
                  <a:lnTo>
                    <a:pt x="1441" y="355"/>
                  </a:lnTo>
                  <a:lnTo>
                    <a:pt x="1448" y="367"/>
                  </a:lnTo>
                  <a:lnTo>
                    <a:pt x="1452" y="378"/>
                  </a:lnTo>
                  <a:lnTo>
                    <a:pt x="1456" y="390"/>
                  </a:lnTo>
                  <a:lnTo>
                    <a:pt x="1458" y="402"/>
                  </a:lnTo>
                  <a:lnTo>
                    <a:pt x="1460" y="415"/>
                  </a:lnTo>
                  <a:lnTo>
                    <a:pt x="1461" y="427"/>
                  </a:lnTo>
                  <a:lnTo>
                    <a:pt x="1462" y="439"/>
                  </a:lnTo>
                  <a:lnTo>
                    <a:pt x="1462" y="453"/>
                  </a:lnTo>
                  <a:lnTo>
                    <a:pt x="1464" y="466"/>
                  </a:lnTo>
                  <a:lnTo>
                    <a:pt x="1462" y="480"/>
                  </a:lnTo>
                  <a:lnTo>
                    <a:pt x="1462" y="493"/>
                  </a:lnTo>
                  <a:lnTo>
                    <a:pt x="1462" y="508"/>
                  </a:lnTo>
                  <a:lnTo>
                    <a:pt x="1462" y="523"/>
                  </a:lnTo>
                  <a:lnTo>
                    <a:pt x="1461" y="540"/>
                  </a:lnTo>
                  <a:lnTo>
                    <a:pt x="1461" y="556"/>
                  </a:lnTo>
                  <a:lnTo>
                    <a:pt x="1461" y="572"/>
                  </a:lnTo>
                  <a:lnTo>
                    <a:pt x="1462" y="590"/>
                  </a:lnTo>
                  <a:lnTo>
                    <a:pt x="1462" y="608"/>
                  </a:lnTo>
                  <a:lnTo>
                    <a:pt x="1464" y="627"/>
                  </a:lnTo>
                  <a:lnTo>
                    <a:pt x="1465" y="646"/>
                  </a:lnTo>
                  <a:lnTo>
                    <a:pt x="1468" y="666"/>
                  </a:lnTo>
                  <a:lnTo>
                    <a:pt x="1471" y="680"/>
                  </a:lnTo>
                  <a:lnTo>
                    <a:pt x="1473" y="695"/>
                  </a:lnTo>
                  <a:lnTo>
                    <a:pt x="1475" y="708"/>
                  </a:lnTo>
                  <a:lnTo>
                    <a:pt x="1479" y="723"/>
                  </a:lnTo>
                  <a:lnTo>
                    <a:pt x="1481" y="738"/>
                  </a:lnTo>
                  <a:lnTo>
                    <a:pt x="1484" y="753"/>
                  </a:lnTo>
                  <a:lnTo>
                    <a:pt x="1488" y="769"/>
                  </a:lnTo>
                  <a:lnTo>
                    <a:pt x="1491" y="784"/>
                  </a:lnTo>
                  <a:lnTo>
                    <a:pt x="1495" y="801"/>
                  </a:lnTo>
                  <a:lnTo>
                    <a:pt x="1497" y="817"/>
                  </a:lnTo>
                  <a:lnTo>
                    <a:pt x="1501" y="833"/>
                  </a:lnTo>
                  <a:lnTo>
                    <a:pt x="1504" y="850"/>
                  </a:lnTo>
                  <a:lnTo>
                    <a:pt x="1507" y="866"/>
                  </a:lnTo>
                  <a:lnTo>
                    <a:pt x="1511" y="882"/>
                  </a:lnTo>
                  <a:lnTo>
                    <a:pt x="1514" y="899"/>
                  </a:lnTo>
                  <a:lnTo>
                    <a:pt x="1516" y="915"/>
                  </a:lnTo>
                  <a:lnTo>
                    <a:pt x="1519" y="933"/>
                  </a:lnTo>
                  <a:lnTo>
                    <a:pt x="1520" y="949"/>
                  </a:lnTo>
                  <a:lnTo>
                    <a:pt x="1522" y="965"/>
                  </a:lnTo>
                  <a:lnTo>
                    <a:pt x="1524" y="982"/>
                  </a:lnTo>
                  <a:lnTo>
                    <a:pt x="1524" y="999"/>
                  </a:lnTo>
                  <a:lnTo>
                    <a:pt x="1526" y="1016"/>
                  </a:lnTo>
                  <a:lnTo>
                    <a:pt x="1526" y="1032"/>
                  </a:lnTo>
                  <a:lnTo>
                    <a:pt x="1526" y="1048"/>
                  </a:lnTo>
                  <a:lnTo>
                    <a:pt x="1524" y="1063"/>
                  </a:lnTo>
                  <a:lnTo>
                    <a:pt x="1523" y="1079"/>
                  </a:lnTo>
                  <a:lnTo>
                    <a:pt x="1522" y="1094"/>
                  </a:lnTo>
                  <a:lnTo>
                    <a:pt x="1519" y="1109"/>
                  </a:lnTo>
                  <a:lnTo>
                    <a:pt x="1516" y="1124"/>
                  </a:lnTo>
                  <a:lnTo>
                    <a:pt x="1514" y="1139"/>
                  </a:lnTo>
                  <a:lnTo>
                    <a:pt x="1510" y="1154"/>
                  </a:lnTo>
                  <a:lnTo>
                    <a:pt x="1505" y="1168"/>
                  </a:lnTo>
                  <a:lnTo>
                    <a:pt x="1501" y="1183"/>
                  </a:lnTo>
                  <a:lnTo>
                    <a:pt x="1496" y="1196"/>
                  </a:lnTo>
                  <a:lnTo>
                    <a:pt x="1491" y="1211"/>
                  </a:lnTo>
                  <a:lnTo>
                    <a:pt x="1485" y="1225"/>
                  </a:lnTo>
                  <a:lnTo>
                    <a:pt x="1480" y="1238"/>
                  </a:lnTo>
                  <a:lnTo>
                    <a:pt x="1473" y="1251"/>
                  </a:lnTo>
                  <a:lnTo>
                    <a:pt x="1467" y="1264"/>
                  </a:lnTo>
                  <a:lnTo>
                    <a:pt x="1460" y="1277"/>
                  </a:lnTo>
                  <a:lnTo>
                    <a:pt x="1452" y="1290"/>
                  </a:lnTo>
                  <a:lnTo>
                    <a:pt x="1445" y="1302"/>
                  </a:lnTo>
                  <a:lnTo>
                    <a:pt x="1437" y="1315"/>
                  </a:lnTo>
                  <a:lnTo>
                    <a:pt x="1428" y="1326"/>
                  </a:lnTo>
                  <a:lnTo>
                    <a:pt x="1419" y="1338"/>
                  </a:lnTo>
                  <a:lnTo>
                    <a:pt x="1410" y="1349"/>
                  </a:lnTo>
                  <a:lnTo>
                    <a:pt x="1402" y="1360"/>
                  </a:lnTo>
                  <a:lnTo>
                    <a:pt x="1393" y="1370"/>
                  </a:lnTo>
                  <a:lnTo>
                    <a:pt x="1371" y="1392"/>
                  </a:lnTo>
                  <a:lnTo>
                    <a:pt x="1348" y="1414"/>
                  </a:lnTo>
                  <a:lnTo>
                    <a:pt x="1324" y="1433"/>
                  </a:lnTo>
                  <a:lnTo>
                    <a:pt x="1300" y="1451"/>
                  </a:lnTo>
                  <a:lnTo>
                    <a:pt x="1274" y="1467"/>
                  </a:lnTo>
                  <a:lnTo>
                    <a:pt x="1249" y="1482"/>
                  </a:lnTo>
                  <a:lnTo>
                    <a:pt x="1222" y="1495"/>
                  </a:lnTo>
                  <a:lnTo>
                    <a:pt x="1195" y="1508"/>
                  </a:lnTo>
                  <a:lnTo>
                    <a:pt x="1168" y="1519"/>
                  </a:lnTo>
                  <a:lnTo>
                    <a:pt x="1140" y="1528"/>
                  </a:lnTo>
                  <a:lnTo>
                    <a:pt x="1112" y="1536"/>
                  </a:lnTo>
                  <a:lnTo>
                    <a:pt x="1085" y="1543"/>
                  </a:lnTo>
                  <a:lnTo>
                    <a:pt x="1057" y="1548"/>
                  </a:lnTo>
                  <a:lnTo>
                    <a:pt x="1028" y="1553"/>
                  </a:lnTo>
                  <a:lnTo>
                    <a:pt x="1002" y="1554"/>
                  </a:lnTo>
                  <a:lnTo>
                    <a:pt x="975" y="1555"/>
                  </a:lnTo>
                  <a:lnTo>
                    <a:pt x="948" y="1555"/>
                  </a:lnTo>
                  <a:lnTo>
                    <a:pt x="922" y="1554"/>
                  </a:lnTo>
                  <a:lnTo>
                    <a:pt x="897" y="1550"/>
                  </a:lnTo>
                  <a:lnTo>
                    <a:pt x="873" y="1546"/>
                  </a:lnTo>
                  <a:lnTo>
                    <a:pt x="848" y="1540"/>
                  </a:lnTo>
                  <a:lnTo>
                    <a:pt x="826" y="1534"/>
                  </a:lnTo>
                  <a:lnTo>
                    <a:pt x="804" y="1524"/>
                  </a:lnTo>
                  <a:lnTo>
                    <a:pt x="784" y="1515"/>
                  </a:lnTo>
                  <a:lnTo>
                    <a:pt x="764" y="1504"/>
                  </a:lnTo>
                  <a:lnTo>
                    <a:pt x="746" y="1491"/>
                  </a:lnTo>
                  <a:lnTo>
                    <a:pt x="730" y="1476"/>
                  </a:lnTo>
                  <a:lnTo>
                    <a:pt x="722" y="1470"/>
                  </a:lnTo>
                  <a:lnTo>
                    <a:pt x="715" y="1461"/>
                  </a:lnTo>
                  <a:lnTo>
                    <a:pt x="709" y="1453"/>
                  </a:lnTo>
                  <a:lnTo>
                    <a:pt x="702" y="1444"/>
                  </a:lnTo>
                  <a:lnTo>
                    <a:pt x="695" y="1436"/>
                  </a:lnTo>
                  <a:lnTo>
                    <a:pt x="688" y="1426"/>
                  </a:lnTo>
                  <a:lnTo>
                    <a:pt x="683" y="1417"/>
                  </a:lnTo>
                  <a:lnTo>
                    <a:pt x="676" y="1407"/>
                  </a:lnTo>
                  <a:lnTo>
                    <a:pt x="671" y="1398"/>
                  </a:lnTo>
                  <a:lnTo>
                    <a:pt x="666" y="1388"/>
                  </a:lnTo>
                  <a:lnTo>
                    <a:pt x="660" y="1379"/>
                  </a:lnTo>
                  <a:lnTo>
                    <a:pt x="655" y="1369"/>
                  </a:lnTo>
                  <a:lnTo>
                    <a:pt x="650" y="1358"/>
                  </a:lnTo>
                  <a:lnTo>
                    <a:pt x="644" y="1349"/>
                  </a:lnTo>
                  <a:lnTo>
                    <a:pt x="639" y="1339"/>
                  </a:lnTo>
                  <a:lnTo>
                    <a:pt x="633" y="1328"/>
                  </a:lnTo>
                  <a:lnTo>
                    <a:pt x="628" y="1319"/>
                  </a:lnTo>
                  <a:lnTo>
                    <a:pt x="623" y="1309"/>
                  </a:lnTo>
                  <a:lnTo>
                    <a:pt x="616" y="1298"/>
                  </a:lnTo>
                  <a:lnTo>
                    <a:pt x="609" y="1289"/>
                  </a:lnTo>
                  <a:lnTo>
                    <a:pt x="604" y="1279"/>
                  </a:lnTo>
                  <a:lnTo>
                    <a:pt x="597" y="1270"/>
                  </a:lnTo>
                  <a:lnTo>
                    <a:pt x="589" y="1262"/>
                  </a:lnTo>
                  <a:lnTo>
                    <a:pt x="582" y="1252"/>
                  </a:lnTo>
                  <a:lnTo>
                    <a:pt x="574" y="1244"/>
                  </a:lnTo>
                  <a:lnTo>
                    <a:pt x="566" y="1234"/>
                  </a:lnTo>
                  <a:lnTo>
                    <a:pt x="557" y="1226"/>
                  </a:lnTo>
                  <a:lnTo>
                    <a:pt x="546" y="1217"/>
                  </a:lnTo>
                  <a:lnTo>
                    <a:pt x="533" y="1207"/>
                  </a:lnTo>
                  <a:lnTo>
                    <a:pt x="521" y="1199"/>
                  </a:lnTo>
                  <a:lnTo>
                    <a:pt x="507" y="1190"/>
                  </a:lnTo>
                  <a:lnTo>
                    <a:pt x="492" y="1181"/>
                  </a:lnTo>
                  <a:lnTo>
                    <a:pt x="478" y="1175"/>
                  </a:lnTo>
                  <a:lnTo>
                    <a:pt x="463" y="1166"/>
                  </a:lnTo>
                  <a:lnTo>
                    <a:pt x="447" y="1160"/>
                  </a:lnTo>
                  <a:lnTo>
                    <a:pt x="430" y="1151"/>
                  </a:lnTo>
                  <a:lnTo>
                    <a:pt x="414" y="1145"/>
                  </a:lnTo>
                  <a:lnTo>
                    <a:pt x="397" y="1138"/>
                  </a:lnTo>
                  <a:lnTo>
                    <a:pt x="381" y="1131"/>
                  </a:lnTo>
                  <a:lnTo>
                    <a:pt x="363" y="1123"/>
                  </a:lnTo>
                  <a:lnTo>
                    <a:pt x="346" y="1116"/>
                  </a:lnTo>
                  <a:lnTo>
                    <a:pt x="328" y="1109"/>
                  </a:lnTo>
                  <a:lnTo>
                    <a:pt x="311" y="1103"/>
                  </a:lnTo>
                  <a:lnTo>
                    <a:pt x="293" y="1094"/>
                  </a:lnTo>
                  <a:lnTo>
                    <a:pt x="277" y="1088"/>
                  </a:lnTo>
                  <a:lnTo>
                    <a:pt x="260" y="1079"/>
                  </a:lnTo>
                  <a:lnTo>
                    <a:pt x="242" y="1071"/>
                  </a:lnTo>
                  <a:lnTo>
                    <a:pt x="226" y="1063"/>
                  </a:lnTo>
                  <a:lnTo>
                    <a:pt x="209" y="1054"/>
                  </a:lnTo>
                  <a:lnTo>
                    <a:pt x="193" y="1044"/>
                  </a:lnTo>
                  <a:lnTo>
                    <a:pt x="178" y="1035"/>
                  </a:lnTo>
                  <a:lnTo>
                    <a:pt x="162" y="1025"/>
                  </a:lnTo>
                  <a:lnTo>
                    <a:pt x="147" y="1014"/>
                  </a:lnTo>
                  <a:lnTo>
                    <a:pt x="132" y="1003"/>
                  </a:lnTo>
                  <a:lnTo>
                    <a:pt x="119" y="991"/>
                  </a:lnTo>
                  <a:lnTo>
                    <a:pt x="105" y="979"/>
                  </a:lnTo>
                  <a:lnTo>
                    <a:pt x="92" y="965"/>
                  </a:lnTo>
                  <a:lnTo>
                    <a:pt x="81" y="952"/>
                  </a:lnTo>
                  <a:lnTo>
                    <a:pt x="69" y="937"/>
                  </a:lnTo>
                  <a:lnTo>
                    <a:pt x="60" y="922"/>
                  </a:lnTo>
                  <a:lnTo>
                    <a:pt x="48" y="901"/>
                  </a:lnTo>
                  <a:lnTo>
                    <a:pt x="37" y="878"/>
                  </a:lnTo>
                  <a:lnTo>
                    <a:pt x="27" y="855"/>
                  </a:lnTo>
                  <a:lnTo>
                    <a:pt x="19" y="831"/>
                  </a:lnTo>
                  <a:lnTo>
                    <a:pt x="13" y="806"/>
                  </a:lnTo>
                  <a:lnTo>
                    <a:pt x="9" y="779"/>
                  </a:lnTo>
                  <a:lnTo>
                    <a:pt x="5" y="752"/>
                  </a:lnTo>
                  <a:lnTo>
                    <a:pt x="2" y="725"/>
                  </a:lnTo>
                  <a:lnTo>
                    <a:pt x="0" y="696"/>
                  </a:lnTo>
                  <a:lnTo>
                    <a:pt x="0" y="667"/>
                  </a:lnTo>
                  <a:lnTo>
                    <a:pt x="2" y="638"/>
                  </a:lnTo>
                  <a:lnTo>
                    <a:pt x="5" y="608"/>
                  </a:lnTo>
                  <a:lnTo>
                    <a:pt x="9" y="578"/>
                  </a:lnTo>
                  <a:lnTo>
                    <a:pt x="14" y="548"/>
                  </a:lnTo>
                  <a:lnTo>
                    <a:pt x="21" y="517"/>
                  </a:lnTo>
                  <a:lnTo>
                    <a:pt x="29" y="487"/>
                  </a:lnTo>
                  <a:lnTo>
                    <a:pt x="38" y="457"/>
                  </a:lnTo>
                  <a:lnTo>
                    <a:pt x="49" y="427"/>
                  </a:lnTo>
                  <a:lnTo>
                    <a:pt x="61" y="397"/>
                  </a:lnTo>
                  <a:lnTo>
                    <a:pt x="73" y="368"/>
                  </a:lnTo>
                  <a:lnTo>
                    <a:pt x="88" y="340"/>
                  </a:lnTo>
                  <a:lnTo>
                    <a:pt x="103" y="311"/>
                  </a:lnTo>
                  <a:lnTo>
                    <a:pt x="120" y="284"/>
                  </a:lnTo>
                  <a:lnTo>
                    <a:pt x="138" y="257"/>
                  </a:lnTo>
                  <a:lnTo>
                    <a:pt x="156" y="231"/>
                  </a:lnTo>
                  <a:lnTo>
                    <a:pt x="177" y="207"/>
                  </a:lnTo>
                  <a:lnTo>
                    <a:pt x="198" y="183"/>
                  </a:lnTo>
                  <a:lnTo>
                    <a:pt x="221" y="160"/>
                  </a:lnTo>
                  <a:lnTo>
                    <a:pt x="244" y="139"/>
                  </a:lnTo>
                  <a:lnTo>
                    <a:pt x="269" y="118"/>
                  </a:lnTo>
                  <a:lnTo>
                    <a:pt x="295" y="100"/>
                  </a:lnTo>
                  <a:lnTo>
                    <a:pt x="322" y="83"/>
                  </a:lnTo>
                  <a:lnTo>
                    <a:pt x="351" y="6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86" name="Freeform 6">
              <a:extLst>
                <a:ext uri="{FF2B5EF4-FFF2-40B4-BE49-F238E27FC236}">
                  <a16:creationId xmlns:a16="http://schemas.microsoft.com/office/drawing/2014/main" id="{4021C08F-9D2D-D029-914A-05BECF3A6FCF}"/>
                </a:ext>
              </a:extLst>
            </p:cNvPr>
            <p:cNvSpPr>
              <a:spLocks/>
            </p:cNvSpPr>
            <p:nvPr/>
          </p:nvSpPr>
          <p:spPr bwMode="auto">
            <a:xfrm>
              <a:off x="1066" y="2614"/>
              <a:ext cx="1286" cy="1280"/>
            </a:xfrm>
            <a:custGeom>
              <a:avLst/>
              <a:gdLst>
                <a:gd name="T0" fmla="*/ 3 w 1525"/>
                <a:gd name="T1" fmla="*/ 2 h 1556"/>
                <a:gd name="T2" fmla="*/ 3 w 1525"/>
                <a:gd name="T3" fmla="*/ 2 h 1556"/>
                <a:gd name="T4" fmla="*/ 3 w 1525"/>
                <a:gd name="T5" fmla="*/ 0 h 1556"/>
                <a:gd name="T6" fmla="*/ 3 w 1525"/>
                <a:gd name="T7" fmla="*/ 2 h 1556"/>
                <a:gd name="T8" fmla="*/ 3 w 1525"/>
                <a:gd name="T9" fmla="*/ 2 h 1556"/>
                <a:gd name="T10" fmla="*/ 3 w 1525"/>
                <a:gd name="T11" fmla="*/ 2 h 1556"/>
                <a:gd name="T12" fmla="*/ 3 w 1525"/>
                <a:gd name="T13" fmla="*/ 2 h 1556"/>
                <a:gd name="T14" fmla="*/ 3 w 1525"/>
                <a:gd name="T15" fmla="*/ 2 h 1556"/>
                <a:gd name="T16" fmla="*/ 3 w 1525"/>
                <a:gd name="T17" fmla="*/ 2 h 1556"/>
                <a:gd name="T18" fmla="*/ 3 w 1525"/>
                <a:gd name="T19" fmla="*/ 2 h 1556"/>
                <a:gd name="T20" fmla="*/ 3 w 1525"/>
                <a:gd name="T21" fmla="*/ 2 h 1556"/>
                <a:gd name="T22" fmla="*/ 3 w 1525"/>
                <a:gd name="T23" fmla="*/ 2 h 1556"/>
                <a:gd name="T24" fmla="*/ 3 w 1525"/>
                <a:gd name="T25" fmla="*/ 2 h 1556"/>
                <a:gd name="T26" fmla="*/ 3 w 1525"/>
                <a:gd name="T27" fmla="*/ 2 h 1556"/>
                <a:gd name="T28" fmla="*/ 3 w 1525"/>
                <a:gd name="T29" fmla="*/ 2 h 1556"/>
                <a:gd name="T30" fmla="*/ 3 w 1525"/>
                <a:gd name="T31" fmla="*/ 2 h 1556"/>
                <a:gd name="T32" fmla="*/ 3 w 1525"/>
                <a:gd name="T33" fmla="*/ 2 h 1556"/>
                <a:gd name="T34" fmla="*/ 3 w 1525"/>
                <a:gd name="T35" fmla="*/ 2 h 1556"/>
                <a:gd name="T36" fmla="*/ 3 w 1525"/>
                <a:gd name="T37" fmla="*/ 2 h 1556"/>
                <a:gd name="T38" fmla="*/ 3 w 1525"/>
                <a:gd name="T39" fmla="*/ 2 h 1556"/>
                <a:gd name="T40" fmla="*/ 3 w 1525"/>
                <a:gd name="T41" fmla="*/ 2 h 1556"/>
                <a:gd name="T42" fmla="*/ 3 w 1525"/>
                <a:gd name="T43" fmla="*/ 2 h 1556"/>
                <a:gd name="T44" fmla="*/ 3 w 1525"/>
                <a:gd name="T45" fmla="*/ 2 h 1556"/>
                <a:gd name="T46" fmla="*/ 3 w 1525"/>
                <a:gd name="T47" fmla="*/ 2 h 1556"/>
                <a:gd name="T48" fmla="*/ 3 w 1525"/>
                <a:gd name="T49" fmla="*/ 2 h 1556"/>
                <a:gd name="T50" fmla="*/ 3 w 1525"/>
                <a:gd name="T51" fmla="*/ 2 h 1556"/>
                <a:gd name="T52" fmla="*/ 3 w 1525"/>
                <a:gd name="T53" fmla="*/ 2 h 1556"/>
                <a:gd name="T54" fmla="*/ 3 w 1525"/>
                <a:gd name="T55" fmla="*/ 2 h 1556"/>
                <a:gd name="T56" fmla="*/ 3 w 1525"/>
                <a:gd name="T57" fmla="*/ 2 h 1556"/>
                <a:gd name="T58" fmla="*/ 3 w 1525"/>
                <a:gd name="T59" fmla="*/ 2 h 1556"/>
                <a:gd name="T60" fmla="*/ 3 w 1525"/>
                <a:gd name="T61" fmla="*/ 2 h 1556"/>
                <a:gd name="T62" fmla="*/ 3 w 1525"/>
                <a:gd name="T63" fmla="*/ 2 h 1556"/>
                <a:gd name="T64" fmla="*/ 3 w 1525"/>
                <a:gd name="T65" fmla="*/ 2 h 1556"/>
                <a:gd name="T66" fmla="*/ 3 w 1525"/>
                <a:gd name="T67" fmla="*/ 2 h 1556"/>
                <a:gd name="T68" fmla="*/ 3 w 1525"/>
                <a:gd name="T69" fmla="*/ 2 h 1556"/>
                <a:gd name="T70" fmla="*/ 3 w 1525"/>
                <a:gd name="T71" fmla="*/ 2 h 1556"/>
                <a:gd name="T72" fmla="*/ 3 w 1525"/>
                <a:gd name="T73" fmla="*/ 2 h 1556"/>
                <a:gd name="T74" fmla="*/ 3 w 1525"/>
                <a:gd name="T75" fmla="*/ 2 h 1556"/>
                <a:gd name="T76" fmla="*/ 3 w 1525"/>
                <a:gd name="T77" fmla="*/ 2 h 1556"/>
                <a:gd name="T78" fmla="*/ 3 w 1525"/>
                <a:gd name="T79" fmla="*/ 2 h 1556"/>
                <a:gd name="T80" fmla="*/ 3 w 1525"/>
                <a:gd name="T81" fmla="*/ 2 h 1556"/>
                <a:gd name="T82" fmla="*/ 3 w 1525"/>
                <a:gd name="T83" fmla="*/ 2 h 1556"/>
                <a:gd name="T84" fmla="*/ 3 w 1525"/>
                <a:gd name="T85" fmla="*/ 2 h 1556"/>
                <a:gd name="T86" fmla="*/ 3 w 1525"/>
                <a:gd name="T87" fmla="*/ 2 h 1556"/>
                <a:gd name="T88" fmla="*/ 3 w 1525"/>
                <a:gd name="T89" fmla="*/ 2 h 1556"/>
                <a:gd name="T90" fmla="*/ 3 w 1525"/>
                <a:gd name="T91" fmla="*/ 2 h 1556"/>
                <a:gd name="T92" fmla="*/ 3 w 1525"/>
                <a:gd name="T93" fmla="*/ 2 h 1556"/>
                <a:gd name="T94" fmla="*/ 3 w 1525"/>
                <a:gd name="T95" fmla="*/ 2 h 1556"/>
                <a:gd name="T96" fmla="*/ 3 w 1525"/>
                <a:gd name="T97" fmla="*/ 2 h 1556"/>
                <a:gd name="T98" fmla="*/ 3 w 1525"/>
                <a:gd name="T99" fmla="*/ 2 h 1556"/>
                <a:gd name="T100" fmla="*/ 3 w 1525"/>
                <a:gd name="T101" fmla="*/ 2 h 1556"/>
                <a:gd name="T102" fmla="*/ 3 w 1525"/>
                <a:gd name="T103" fmla="*/ 2 h 1556"/>
                <a:gd name="T104" fmla="*/ 3 w 1525"/>
                <a:gd name="T105" fmla="*/ 2 h 1556"/>
                <a:gd name="T106" fmla="*/ 0 w 1525"/>
                <a:gd name="T107" fmla="*/ 2 h 1556"/>
                <a:gd name="T108" fmla="*/ 3 w 1525"/>
                <a:gd name="T109" fmla="*/ 2 h 1556"/>
                <a:gd name="T110" fmla="*/ 3 w 1525"/>
                <a:gd name="T111" fmla="*/ 2 h 1556"/>
                <a:gd name="T112" fmla="*/ 3 w 1525"/>
                <a:gd name="T113" fmla="*/ 2 h 1556"/>
                <a:gd name="T114" fmla="*/ 3 w 1525"/>
                <a:gd name="T115" fmla="*/ 2 h 1556"/>
                <a:gd name="T116" fmla="*/ 3 w 1525"/>
                <a:gd name="T117" fmla="*/ 2 h 15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25" h="1556">
                  <a:moveTo>
                    <a:pt x="351" y="68"/>
                  </a:moveTo>
                  <a:lnTo>
                    <a:pt x="364" y="55"/>
                  </a:lnTo>
                  <a:lnTo>
                    <a:pt x="380" y="44"/>
                  </a:lnTo>
                  <a:lnTo>
                    <a:pt x="398" y="34"/>
                  </a:lnTo>
                  <a:lnTo>
                    <a:pt x="415" y="25"/>
                  </a:lnTo>
                  <a:lnTo>
                    <a:pt x="435" y="18"/>
                  </a:lnTo>
                  <a:lnTo>
                    <a:pt x="457" y="13"/>
                  </a:lnTo>
                  <a:lnTo>
                    <a:pt x="478" y="7"/>
                  </a:lnTo>
                  <a:lnTo>
                    <a:pt x="501" y="4"/>
                  </a:lnTo>
                  <a:lnTo>
                    <a:pt x="526" y="2"/>
                  </a:lnTo>
                  <a:lnTo>
                    <a:pt x="550" y="0"/>
                  </a:lnTo>
                  <a:lnTo>
                    <a:pt x="575" y="0"/>
                  </a:lnTo>
                  <a:lnTo>
                    <a:pt x="601" y="2"/>
                  </a:lnTo>
                  <a:lnTo>
                    <a:pt x="628" y="3"/>
                  </a:lnTo>
                  <a:lnTo>
                    <a:pt x="655" y="6"/>
                  </a:lnTo>
                  <a:lnTo>
                    <a:pt x="683" y="10"/>
                  </a:lnTo>
                  <a:lnTo>
                    <a:pt x="711" y="14"/>
                  </a:lnTo>
                  <a:lnTo>
                    <a:pt x="739" y="19"/>
                  </a:lnTo>
                  <a:lnTo>
                    <a:pt x="767" y="25"/>
                  </a:lnTo>
                  <a:lnTo>
                    <a:pt x="797" y="32"/>
                  </a:lnTo>
                  <a:lnTo>
                    <a:pt x="825" y="38"/>
                  </a:lnTo>
                  <a:lnTo>
                    <a:pt x="855" y="47"/>
                  </a:lnTo>
                  <a:lnTo>
                    <a:pt x="883" y="55"/>
                  </a:lnTo>
                  <a:lnTo>
                    <a:pt x="913" y="63"/>
                  </a:lnTo>
                  <a:lnTo>
                    <a:pt x="941" y="72"/>
                  </a:lnTo>
                  <a:lnTo>
                    <a:pt x="969" y="82"/>
                  </a:lnTo>
                  <a:lnTo>
                    <a:pt x="997" y="91"/>
                  </a:lnTo>
                  <a:lnTo>
                    <a:pt x="1024" y="101"/>
                  </a:lnTo>
                  <a:lnTo>
                    <a:pt x="1051" y="112"/>
                  </a:lnTo>
                  <a:lnTo>
                    <a:pt x="1076" y="121"/>
                  </a:lnTo>
                  <a:lnTo>
                    <a:pt x="1102" y="132"/>
                  </a:lnTo>
                  <a:lnTo>
                    <a:pt x="1128" y="143"/>
                  </a:lnTo>
                  <a:lnTo>
                    <a:pt x="1152" y="153"/>
                  </a:lnTo>
                  <a:lnTo>
                    <a:pt x="1175" y="163"/>
                  </a:lnTo>
                  <a:lnTo>
                    <a:pt x="1196" y="173"/>
                  </a:lnTo>
                  <a:lnTo>
                    <a:pt x="1218" y="184"/>
                  </a:lnTo>
                  <a:lnTo>
                    <a:pt x="1246" y="197"/>
                  </a:lnTo>
                  <a:lnTo>
                    <a:pt x="1271" y="211"/>
                  </a:lnTo>
                  <a:lnTo>
                    <a:pt x="1294" y="225"/>
                  </a:lnTo>
                  <a:lnTo>
                    <a:pt x="1316" y="237"/>
                  </a:lnTo>
                  <a:lnTo>
                    <a:pt x="1336" y="249"/>
                  </a:lnTo>
                  <a:lnTo>
                    <a:pt x="1353" y="261"/>
                  </a:lnTo>
                  <a:lnTo>
                    <a:pt x="1369" y="274"/>
                  </a:lnTo>
                  <a:lnTo>
                    <a:pt x="1384" y="286"/>
                  </a:lnTo>
                  <a:lnTo>
                    <a:pt x="1396" y="297"/>
                  </a:lnTo>
                  <a:lnTo>
                    <a:pt x="1408" y="309"/>
                  </a:lnTo>
                  <a:lnTo>
                    <a:pt x="1418" y="320"/>
                  </a:lnTo>
                  <a:lnTo>
                    <a:pt x="1427" y="332"/>
                  </a:lnTo>
                  <a:lnTo>
                    <a:pt x="1435" y="343"/>
                  </a:lnTo>
                  <a:lnTo>
                    <a:pt x="1441" y="355"/>
                  </a:lnTo>
                  <a:lnTo>
                    <a:pt x="1447" y="367"/>
                  </a:lnTo>
                  <a:lnTo>
                    <a:pt x="1451" y="378"/>
                  </a:lnTo>
                  <a:lnTo>
                    <a:pt x="1455" y="391"/>
                  </a:lnTo>
                  <a:lnTo>
                    <a:pt x="1458" y="403"/>
                  </a:lnTo>
                  <a:lnTo>
                    <a:pt x="1459" y="415"/>
                  </a:lnTo>
                  <a:lnTo>
                    <a:pt x="1461" y="427"/>
                  </a:lnTo>
                  <a:lnTo>
                    <a:pt x="1462" y="439"/>
                  </a:lnTo>
                  <a:lnTo>
                    <a:pt x="1462" y="453"/>
                  </a:lnTo>
                  <a:lnTo>
                    <a:pt x="1463" y="467"/>
                  </a:lnTo>
                  <a:lnTo>
                    <a:pt x="1462" y="480"/>
                  </a:lnTo>
                  <a:lnTo>
                    <a:pt x="1462" y="494"/>
                  </a:lnTo>
                  <a:lnTo>
                    <a:pt x="1462" y="509"/>
                  </a:lnTo>
                  <a:lnTo>
                    <a:pt x="1462" y="524"/>
                  </a:lnTo>
                  <a:lnTo>
                    <a:pt x="1461" y="540"/>
                  </a:lnTo>
                  <a:lnTo>
                    <a:pt x="1461" y="556"/>
                  </a:lnTo>
                  <a:lnTo>
                    <a:pt x="1461" y="573"/>
                  </a:lnTo>
                  <a:lnTo>
                    <a:pt x="1462" y="590"/>
                  </a:lnTo>
                  <a:lnTo>
                    <a:pt x="1462" y="608"/>
                  </a:lnTo>
                  <a:lnTo>
                    <a:pt x="1463" y="627"/>
                  </a:lnTo>
                  <a:lnTo>
                    <a:pt x="1465" y="646"/>
                  </a:lnTo>
                  <a:lnTo>
                    <a:pt x="1467" y="667"/>
                  </a:lnTo>
                  <a:lnTo>
                    <a:pt x="1470" y="680"/>
                  </a:lnTo>
                  <a:lnTo>
                    <a:pt x="1473" y="695"/>
                  </a:lnTo>
                  <a:lnTo>
                    <a:pt x="1474" y="709"/>
                  </a:lnTo>
                  <a:lnTo>
                    <a:pt x="1478" y="724"/>
                  </a:lnTo>
                  <a:lnTo>
                    <a:pt x="1481" y="739"/>
                  </a:lnTo>
                  <a:lnTo>
                    <a:pt x="1484" y="754"/>
                  </a:lnTo>
                  <a:lnTo>
                    <a:pt x="1488" y="770"/>
                  </a:lnTo>
                  <a:lnTo>
                    <a:pt x="1490" y="785"/>
                  </a:lnTo>
                  <a:lnTo>
                    <a:pt x="1494" y="801"/>
                  </a:lnTo>
                  <a:lnTo>
                    <a:pt x="1497" y="817"/>
                  </a:lnTo>
                  <a:lnTo>
                    <a:pt x="1501" y="834"/>
                  </a:lnTo>
                  <a:lnTo>
                    <a:pt x="1504" y="850"/>
                  </a:lnTo>
                  <a:lnTo>
                    <a:pt x="1506" y="866"/>
                  </a:lnTo>
                  <a:lnTo>
                    <a:pt x="1510" y="883"/>
                  </a:lnTo>
                  <a:lnTo>
                    <a:pt x="1513" y="899"/>
                  </a:lnTo>
                  <a:lnTo>
                    <a:pt x="1516" y="915"/>
                  </a:lnTo>
                  <a:lnTo>
                    <a:pt x="1519" y="933"/>
                  </a:lnTo>
                  <a:lnTo>
                    <a:pt x="1520" y="949"/>
                  </a:lnTo>
                  <a:lnTo>
                    <a:pt x="1521" y="966"/>
                  </a:lnTo>
                  <a:lnTo>
                    <a:pt x="1524" y="982"/>
                  </a:lnTo>
                  <a:lnTo>
                    <a:pt x="1524" y="1000"/>
                  </a:lnTo>
                  <a:lnTo>
                    <a:pt x="1525" y="1016"/>
                  </a:lnTo>
                  <a:lnTo>
                    <a:pt x="1525" y="1032"/>
                  </a:lnTo>
                  <a:lnTo>
                    <a:pt x="1525" y="1049"/>
                  </a:lnTo>
                  <a:lnTo>
                    <a:pt x="1524" y="1064"/>
                  </a:lnTo>
                  <a:lnTo>
                    <a:pt x="1523" y="1080"/>
                  </a:lnTo>
                  <a:lnTo>
                    <a:pt x="1521" y="1095"/>
                  </a:lnTo>
                  <a:lnTo>
                    <a:pt x="1519" y="1110"/>
                  </a:lnTo>
                  <a:lnTo>
                    <a:pt x="1516" y="1125"/>
                  </a:lnTo>
                  <a:lnTo>
                    <a:pt x="1513" y="1140"/>
                  </a:lnTo>
                  <a:lnTo>
                    <a:pt x="1509" y="1155"/>
                  </a:lnTo>
                  <a:lnTo>
                    <a:pt x="1505" y="1168"/>
                  </a:lnTo>
                  <a:lnTo>
                    <a:pt x="1501" y="1183"/>
                  </a:lnTo>
                  <a:lnTo>
                    <a:pt x="1496" y="1197"/>
                  </a:lnTo>
                  <a:lnTo>
                    <a:pt x="1490" y="1212"/>
                  </a:lnTo>
                  <a:lnTo>
                    <a:pt x="1485" y="1225"/>
                  </a:lnTo>
                  <a:lnTo>
                    <a:pt x="1480" y="1239"/>
                  </a:lnTo>
                  <a:lnTo>
                    <a:pt x="1473" y="1251"/>
                  </a:lnTo>
                  <a:lnTo>
                    <a:pt x="1466" y="1265"/>
                  </a:lnTo>
                  <a:lnTo>
                    <a:pt x="1459" y="1277"/>
                  </a:lnTo>
                  <a:lnTo>
                    <a:pt x="1451" y="1291"/>
                  </a:lnTo>
                  <a:lnTo>
                    <a:pt x="1445" y="1303"/>
                  </a:lnTo>
                  <a:lnTo>
                    <a:pt x="1437" y="1315"/>
                  </a:lnTo>
                  <a:lnTo>
                    <a:pt x="1427" y="1326"/>
                  </a:lnTo>
                  <a:lnTo>
                    <a:pt x="1419" y="1338"/>
                  </a:lnTo>
                  <a:lnTo>
                    <a:pt x="1410" y="1349"/>
                  </a:lnTo>
                  <a:lnTo>
                    <a:pt x="1402" y="1360"/>
                  </a:lnTo>
                  <a:lnTo>
                    <a:pt x="1392" y="1371"/>
                  </a:lnTo>
                  <a:lnTo>
                    <a:pt x="1371" y="1393"/>
                  </a:lnTo>
                  <a:lnTo>
                    <a:pt x="1348" y="1414"/>
                  </a:lnTo>
                  <a:lnTo>
                    <a:pt x="1324" y="1433"/>
                  </a:lnTo>
                  <a:lnTo>
                    <a:pt x="1300" y="1451"/>
                  </a:lnTo>
                  <a:lnTo>
                    <a:pt x="1274" y="1467"/>
                  </a:lnTo>
                  <a:lnTo>
                    <a:pt x="1248" y="1482"/>
                  </a:lnTo>
                  <a:lnTo>
                    <a:pt x="1222" y="1496"/>
                  </a:lnTo>
                  <a:lnTo>
                    <a:pt x="1195" y="1508"/>
                  </a:lnTo>
                  <a:lnTo>
                    <a:pt x="1168" y="1519"/>
                  </a:lnTo>
                  <a:lnTo>
                    <a:pt x="1140" y="1529"/>
                  </a:lnTo>
                  <a:lnTo>
                    <a:pt x="1111" y="1537"/>
                  </a:lnTo>
                  <a:lnTo>
                    <a:pt x="1085" y="1543"/>
                  </a:lnTo>
                  <a:lnTo>
                    <a:pt x="1056" y="1549"/>
                  </a:lnTo>
                  <a:lnTo>
                    <a:pt x="1028" y="1553"/>
                  </a:lnTo>
                  <a:lnTo>
                    <a:pt x="1001" y="1554"/>
                  </a:lnTo>
                  <a:lnTo>
                    <a:pt x="974" y="1556"/>
                  </a:lnTo>
                  <a:lnTo>
                    <a:pt x="947" y="1556"/>
                  </a:lnTo>
                  <a:lnTo>
                    <a:pt x="922" y="1554"/>
                  </a:lnTo>
                  <a:lnTo>
                    <a:pt x="896" y="1550"/>
                  </a:lnTo>
                  <a:lnTo>
                    <a:pt x="872" y="1546"/>
                  </a:lnTo>
                  <a:lnTo>
                    <a:pt x="848" y="1541"/>
                  </a:lnTo>
                  <a:lnTo>
                    <a:pt x="825" y="1534"/>
                  </a:lnTo>
                  <a:lnTo>
                    <a:pt x="804" y="1524"/>
                  </a:lnTo>
                  <a:lnTo>
                    <a:pt x="784" y="1515"/>
                  </a:lnTo>
                  <a:lnTo>
                    <a:pt x="763" y="1504"/>
                  </a:lnTo>
                  <a:lnTo>
                    <a:pt x="746" y="1492"/>
                  </a:lnTo>
                  <a:lnTo>
                    <a:pt x="730" y="1477"/>
                  </a:lnTo>
                  <a:lnTo>
                    <a:pt x="722" y="1470"/>
                  </a:lnTo>
                  <a:lnTo>
                    <a:pt x="715" y="1462"/>
                  </a:lnTo>
                  <a:lnTo>
                    <a:pt x="708" y="1454"/>
                  </a:lnTo>
                  <a:lnTo>
                    <a:pt x="702" y="1444"/>
                  </a:lnTo>
                  <a:lnTo>
                    <a:pt x="695" y="1436"/>
                  </a:lnTo>
                  <a:lnTo>
                    <a:pt x="688" y="1427"/>
                  </a:lnTo>
                  <a:lnTo>
                    <a:pt x="683" y="1417"/>
                  </a:lnTo>
                  <a:lnTo>
                    <a:pt x="676" y="1408"/>
                  </a:lnTo>
                  <a:lnTo>
                    <a:pt x="671" y="1398"/>
                  </a:lnTo>
                  <a:lnTo>
                    <a:pt x="665" y="1388"/>
                  </a:lnTo>
                  <a:lnTo>
                    <a:pt x="660" y="1379"/>
                  </a:lnTo>
                  <a:lnTo>
                    <a:pt x="655" y="1369"/>
                  </a:lnTo>
                  <a:lnTo>
                    <a:pt x="649" y="1359"/>
                  </a:lnTo>
                  <a:lnTo>
                    <a:pt x="644" y="1349"/>
                  </a:lnTo>
                  <a:lnTo>
                    <a:pt x="638" y="1340"/>
                  </a:lnTo>
                  <a:lnTo>
                    <a:pt x="633" y="1329"/>
                  </a:lnTo>
                  <a:lnTo>
                    <a:pt x="628" y="1319"/>
                  </a:lnTo>
                  <a:lnTo>
                    <a:pt x="622" y="1310"/>
                  </a:lnTo>
                  <a:lnTo>
                    <a:pt x="616" y="1299"/>
                  </a:lnTo>
                  <a:lnTo>
                    <a:pt x="609" y="1289"/>
                  </a:lnTo>
                  <a:lnTo>
                    <a:pt x="603" y="1280"/>
                  </a:lnTo>
                  <a:lnTo>
                    <a:pt x="597" y="1270"/>
                  </a:lnTo>
                  <a:lnTo>
                    <a:pt x="589" y="1262"/>
                  </a:lnTo>
                  <a:lnTo>
                    <a:pt x="582" y="1253"/>
                  </a:lnTo>
                  <a:lnTo>
                    <a:pt x="574" y="1244"/>
                  </a:lnTo>
                  <a:lnTo>
                    <a:pt x="566" y="1235"/>
                  </a:lnTo>
                  <a:lnTo>
                    <a:pt x="556" y="1227"/>
                  </a:lnTo>
                  <a:lnTo>
                    <a:pt x="546" y="1217"/>
                  </a:lnTo>
                  <a:lnTo>
                    <a:pt x="532" y="1208"/>
                  </a:lnTo>
                  <a:lnTo>
                    <a:pt x="520" y="1200"/>
                  </a:lnTo>
                  <a:lnTo>
                    <a:pt x="507" y="1190"/>
                  </a:lnTo>
                  <a:lnTo>
                    <a:pt x="492" y="1182"/>
                  </a:lnTo>
                  <a:lnTo>
                    <a:pt x="477" y="1175"/>
                  </a:lnTo>
                  <a:lnTo>
                    <a:pt x="462" y="1167"/>
                  </a:lnTo>
                  <a:lnTo>
                    <a:pt x="446" y="1160"/>
                  </a:lnTo>
                  <a:lnTo>
                    <a:pt x="430" y="1152"/>
                  </a:lnTo>
                  <a:lnTo>
                    <a:pt x="414" y="1145"/>
                  </a:lnTo>
                  <a:lnTo>
                    <a:pt x="397" y="1138"/>
                  </a:lnTo>
                  <a:lnTo>
                    <a:pt x="380" y="1132"/>
                  </a:lnTo>
                  <a:lnTo>
                    <a:pt x="363" y="1123"/>
                  </a:lnTo>
                  <a:lnTo>
                    <a:pt x="345" y="1117"/>
                  </a:lnTo>
                  <a:lnTo>
                    <a:pt x="328" y="1110"/>
                  </a:lnTo>
                  <a:lnTo>
                    <a:pt x="311" y="1103"/>
                  </a:lnTo>
                  <a:lnTo>
                    <a:pt x="293" y="1095"/>
                  </a:lnTo>
                  <a:lnTo>
                    <a:pt x="277" y="1088"/>
                  </a:lnTo>
                  <a:lnTo>
                    <a:pt x="259" y="1080"/>
                  </a:lnTo>
                  <a:lnTo>
                    <a:pt x="242" y="1072"/>
                  </a:lnTo>
                  <a:lnTo>
                    <a:pt x="226" y="1064"/>
                  </a:lnTo>
                  <a:lnTo>
                    <a:pt x="208" y="1054"/>
                  </a:lnTo>
                  <a:lnTo>
                    <a:pt x="192" y="1045"/>
                  </a:lnTo>
                  <a:lnTo>
                    <a:pt x="177" y="1035"/>
                  </a:lnTo>
                  <a:lnTo>
                    <a:pt x="161" y="1025"/>
                  </a:lnTo>
                  <a:lnTo>
                    <a:pt x="147" y="1015"/>
                  </a:lnTo>
                  <a:lnTo>
                    <a:pt x="132" y="1004"/>
                  </a:lnTo>
                  <a:lnTo>
                    <a:pt x="118" y="991"/>
                  </a:lnTo>
                  <a:lnTo>
                    <a:pt x="105" y="979"/>
                  </a:lnTo>
                  <a:lnTo>
                    <a:pt x="91" y="966"/>
                  </a:lnTo>
                  <a:lnTo>
                    <a:pt x="81" y="952"/>
                  </a:lnTo>
                  <a:lnTo>
                    <a:pt x="69" y="937"/>
                  </a:lnTo>
                  <a:lnTo>
                    <a:pt x="59" y="922"/>
                  </a:lnTo>
                  <a:lnTo>
                    <a:pt x="47" y="902"/>
                  </a:lnTo>
                  <a:lnTo>
                    <a:pt x="36" y="879"/>
                  </a:lnTo>
                  <a:lnTo>
                    <a:pt x="27" y="856"/>
                  </a:lnTo>
                  <a:lnTo>
                    <a:pt x="19" y="831"/>
                  </a:lnTo>
                  <a:lnTo>
                    <a:pt x="12" y="807"/>
                  </a:lnTo>
                  <a:lnTo>
                    <a:pt x="8" y="779"/>
                  </a:lnTo>
                  <a:lnTo>
                    <a:pt x="4" y="752"/>
                  </a:lnTo>
                  <a:lnTo>
                    <a:pt x="1" y="725"/>
                  </a:lnTo>
                  <a:lnTo>
                    <a:pt x="0" y="696"/>
                  </a:lnTo>
                  <a:lnTo>
                    <a:pt x="0" y="668"/>
                  </a:lnTo>
                  <a:lnTo>
                    <a:pt x="1" y="638"/>
                  </a:lnTo>
                  <a:lnTo>
                    <a:pt x="4" y="608"/>
                  </a:lnTo>
                  <a:lnTo>
                    <a:pt x="8" y="578"/>
                  </a:lnTo>
                  <a:lnTo>
                    <a:pt x="14" y="548"/>
                  </a:lnTo>
                  <a:lnTo>
                    <a:pt x="20" y="517"/>
                  </a:lnTo>
                  <a:lnTo>
                    <a:pt x="28" y="487"/>
                  </a:lnTo>
                  <a:lnTo>
                    <a:pt x="38" y="457"/>
                  </a:lnTo>
                  <a:lnTo>
                    <a:pt x="48" y="427"/>
                  </a:lnTo>
                  <a:lnTo>
                    <a:pt x="61" y="397"/>
                  </a:lnTo>
                  <a:lnTo>
                    <a:pt x="73" y="369"/>
                  </a:lnTo>
                  <a:lnTo>
                    <a:pt x="87" y="340"/>
                  </a:lnTo>
                  <a:lnTo>
                    <a:pt x="102" y="312"/>
                  </a:lnTo>
                  <a:lnTo>
                    <a:pt x="120" y="284"/>
                  </a:lnTo>
                  <a:lnTo>
                    <a:pt x="137" y="257"/>
                  </a:lnTo>
                  <a:lnTo>
                    <a:pt x="156" y="231"/>
                  </a:lnTo>
                  <a:lnTo>
                    <a:pt x="176" y="207"/>
                  </a:lnTo>
                  <a:lnTo>
                    <a:pt x="198" y="184"/>
                  </a:lnTo>
                  <a:lnTo>
                    <a:pt x="220" y="161"/>
                  </a:lnTo>
                  <a:lnTo>
                    <a:pt x="243" y="139"/>
                  </a:lnTo>
                  <a:lnTo>
                    <a:pt x="269" y="119"/>
                  </a:lnTo>
                  <a:lnTo>
                    <a:pt x="294" y="101"/>
                  </a:lnTo>
                  <a:lnTo>
                    <a:pt x="321" y="83"/>
                  </a:lnTo>
                  <a:lnTo>
                    <a:pt x="351" y="68"/>
                  </a:lnTo>
                  <a:close/>
                </a:path>
              </a:pathLst>
            </a:custGeom>
            <a:gradFill rotWithShape="1">
              <a:gsLst>
                <a:gs pos="0">
                  <a:srgbClr val="99FF99"/>
                </a:gs>
                <a:gs pos="100000">
                  <a:srgbClr val="FFFFFF"/>
                </a:gs>
              </a:gsLst>
              <a:lin ang="5400000" scaled="1"/>
            </a:gradFill>
            <a:ln w="12700">
              <a:solidFill>
                <a:srgbClr val="000000"/>
              </a:solidFill>
              <a:prstDash val="solid"/>
              <a:round/>
              <a:headEnd/>
              <a:tailEnd/>
            </a:ln>
          </p:spPr>
          <p:txBody>
            <a:bodyPr/>
            <a:lstStyle/>
            <a:p>
              <a:endParaRPr lang="zh-CN" altLang="en-US"/>
            </a:p>
          </p:txBody>
        </p:sp>
        <p:sp>
          <p:nvSpPr>
            <p:cNvPr id="75787" name="Freeform 7">
              <a:extLst>
                <a:ext uri="{FF2B5EF4-FFF2-40B4-BE49-F238E27FC236}">
                  <a16:creationId xmlns:a16="http://schemas.microsoft.com/office/drawing/2014/main" id="{A9D1109B-DC1A-87D4-E3BA-A64E8466A0F4}"/>
                </a:ext>
              </a:extLst>
            </p:cNvPr>
            <p:cNvSpPr>
              <a:spLocks/>
            </p:cNvSpPr>
            <p:nvPr/>
          </p:nvSpPr>
          <p:spPr bwMode="auto">
            <a:xfrm>
              <a:off x="3270" y="2749"/>
              <a:ext cx="1334" cy="1271"/>
            </a:xfrm>
            <a:custGeom>
              <a:avLst/>
              <a:gdLst>
                <a:gd name="T0" fmla="*/ 1 w 1791"/>
                <a:gd name="T1" fmla="*/ 2 h 1545"/>
                <a:gd name="T2" fmla="*/ 0 w 1791"/>
                <a:gd name="T3" fmla="*/ 2 h 1545"/>
                <a:gd name="T4" fmla="*/ 1 w 1791"/>
                <a:gd name="T5" fmla="*/ 2 h 1545"/>
                <a:gd name="T6" fmla="*/ 1 w 1791"/>
                <a:gd name="T7" fmla="*/ 2 h 1545"/>
                <a:gd name="T8" fmla="*/ 1 w 1791"/>
                <a:gd name="T9" fmla="*/ 2 h 1545"/>
                <a:gd name="T10" fmla="*/ 1 w 1791"/>
                <a:gd name="T11" fmla="*/ 2 h 1545"/>
                <a:gd name="T12" fmla="*/ 1 w 1791"/>
                <a:gd name="T13" fmla="*/ 2 h 1545"/>
                <a:gd name="T14" fmla="*/ 1 w 1791"/>
                <a:gd name="T15" fmla="*/ 2 h 1545"/>
                <a:gd name="T16" fmla="*/ 1 w 1791"/>
                <a:gd name="T17" fmla="*/ 2 h 1545"/>
                <a:gd name="T18" fmla="*/ 1 w 1791"/>
                <a:gd name="T19" fmla="*/ 2 h 1545"/>
                <a:gd name="T20" fmla="*/ 1 w 1791"/>
                <a:gd name="T21" fmla="*/ 2 h 1545"/>
                <a:gd name="T22" fmla="*/ 1 w 1791"/>
                <a:gd name="T23" fmla="*/ 2 h 1545"/>
                <a:gd name="T24" fmla="*/ 1 w 1791"/>
                <a:gd name="T25" fmla="*/ 2 h 1545"/>
                <a:gd name="T26" fmla="*/ 1 w 1791"/>
                <a:gd name="T27" fmla="*/ 2 h 1545"/>
                <a:gd name="T28" fmla="*/ 1 w 1791"/>
                <a:gd name="T29" fmla="*/ 2 h 1545"/>
                <a:gd name="T30" fmla="*/ 1 w 1791"/>
                <a:gd name="T31" fmla="*/ 2 h 1545"/>
                <a:gd name="T32" fmla="*/ 1 w 1791"/>
                <a:gd name="T33" fmla="*/ 2 h 1545"/>
                <a:gd name="T34" fmla="*/ 1 w 1791"/>
                <a:gd name="T35" fmla="*/ 2 h 1545"/>
                <a:gd name="T36" fmla="*/ 1 w 1791"/>
                <a:gd name="T37" fmla="*/ 0 h 1545"/>
                <a:gd name="T38" fmla="*/ 1 w 1791"/>
                <a:gd name="T39" fmla="*/ 1 h 1545"/>
                <a:gd name="T40" fmla="*/ 1 w 1791"/>
                <a:gd name="T41" fmla="*/ 2 h 1545"/>
                <a:gd name="T42" fmla="*/ 1 w 1791"/>
                <a:gd name="T43" fmla="*/ 2 h 1545"/>
                <a:gd name="T44" fmla="*/ 1 w 1791"/>
                <a:gd name="T45" fmla="*/ 2 h 1545"/>
                <a:gd name="T46" fmla="*/ 1 w 1791"/>
                <a:gd name="T47" fmla="*/ 2 h 1545"/>
                <a:gd name="T48" fmla="*/ 1 w 1791"/>
                <a:gd name="T49" fmla="*/ 2 h 1545"/>
                <a:gd name="T50" fmla="*/ 1 w 1791"/>
                <a:gd name="T51" fmla="*/ 2 h 1545"/>
                <a:gd name="T52" fmla="*/ 1 w 1791"/>
                <a:gd name="T53" fmla="*/ 2 h 1545"/>
                <a:gd name="T54" fmla="*/ 1 w 1791"/>
                <a:gd name="T55" fmla="*/ 2 h 1545"/>
                <a:gd name="T56" fmla="*/ 1 w 1791"/>
                <a:gd name="T57" fmla="*/ 2 h 1545"/>
                <a:gd name="T58" fmla="*/ 1 w 1791"/>
                <a:gd name="T59" fmla="*/ 2 h 1545"/>
                <a:gd name="T60" fmla="*/ 1 w 1791"/>
                <a:gd name="T61" fmla="*/ 2 h 1545"/>
                <a:gd name="T62" fmla="*/ 1 w 1791"/>
                <a:gd name="T63" fmla="*/ 2 h 1545"/>
                <a:gd name="T64" fmla="*/ 1 w 1791"/>
                <a:gd name="T65" fmla="*/ 2 h 1545"/>
                <a:gd name="T66" fmla="*/ 1 w 1791"/>
                <a:gd name="T67" fmla="*/ 2 h 1545"/>
                <a:gd name="T68" fmla="*/ 1 w 1791"/>
                <a:gd name="T69" fmla="*/ 2 h 1545"/>
                <a:gd name="T70" fmla="*/ 1 w 1791"/>
                <a:gd name="T71" fmla="*/ 2 h 1545"/>
                <a:gd name="T72" fmla="*/ 1 w 1791"/>
                <a:gd name="T73" fmla="*/ 2 h 1545"/>
                <a:gd name="T74" fmla="*/ 1 w 1791"/>
                <a:gd name="T75" fmla="*/ 2 h 1545"/>
                <a:gd name="T76" fmla="*/ 1 w 1791"/>
                <a:gd name="T77" fmla="*/ 2 h 1545"/>
                <a:gd name="T78" fmla="*/ 1 w 1791"/>
                <a:gd name="T79" fmla="*/ 2 h 1545"/>
                <a:gd name="T80" fmla="*/ 1 w 1791"/>
                <a:gd name="T81" fmla="*/ 2 h 1545"/>
                <a:gd name="T82" fmla="*/ 1 w 1791"/>
                <a:gd name="T83" fmla="*/ 2 h 1545"/>
                <a:gd name="T84" fmla="*/ 1 w 1791"/>
                <a:gd name="T85" fmla="*/ 2 h 1545"/>
                <a:gd name="T86" fmla="*/ 1 w 1791"/>
                <a:gd name="T87" fmla="*/ 2 h 1545"/>
                <a:gd name="T88" fmla="*/ 1 w 1791"/>
                <a:gd name="T89" fmla="*/ 2 h 1545"/>
                <a:gd name="T90" fmla="*/ 1 w 1791"/>
                <a:gd name="T91" fmla="*/ 2 h 1545"/>
                <a:gd name="T92" fmla="*/ 1 w 1791"/>
                <a:gd name="T93" fmla="*/ 2 h 1545"/>
                <a:gd name="T94" fmla="*/ 1 w 1791"/>
                <a:gd name="T95" fmla="*/ 2 h 1545"/>
                <a:gd name="T96" fmla="*/ 1 w 1791"/>
                <a:gd name="T97" fmla="*/ 2 h 1545"/>
                <a:gd name="T98" fmla="*/ 1 w 1791"/>
                <a:gd name="T99" fmla="*/ 2 h 1545"/>
                <a:gd name="T100" fmla="*/ 1 w 1791"/>
                <a:gd name="T101" fmla="*/ 2 h 1545"/>
                <a:gd name="T102" fmla="*/ 1 w 1791"/>
                <a:gd name="T103" fmla="*/ 2 h 1545"/>
                <a:gd name="T104" fmla="*/ 1 w 1791"/>
                <a:gd name="T105" fmla="*/ 2 h 1545"/>
                <a:gd name="T106" fmla="*/ 1 w 1791"/>
                <a:gd name="T107" fmla="*/ 2 h 1545"/>
                <a:gd name="T108" fmla="*/ 1 w 1791"/>
                <a:gd name="T109" fmla="*/ 2 h 1545"/>
                <a:gd name="T110" fmla="*/ 1 w 1791"/>
                <a:gd name="T111" fmla="*/ 2 h 1545"/>
                <a:gd name="T112" fmla="*/ 1 w 1791"/>
                <a:gd name="T113" fmla="*/ 2 h 1545"/>
                <a:gd name="T114" fmla="*/ 1 w 1791"/>
                <a:gd name="T115" fmla="*/ 2 h 1545"/>
                <a:gd name="T116" fmla="*/ 1 w 1791"/>
                <a:gd name="T117" fmla="*/ 2 h 1545"/>
                <a:gd name="T118" fmla="*/ 1 w 1791"/>
                <a:gd name="T119" fmla="*/ 2 h 1545"/>
                <a:gd name="T120" fmla="*/ 1 w 1791"/>
                <a:gd name="T121" fmla="*/ 2 h 1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91" h="1545">
                  <a:moveTo>
                    <a:pt x="59" y="854"/>
                  </a:moveTo>
                  <a:lnTo>
                    <a:pt x="42" y="835"/>
                  </a:lnTo>
                  <a:lnTo>
                    <a:pt x="28" y="816"/>
                  </a:lnTo>
                  <a:lnTo>
                    <a:pt x="17" y="797"/>
                  </a:lnTo>
                  <a:lnTo>
                    <a:pt x="9" y="779"/>
                  </a:lnTo>
                  <a:lnTo>
                    <a:pt x="4" y="761"/>
                  </a:lnTo>
                  <a:lnTo>
                    <a:pt x="1" y="744"/>
                  </a:lnTo>
                  <a:lnTo>
                    <a:pt x="0" y="727"/>
                  </a:lnTo>
                  <a:lnTo>
                    <a:pt x="3" y="711"/>
                  </a:lnTo>
                  <a:lnTo>
                    <a:pt x="7" y="695"/>
                  </a:lnTo>
                  <a:lnTo>
                    <a:pt x="12" y="679"/>
                  </a:lnTo>
                  <a:lnTo>
                    <a:pt x="19" y="662"/>
                  </a:lnTo>
                  <a:lnTo>
                    <a:pt x="28" y="646"/>
                  </a:lnTo>
                  <a:lnTo>
                    <a:pt x="39" y="631"/>
                  </a:lnTo>
                  <a:lnTo>
                    <a:pt x="51" y="616"/>
                  </a:lnTo>
                  <a:lnTo>
                    <a:pt x="63" y="601"/>
                  </a:lnTo>
                  <a:lnTo>
                    <a:pt x="77" y="586"/>
                  </a:lnTo>
                  <a:lnTo>
                    <a:pt x="91" y="571"/>
                  </a:lnTo>
                  <a:lnTo>
                    <a:pt x="105" y="557"/>
                  </a:lnTo>
                  <a:lnTo>
                    <a:pt x="121" y="543"/>
                  </a:lnTo>
                  <a:lnTo>
                    <a:pt x="136" y="529"/>
                  </a:lnTo>
                  <a:lnTo>
                    <a:pt x="151" y="515"/>
                  </a:lnTo>
                  <a:lnTo>
                    <a:pt x="167" y="500"/>
                  </a:lnTo>
                  <a:lnTo>
                    <a:pt x="181" y="487"/>
                  </a:lnTo>
                  <a:lnTo>
                    <a:pt x="195" y="473"/>
                  </a:lnTo>
                  <a:lnTo>
                    <a:pt x="208" y="460"/>
                  </a:lnTo>
                  <a:lnTo>
                    <a:pt x="223" y="445"/>
                  </a:lnTo>
                  <a:lnTo>
                    <a:pt x="237" y="430"/>
                  </a:lnTo>
                  <a:lnTo>
                    <a:pt x="249" y="415"/>
                  </a:lnTo>
                  <a:lnTo>
                    <a:pt x="259" y="400"/>
                  </a:lnTo>
                  <a:lnTo>
                    <a:pt x="270" y="386"/>
                  </a:lnTo>
                  <a:lnTo>
                    <a:pt x="280" y="371"/>
                  </a:lnTo>
                  <a:lnTo>
                    <a:pt x="289" y="356"/>
                  </a:lnTo>
                  <a:lnTo>
                    <a:pt x="298" y="343"/>
                  </a:lnTo>
                  <a:lnTo>
                    <a:pt x="306" y="328"/>
                  </a:lnTo>
                  <a:lnTo>
                    <a:pt x="313" y="314"/>
                  </a:lnTo>
                  <a:lnTo>
                    <a:pt x="320" y="301"/>
                  </a:lnTo>
                  <a:lnTo>
                    <a:pt x="327" y="287"/>
                  </a:lnTo>
                  <a:lnTo>
                    <a:pt x="333" y="273"/>
                  </a:lnTo>
                  <a:lnTo>
                    <a:pt x="340" y="261"/>
                  </a:lnTo>
                  <a:lnTo>
                    <a:pt x="345" y="247"/>
                  </a:lnTo>
                  <a:lnTo>
                    <a:pt x="352" y="235"/>
                  </a:lnTo>
                  <a:lnTo>
                    <a:pt x="357" y="223"/>
                  </a:lnTo>
                  <a:lnTo>
                    <a:pt x="364" y="211"/>
                  </a:lnTo>
                  <a:lnTo>
                    <a:pt x="371" y="199"/>
                  </a:lnTo>
                  <a:lnTo>
                    <a:pt x="376" y="186"/>
                  </a:lnTo>
                  <a:lnTo>
                    <a:pt x="383" y="175"/>
                  </a:lnTo>
                  <a:lnTo>
                    <a:pt x="390" y="165"/>
                  </a:lnTo>
                  <a:lnTo>
                    <a:pt x="398" y="154"/>
                  </a:lnTo>
                  <a:lnTo>
                    <a:pt x="406" y="143"/>
                  </a:lnTo>
                  <a:lnTo>
                    <a:pt x="414" y="133"/>
                  </a:lnTo>
                  <a:lnTo>
                    <a:pt x="422" y="122"/>
                  </a:lnTo>
                  <a:lnTo>
                    <a:pt x="431" y="113"/>
                  </a:lnTo>
                  <a:lnTo>
                    <a:pt x="442" y="103"/>
                  </a:lnTo>
                  <a:lnTo>
                    <a:pt x="453" y="95"/>
                  </a:lnTo>
                  <a:lnTo>
                    <a:pt x="465" y="87"/>
                  </a:lnTo>
                  <a:lnTo>
                    <a:pt x="477" y="79"/>
                  </a:lnTo>
                  <a:lnTo>
                    <a:pt x="492" y="71"/>
                  </a:lnTo>
                  <a:lnTo>
                    <a:pt x="507" y="63"/>
                  </a:lnTo>
                  <a:lnTo>
                    <a:pt x="521" y="56"/>
                  </a:lnTo>
                  <a:lnTo>
                    <a:pt x="539" y="49"/>
                  </a:lnTo>
                  <a:lnTo>
                    <a:pt x="558" y="44"/>
                  </a:lnTo>
                  <a:lnTo>
                    <a:pt x="575" y="38"/>
                  </a:lnTo>
                  <a:lnTo>
                    <a:pt x="594" y="33"/>
                  </a:lnTo>
                  <a:lnTo>
                    <a:pt x="613" y="29"/>
                  </a:lnTo>
                  <a:lnTo>
                    <a:pt x="633" y="25"/>
                  </a:lnTo>
                  <a:lnTo>
                    <a:pt x="654" y="20"/>
                  </a:lnTo>
                  <a:lnTo>
                    <a:pt x="677" y="16"/>
                  </a:lnTo>
                  <a:lnTo>
                    <a:pt x="700" y="14"/>
                  </a:lnTo>
                  <a:lnTo>
                    <a:pt x="723" y="10"/>
                  </a:lnTo>
                  <a:lnTo>
                    <a:pt x="747" y="8"/>
                  </a:lnTo>
                  <a:lnTo>
                    <a:pt x="773" y="5"/>
                  </a:lnTo>
                  <a:lnTo>
                    <a:pt x="798" y="4"/>
                  </a:lnTo>
                  <a:lnTo>
                    <a:pt x="824" y="3"/>
                  </a:lnTo>
                  <a:lnTo>
                    <a:pt x="849" y="1"/>
                  </a:lnTo>
                  <a:lnTo>
                    <a:pt x="876" y="0"/>
                  </a:lnTo>
                  <a:lnTo>
                    <a:pt x="903" y="0"/>
                  </a:lnTo>
                  <a:lnTo>
                    <a:pt x="930" y="0"/>
                  </a:lnTo>
                  <a:lnTo>
                    <a:pt x="958" y="0"/>
                  </a:lnTo>
                  <a:lnTo>
                    <a:pt x="985" y="1"/>
                  </a:lnTo>
                  <a:lnTo>
                    <a:pt x="1013" y="3"/>
                  </a:lnTo>
                  <a:lnTo>
                    <a:pt x="1040" y="4"/>
                  </a:lnTo>
                  <a:lnTo>
                    <a:pt x="1068" y="5"/>
                  </a:lnTo>
                  <a:lnTo>
                    <a:pt x="1097" y="8"/>
                  </a:lnTo>
                  <a:lnTo>
                    <a:pt x="1123" y="10"/>
                  </a:lnTo>
                  <a:lnTo>
                    <a:pt x="1152" y="14"/>
                  </a:lnTo>
                  <a:lnTo>
                    <a:pt x="1178" y="16"/>
                  </a:lnTo>
                  <a:lnTo>
                    <a:pt x="1205" y="20"/>
                  </a:lnTo>
                  <a:lnTo>
                    <a:pt x="1232" y="25"/>
                  </a:lnTo>
                  <a:lnTo>
                    <a:pt x="1258" y="29"/>
                  </a:lnTo>
                  <a:lnTo>
                    <a:pt x="1283" y="34"/>
                  </a:lnTo>
                  <a:lnTo>
                    <a:pt x="1309" y="39"/>
                  </a:lnTo>
                  <a:lnTo>
                    <a:pt x="1334" y="45"/>
                  </a:lnTo>
                  <a:lnTo>
                    <a:pt x="1359" y="52"/>
                  </a:lnTo>
                  <a:lnTo>
                    <a:pt x="1381" y="57"/>
                  </a:lnTo>
                  <a:lnTo>
                    <a:pt x="1404" y="65"/>
                  </a:lnTo>
                  <a:lnTo>
                    <a:pt x="1427" y="72"/>
                  </a:lnTo>
                  <a:lnTo>
                    <a:pt x="1447" y="80"/>
                  </a:lnTo>
                  <a:lnTo>
                    <a:pt x="1469" y="88"/>
                  </a:lnTo>
                  <a:lnTo>
                    <a:pt x="1488" y="97"/>
                  </a:lnTo>
                  <a:lnTo>
                    <a:pt x="1506" y="105"/>
                  </a:lnTo>
                  <a:lnTo>
                    <a:pt x="1524" y="114"/>
                  </a:lnTo>
                  <a:lnTo>
                    <a:pt x="1541" y="124"/>
                  </a:lnTo>
                  <a:lnTo>
                    <a:pt x="1557" y="135"/>
                  </a:lnTo>
                  <a:lnTo>
                    <a:pt x="1574" y="144"/>
                  </a:lnTo>
                  <a:lnTo>
                    <a:pt x="1588" y="155"/>
                  </a:lnTo>
                  <a:lnTo>
                    <a:pt x="1603" y="166"/>
                  </a:lnTo>
                  <a:lnTo>
                    <a:pt x="1617" y="178"/>
                  </a:lnTo>
                  <a:lnTo>
                    <a:pt x="1629" y="189"/>
                  </a:lnTo>
                  <a:lnTo>
                    <a:pt x="1641" y="201"/>
                  </a:lnTo>
                  <a:lnTo>
                    <a:pt x="1653" y="214"/>
                  </a:lnTo>
                  <a:lnTo>
                    <a:pt x="1664" y="227"/>
                  </a:lnTo>
                  <a:lnTo>
                    <a:pt x="1674" y="239"/>
                  </a:lnTo>
                  <a:lnTo>
                    <a:pt x="1684" y="253"/>
                  </a:lnTo>
                  <a:lnTo>
                    <a:pt x="1693" y="267"/>
                  </a:lnTo>
                  <a:lnTo>
                    <a:pt x="1703" y="280"/>
                  </a:lnTo>
                  <a:lnTo>
                    <a:pt x="1711" y="295"/>
                  </a:lnTo>
                  <a:lnTo>
                    <a:pt x="1717" y="310"/>
                  </a:lnTo>
                  <a:lnTo>
                    <a:pt x="1725" y="324"/>
                  </a:lnTo>
                  <a:lnTo>
                    <a:pt x="1732" y="339"/>
                  </a:lnTo>
                  <a:lnTo>
                    <a:pt x="1737" y="355"/>
                  </a:lnTo>
                  <a:lnTo>
                    <a:pt x="1744" y="370"/>
                  </a:lnTo>
                  <a:lnTo>
                    <a:pt x="1750" y="386"/>
                  </a:lnTo>
                  <a:lnTo>
                    <a:pt x="1754" y="401"/>
                  </a:lnTo>
                  <a:lnTo>
                    <a:pt x="1759" y="417"/>
                  </a:lnTo>
                  <a:lnTo>
                    <a:pt x="1763" y="434"/>
                  </a:lnTo>
                  <a:lnTo>
                    <a:pt x="1767" y="450"/>
                  </a:lnTo>
                  <a:lnTo>
                    <a:pt x="1771" y="468"/>
                  </a:lnTo>
                  <a:lnTo>
                    <a:pt x="1774" y="484"/>
                  </a:lnTo>
                  <a:lnTo>
                    <a:pt x="1776" y="502"/>
                  </a:lnTo>
                  <a:lnTo>
                    <a:pt x="1782" y="534"/>
                  </a:lnTo>
                  <a:lnTo>
                    <a:pt x="1786" y="567"/>
                  </a:lnTo>
                  <a:lnTo>
                    <a:pt x="1789" y="601"/>
                  </a:lnTo>
                  <a:lnTo>
                    <a:pt x="1790" y="634"/>
                  </a:lnTo>
                  <a:lnTo>
                    <a:pt x="1791" y="669"/>
                  </a:lnTo>
                  <a:lnTo>
                    <a:pt x="1791" y="703"/>
                  </a:lnTo>
                  <a:lnTo>
                    <a:pt x="1790" y="737"/>
                  </a:lnTo>
                  <a:lnTo>
                    <a:pt x="1787" y="772"/>
                  </a:lnTo>
                  <a:lnTo>
                    <a:pt x="1785" y="806"/>
                  </a:lnTo>
                  <a:lnTo>
                    <a:pt x="1780" y="842"/>
                  </a:lnTo>
                  <a:lnTo>
                    <a:pt x="1775" y="876"/>
                  </a:lnTo>
                  <a:lnTo>
                    <a:pt x="1768" y="910"/>
                  </a:lnTo>
                  <a:lnTo>
                    <a:pt x="1762" y="944"/>
                  </a:lnTo>
                  <a:lnTo>
                    <a:pt x="1752" y="976"/>
                  </a:lnTo>
                  <a:lnTo>
                    <a:pt x="1743" y="1009"/>
                  </a:lnTo>
                  <a:lnTo>
                    <a:pt x="1733" y="1042"/>
                  </a:lnTo>
                  <a:lnTo>
                    <a:pt x="1721" y="1073"/>
                  </a:lnTo>
                  <a:lnTo>
                    <a:pt x="1709" y="1104"/>
                  </a:lnTo>
                  <a:lnTo>
                    <a:pt x="1694" y="1134"/>
                  </a:lnTo>
                  <a:lnTo>
                    <a:pt x="1680" y="1163"/>
                  </a:lnTo>
                  <a:lnTo>
                    <a:pt x="1664" y="1191"/>
                  </a:lnTo>
                  <a:lnTo>
                    <a:pt x="1654" y="1207"/>
                  </a:lnTo>
                  <a:lnTo>
                    <a:pt x="1643" y="1224"/>
                  </a:lnTo>
                  <a:lnTo>
                    <a:pt x="1633" y="1240"/>
                  </a:lnTo>
                  <a:lnTo>
                    <a:pt x="1622" y="1255"/>
                  </a:lnTo>
                  <a:lnTo>
                    <a:pt x="1610" y="1270"/>
                  </a:lnTo>
                  <a:lnTo>
                    <a:pt x="1598" y="1284"/>
                  </a:lnTo>
                  <a:lnTo>
                    <a:pt x="1586" y="1299"/>
                  </a:lnTo>
                  <a:lnTo>
                    <a:pt x="1572" y="1312"/>
                  </a:lnTo>
                  <a:lnTo>
                    <a:pt x="1560" y="1326"/>
                  </a:lnTo>
                  <a:lnTo>
                    <a:pt x="1547" y="1338"/>
                  </a:lnTo>
                  <a:lnTo>
                    <a:pt x="1532" y="1350"/>
                  </a:lnTo>
                  <a:lnTo>
                    <a:pt x="1518" y="1362"/>
                  </a:lnTo>
                  <a:lnTo>
                    <a:pt x="1504" y="1375"/>
                  </a:lnTo>
                  <a:lnTo>
                    <a:pt x="1489" y="1386"/>
                  </a:lnTo>
                  <a:lnTo>
                    <a:pt x="1474" y="1398"/>
                  </a:lnTo>
                  <a:lnTo>
                    <a:pt x="1459" y="1407"/>
                  </a:lnTo>
                  <a:lnTo>
                    <a:pt x="1443" y="1418"/>
                  </a:lnTo>
                  <a:lnTo>
                    <a:pt x="1427" y="1428"/>
                  </a:lnTo>
                  <a:lnTo>
                    <a:pt x="1411" y="1437"/>
                  </a:lnTo>
                  <a:lnTo>
                    <a:pt x="1395" y="1447"/>
                  </a:lnTo>
                  <a:lnTo>
                    <a:pt x="1377" y="1455"/>
                  </a:lnTo>
                  <a:lnTo>
                    <a:pt x="1360" y="1463"/>
                  </a:lnTo>
                  <a:lnTo>
                    <a:pt x="1332" y="1477"/>
                  </a:lnTo>
                  <a:lnTo>
                    <a:pt x="1302" y="1487"/>
                  </a:lnTo>
                  <a:lnTo>
                    <a:pt x="1273" y="1498"/>
                  </a:lnTo>
                  <a:lnTo>
                    <a:pt x="1242" y="1508"/>
                  </a:lnTo>
                  <a:lnTo>
                    <a:pt x="1211" y="1517"/>
                  </a:lnTo>
                  <a:lnTo>
                    <a:pt x="1178" y="1524"/>
                  </a:lnTo>
                  <a:lnTo>
                    <a:pt x="1148" y="1531"/>
                  </a:lnTo>
                  <a:lnTo>
                    <a:pt x="1115" y="1535"/>
                  </a:lnTo>
                  <a:lnTo>
                    <a:pt x="1083" y="1539"/>
                  </a:lnTo>
                  <a:lnTo>
                    <a:pt x="1051" y="1542"/>
                  </a:lnTo>
                  <a:lnTo>
                    <a:pt x="1017" y="1545"/>
                  </a:lnTo>
                  <a:lnTo>
                    <a:pt x="985" y="1545"/>
                  </a:lnTo>
                  <a:lnTo>
                    <a:pt x="953" y="1545"/>
                  </a:lnTo>
                  <a:lnTo>
                    <a:pt x="920" y="1542"/>
                  </a:lnTo>
                  <a:lnTo>
                    <a:pt x="888" y="1539"/>
                  </a:lnTo>
                  <a:lnTo>
                    <a:pt x="856" y="1535"/>
                  </a:lnTo>
                  <a:lnTo>
                    <a:pt x="825" y="1531"/>
                  </a:lnTo>
                  <a:lnTo>
                    <a:pt x="794" y="1524"/>
                  </a:lnTo>
                  <a:lnTo>
                    <a:pt x="763" y="1516"/>
                  </a:lnTo>
                  <a:lnTo>
                    <a:pt x="732" y="1508"/>
                  </a:lnTo>
                  <a:lnTo>
                    <a:pt x="703" y="1498"/>
                  </a:lnTo>
                  <a:lnTo>
                    <a:pt x="675" y="1487"/>
                  </a:lnTo>
                  <a:lnTo>
                    <a:pt x="646" y="1475"/>
                  </a:lnTo>
                  <a:lnTo>
                    <a:pt x="618" y="1462"/>
                  </a:lnTo>
                  <a:lnTo>
                    <a:pt x="591" y="1447"/>
                  </a:lnTo>
                  <a:lnTo>
                    <a:pt x="566" y="1430"/>
                  </a:lnTo>
                  <a:lnTo>
                    <a:pt x="544" y="1415"/>
                  </a:lnTo>
                  <a:lnTo>
                    <a:pt x="523" y="1400"/>
                  </a:lnTo>
                  <a:lnTo>
                    <a:pt x="503" y="1384"/>
                  </a:lnTo>
                  <a:lnTo>
                    <a:pt x="484" y="1366"/>
                  </a:lnTo>
                  <a:lnTo>
                    <a:pt x="464" y="1349"/>
                  </a:lnTo>
                  <a:lnTo>
                    <a:pt x="446" y="1330"/>
                  </a:lnTo>
                  <a:lnTo>
                    <a:pt x="427" y="1311"/>
                  </a:lnTo>
                  <a:lnTo>
                    <a:pt x="410" y="1292"/>
                  </a:lnTo>
                  <a:lnTo>
                    <a:pt x="394" y="1271"/>
                  </a:lnTo>
                  <a:lnTo>
                    <a:pt x="376" y="1251"/>
                  </a:lnTo>
                  <a:lnTo>
                    <a:pt x="360" y="1231"/>
                  </a:lnTo>
                  <a:lnTo>
                    <a:pt x="344" y="1209"/>
                  </a:lnTo>
                  <a:lnTo>
                    <a:pt x="329" y="1188"/>
                  </a:lnTo>
                  <a:lnTo>
                    <a:pt x="314" y="1168"/>
                  </a:lnTo>
                  <a:lnTo>
                    <a:pt x="300" y="1146"/>
                  </a:lnTo>
                  <a:lnTo>
                    <a:pt x="285" y="1126"/>
                  </a:lnTo>
                  <a:lnTo>
                    <a:pt x="270" y="1104"/>
                  </a:lnTo>
                  <a:lnTo>
                    <a:pt x="255" y="1084"/>
                  </a:lnTo>
                  <a:lnTo>
                    <a:pt x="242" y="1063"/>
                  </a:lnTo>
                  <a:lnTo>
                    <a:pt x="227" y="1044"/>
                  </a:lnTo>
                  <a:lnTo>
                    <a:pt x="214" y="1024"/>
                  </a:lnTo>
                  <a:lnTo>
                    <a:pt x="199" y="1005"/>
                  </a:lnTo>
                  <a:lnTo>
                    <a:pt x="185" y="986"/>
                  </a:lnTo>
                  <a:lnTo>
                    <a:pt x="171" y="968"/>
                  </a:lnTo>
                  <a:lnTo>
                    <a:pt x="156" y="950"/>
                  </a:lnTo>
                  <a:lnTo>
                    <a:pt x="142" y="934"/>
                  </a:lnTo>
                  <a:lnTo>
                    <a:pt x="136" y="927"/>
                  </a:lnTo>
                  <a:lnTo>
                    <a:pt x="130" y="922"/>
                  </a:lnTo>
                  <a:lnTo>
                    <a:pt x="124" y="915"/>
                  </a:lnTo>
                  <a:lnTo>
                    <a:pt x="118" y="908"/>
                  </a:lnTo>
                  <a:lnTo>
                    <a:pt x="112" y="903"/>
                  </a:lnTo>
                  <a:lnTo>
                    <a:pt x="106" y="897"/>
                  </a:lnTo>
                  <a:lnTo>
                    <a:pt x="101" y="892"/>
                  </a:lnTo>
                  <a:lnTo>
                    <a:pt x="95" y="887"/>
                  </a:lnTo>
                  <a:lnTo>
                    <a:pt x="90" y="881"/>
                  </a:lnTo>
                  <a:lnTo>
                    <a:pt x="86" y="877"/>
                  </a:lnTo>
                  <a:lnTo>
                    <a:pt x="81" y="873"/>
                  </a:lnTo>
                  <a:lnTo>
                    <a:pt x="77" y="869"/>
                  </a:lnTo>
                  <a:lnTo>
                    <a:pt x="73" y="866"/>
                  </a:lnTo>
                  <a:lnTo>
                    <a:pt x="70" y="862"/>
                  </a:lnTo>
                  <a:lnTo>
                    <a:pt x="67" y="859"/>
                  </a:lnTo>
                  <a:lnTo>
                    <a:pt x="65" y="858"/>
                  </a:lnTo>
                  <a:lnTo>
                    <a:pt x="62" y="855"/>
                  </a:lnTo>
                  <a:lnTo>
                    <a:pt x="60" y="854"/>
                  </a:lnTo>
                  <a:lnTo>
                    <a:pt x="59" y="854"/>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788" name="Freeform 8">
              <a:extLst>
                <a:ext uri="{FF2B5EF4-FFF2-40B4-BE49-F238E27FC236}">
                  <a16:creationId xmlns:a16="http://schemas.microsoft.com/office/drawing/2014/main" id="{8413BAE2-8B34-34E2-3CA6-48B997665AB7}"/>
                </a:ext>
              </a:extLst>
            </p:cNvPr>
            <p:cNvSpPr>
              <a:spLocks/>
            </p:cNvSpPr>
            <p:nvPr/>
          </p:nvSpPr>
          <p:spPr bwMode="auto">
            <a:xfrm>
              <a:off x="3189" y="2666"/>
              <a:ext cx="1334" cy="1271"/>
            </a:xfrm>
            <a:custGeom>
              <a:avLst/>
              <a:gdLst>
                <a:gd name="T0" fmla="*/ 1 w 1791"/>
                <a:gd name="T1" fmla="*/ 2 h 1545"/>
                <a:gd name="T2" fmla="*/ 0 w 1791"/>
                <a:gd name="T3" fmla="*/ 2 h 1545"/>
                <a:gd name="T4" fmla="*/ 1 w 1791"/>
                <a:gd name="T5" fmla="*/ 2 h 1545"/>
                <a:gd name="T6" fmla="*/ 1 w 1791"/>
                <a:gd name="T7" fmla="*/ 2 h 1545"/>
                <a:gd name="T8" fmla="*/ 1 w 1791"/>
                <a:gd name="T9" fmla="*/ 2 h 1545"/>
                <a:gd name="T10" fmla="*/ 1 w 1791"/>
                <a:gd name="T11" fmla="*/ 2 h 1545"/>
                <a:gd name="T12" fmla="*/ 1 w 1791"/>
                <a:gd name="T13" fmla="*/ 2 h 1545"/>
                <a:gd name="T14" fmla="*/ 1 w 1791"/>
                <a:gd name="T15" fmla="*/ 2 h 1545"/>
                <a:gd name="T16" fmla="*/ 1 w 1791"/>
                <a:gd name="T17" fmla="*/ 2 h 1545"/>
                <a:gd name="T18" fmla="*/ 1 w 1791"/>
                <a:gd name="T19" fmla="*/ 2 h 1545"/>
                <a:gd name="T20" fmla="*/ 1 w 1791"/>
                <a:gd name="T21" fmla="*/ 2 h 1545"/>
                <a:gd name="T22" fmla="*/ 1 w 1791"/>
                <a:gd name="T23" fmla="*/ 2 h 1545"/>
                <a:gd name="T24" fmla="*/ 1 w 1791"/>
                <a:gd name="T25" fmla="*/ 2 h 1545"/>
                <a:gd name="T26" fmla="*/ 1 w 1791"/>
                <a:gd name="T27" fmla="*/ 2 h 1545"/>
                <a:gd name="T28" fmla="*/ 1 w 1791"/>
                <a:gd name="T29" fmla="*/ 2 h 1545"/>
                <a:gd name="T30" fmla="*/ 1 w 1791"/>
                <a:gd name="T31" fmla="*/ 2 h 1545"/>
                <a:gd name="T32" fmla="*/ 1 w 1791"/>
                <a:gd name="T33" fmla="*/ 2 h 1545"/>
                <a:gd name="T34" fmla="*/ 1 w 1791"/>
                <a:gd name="T35" fmla="*/ 2 h 1545"/>
                <a:gd name="T36" fmla="*/ 1 w 1791"/>
                <a:gd name="T37" fmla="*/ 0 h 1545"/>
                <a:gd name="T38" fmla="*/ 1 w 1791"/>
                <a:gd name="T39" fmla="*/ 2 h 1545"/>
                <a:gd name="T40" fmla="*/ 1 w 1791"/>
                <a:gd name="T41" fmla="*/ 2 h 1545"/>
                <a:gd name="T42" fmla="*/ 1 w 1791"/>
                <a:gd name="T43" fmla="*/ 2 h 1545"/>
                <a:gd name="T44" fmla="*/ 1 w 1791"/>
                <a:gd name="T45" fmla="*/ 2 h 1545"/>
                <a:gd name="T46" fmla="*/ 1 w 1791"/>
                <a:gd name="T47" fmla="*/ 2 h 1545"/>
                <a:gd name="T48" fmla="*/ 1 w 1791"/>
                <a:gd name="T49" fmla="*/ 2 h 1545"/>
                <a:gd name="T50" fmla="*/ 1 w 1791"/>
                <a:gd name="T51" fmla="*/ 2 h 1545"/>
                <a:gd name="T52" fmla="*/ 1 w 1791"/>
                <a:gd name="T53" fmla="*/ 2 h 1545"/>
                <a:gd name="T54" fmla="*/ 1 w 1791"/>
                <a:gd name="T55" fmla="*/ 2 h 1545"/>
                <a:gd name="T56" fmla="*/ 1 w 1791"/>
                <a:gd name="T57" fmla="*/ 2 h 1545"/>
                <a:gd name="T58" fmla="*/ 1 w 1791"/>
                <a:gd name="T59" fmla="*/ 2 h 1545"/>
                <a:gd name="T60" fmla="*/ 1 w 1791"/>
                <a:gd name="T61" fmla="*/ 2 h 1545"/>
                <a:gd name="T62" fmla="*/ 1 w 1791"/>
                <a:gd name="T63" fmla="*/ 2 h 1545"/>
                <a:gd name="T64" fmla="*/ 1 w 1791"/>
                <a:gd name="T65" fmla="*/ 2 h 1545"/>
                <a:gd name="T66" fmla="*/ 1 w 1791"/>
                <a:gd name="T67" fmla="*/ 2 h 1545"/>
                <a:gd name="T68" fmla="*/ 1 w 1791"/>
                <a:gd name="T69" fmla="*/ 2 h 1545"/>
                <a:gd name="T70" fmla="*/ 1 w 1791"/>
                <a:gd name="T71" fmla="*/ 2 h 1545"/>
                <a:gd name="T72" fmla="*/ 1 w 1791"/>
                <a:gd name="T73" fmla="*/ 2 h 1545"/>
                <a:gd name="T74" fmla="*/ 1 w 1791"/>
                <a:gd name="T75" fmla="*/ 2 h 1545"/>
                <a:gd name="T76" fmla="*/ 1 w 1791"/>
                <a:gd name="T77" fmla="*/ 2 h 1545"/>
                <a:gd name="T78" fmla="*/ 1 w 1791"/>
                <a:gd name="T79" fmla="*/ 2 h 1545"/>
                <a:gd name="T80" fmla="*/ 1 w 1791"/>
                <a:gd name="T81" fmla="*/ 2 h 1545"/>
                <a:gd name="T82" fmla="*/ 1 w 1791"/>
                <a:gd name="T83" fmla="*/ 2 h 1545"/>
                <a:gd name="T84" fmla="*/ 1 w 1791"/>
                <a:gd name="T85" fmla="*/ 2 h 1545"/>
                <a:gd name="T86" fmla="*/ 1 w 1791"/>
                <a:gd name="T87" fmla="*/ 2 h 1545"/>
                <a:gd name="T88" fmla="*/ 1 w 1791"/>
                <a:gd name="T89" fmla="*/ 2 h 1545"/>
                <a:gd name="T90" fmla="*/ 1 w 1791"/>
                <a:gd name="T91" fmla="*/ 2 h 1545"/>
                <a:gd name="T92" fmla="*/ 1 w 1791"/>
                <a:gd name="T93" fmla="*/ 2 h 1545"/>
                <a:gd name="T94" fmla="*/ 1 w 1791"/>
                <a:gd name="T95" fmla="*/ 2 h 1545"/>
                <a:gd name="T96" fmla="*/ 1 w 1791"/>
                <a:gd name="T97" fmla="*/ 2 h 1545"/>
                <a:gd name="T98" fmla="*/ 1 w 1791"/>
                <a:gd name="T99" fmla="*/ 2 h 1545"/>
                <a:gd name="T100" fmla="*/ 1 w 1791"/>
                <a:gd name="T101" fmla="*/ 2 h 1545"/>
                <a:gd name="T102" fmla="*/ 1 w 1791"/>
                <a:gd name="T103" fmla="*/ 2 h 1545"/>
                <a:gd name="T104" fmla="*/ 1 w 1791"/>
                <a:gd name="T105" fmla="*/ 2 h 1545"/>
                <a:gd name="T106" fmla="*/ 1 w 1791"/>
                <a:gd name="T107" fmla="*/ 2 h 1545"/>
                <a:gd name="T108" fmla="*/ 1 w 1791"/>
                <a:gd name="T109" fmla="*/ 2 h 1545"/>
                <a:gd name="T110" fmla="*/ 1 w 1791"/>
                <a:gd name="T111" fmla="*/ 2 h 1545"/>
                <a:gd name="T112" fmla="*/ 1 w 1791"/>
                <a:gd name="T113" fmla="*/ 2 h 1545"/>
                <a:gd name="T114" fmla="*/ 1 w 1791"/>
                <a:gd name="T115" fmla="*/ 2 h 1545"/>
                <a:gd name="T116" fmla="*/ 1 w 1791"/>
                <a:gd name="T117" fmla="*/ 2 h 1545"/>
                <a:gd name="T118" fmla="*/ 1 w 1791"/>
                <a:gd name="T119" fmla="*/ 2 h 1545"/>
                <a:gd name="T120" fmla="*/ 1 w 1791"/>
                <a:gd name="T121" fmla="*/ 2 h 15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91" h="1545">
                  <a:moveTo>
                    <a:pt x="59" y="854"/>
                  </a:moveTo>
                  <a:lnTo>
                    <a:pt x="41" y="835"/>
                  </a:lnTo>
                  <a:lnTo>
                    <a:pt x="28" y="816"/>
                  </a:lnTo>
                  <a:lnTo>
                    <a:pt x="17" y="797"/>
                  </a:lnTo>
                  <a:lnTo>
                    <a:pt x="9" y="780"/>
                  </a:lnTo>
                  <a:lnTo>
                    <a:pt x="4" y="762"/>
                  </a:lnTo>
                  <a:lnTo>
                    <a:pt x="1" y="744"/>
                  </a:lnTo>
                  <a:lnTo>
                    <a:pt x="0" y="728"/>
                  </a:lnTo>
                  <a:lnTo>
                    <a:pt x="2" y="712"/>
                  </a:lnTo>
                  <a:lnTo>
                    <a:pt x="6" y="695"/>
                  </a:lnTo>
                  <a:lnTo>
                    <a:pt x="12" y="679"/>
                  </a:lnTo>
                  <a:lnTo>
                    <a:pt x="18" y="663"/>
                  </a:lnTo>
                  <a:lnTo>
                    <a:pt x="28" y="646"/>
                  </a:lnTo>
                  <a:lnTo>
                    <a:pt x="39" y="631"/>
                  </a:lnTo>
                  <a:lnTo>
                    <a:pt x="51" y="616"/>
                  </a:lnTo>
                  <a:lnTo>
                    <a:pt x="63" y="601"/>
                  </a:lnTo>
                  <a:lnTo>
                    <a:pt x="76" y="586"/>
                  </a:lnTo>
                  <a:lnTo>
                    <a:pt x="91" y="572"/>
                  </a:lnTo>
                  <a:lnTo>
                    <a:pt x="104" y="558"/>
                  </a:lnTo>
                  <a:lnTo>
                    <a:pt x="121" y="543"/>
                  </a:lnTo>
                  <a:lnTo>
                    <a:pt x="135" y="529"/>
                  </a:lnTo>
                  <a:lnTo>
                    <a:pt x="150" y="516"/>
                  </a:lnTo>
                  <a:lnTo>
                    <a:pt x="166" y="501"/>
                  </a:lnTo>
                  <a:lnTo>
                    <a:pt x="181" y="487"/>
                  </a:lnTo>
                  <a:lnTo>
                    <a:pt x="194" y="474"/>
                  </a:lnTo>
                  <a:lnTo>
                    <a:pt x="208" y="460"/>
                  </a:lnTo>
                  <a:lnTo>
                    <a:pt x="223" y="445"/>
                  </a:lnTo>
                  <a:lnTo>
                    <a:pt x="236" y="430"/>
                  </a:lnTo>
                  <a:lnTo>
                    <a:pt x="248" y="415"/>
                  </a:lnTo>
                  <a:lnTo>
                    <a:pt x="259" y="400"/>
                  </a:lnTo>
                  <a:lnTo>
                    <a:pt x="270" y="387"/>
                  </a:lnTo>
                  <a:lnTo>
                    <a:pt x="279" y="372"/>
                  </a:lnTo>
                  <a:lnTo>
                    <a:pt x="289" y="357"/>
                  </a:lnTo>
                  <a:lnTo>
                    <a:pt x="298" y="343"/>
                  </a:lnTo>
                  <a:lnTo>
                    <a:pt x="306" y="328"/>
                  </a:lnTo>
                  <a:lnTo>
                    <a:pt x="313" y="315"/>
                  </a:lnTo>
                  <a:lnTo>
                    <a:pt x="319" y="301"/>
                  </a:lnTo>
                  <a:lnTo>
                    <a:pt x="326" y="287"/>
                  </a:lnTo>
                  <a:lnTo>
                    <a:pt x="333" y="274"/>
                  </a:lnTo>
                  <a:lnTo>
                    <a:pt x="340" y="262"/>
                  </a:lnTo>
                  <a:lnTo>
                    <a:pt x="345" y="248"/>
                  </a:lnTo>
                  <a:lnTo>
                    <a:pt x="352" y="236"/>
                  </a:lnTo>
                  <a:lnTo>
                    <a:pt x="357" y="223"/>
                  </a:lnTo>
                  <a:lnTo>
                    <a:pt x="364" y="211"/>
                  </a:lnTo>
                  <a:lnTo>
                    <a:pt x="371" y="199"/>
                  </a:lnTo>
                  <a:lnTo>
                    <a:pt x="376" y="187"/>
                  </a:lnTo>
                  <a:lnTo>
                    <a:pt x="383" y="176"/>
                  </a:lnTo>
                  <a:lnTo>
                    <a:pt x="389" y="165"/>
                  </a:lnTo>
                  <a:lnTo>
                    <a:pt x="397" y="154"/>
                  </a:lnTo>
                  <a:lnTo>
                    <a:pt x="405" y="143"/>
                  </a:lnTo>
                  <a:lnTo>
                    <a:pt x="414" y="134"/>
                  </a:lnTo>
                  <a:lnTo>
                    <a:pt x="422" y="123"/>
                  </a:lnTo>
                  <a:lnTo>
                    <a:pt x="431" y="113"/>
                  </a:lnTo>
                  <a:lnTo>
                    <a:pt x="442" y="104"/>
                  </a:lnTo>
                  <a:lnTo>
                    <a:pt x="452" y="96"/>
                  </a:lnTo>
                  <a:lnTo>
                    <a:pt x="465" y="87"/>
                  </a:lnTo>
                  <a:lnTo>
                    <a:pt x="477" y="79"/>
                  </a:lnTo>
                  <a:lnTo>
                    <a:pt x="491" y="71"/>
                  </a:lnTo>
                  <a:lnTo>
                    <a:pt x="506" y="63"/>
                  </a:lnTo>
                  <a:lnTo>
                    <a:pt x="521" y="56"/>
                  </a:lnTo>
                  <a:lnTo>
                    <a:pt x="538" y="49"/>
                  </a:lnTo>
                  <a:lnTo>
                    <a:pt x="557" y="44"/>
                  </a:lnTo>
                  <a:lnTo>
                    <a:pt x="575" y="39"/>
                  </a:lnTo>
                  <a:lnTo>
                    <a:pt x="594" y="33"/>
                  </a:lnTo>
                  <a:lnTo>
                    <a:pt x="612" y="29"/>
                  </a:lnTo>
                  <a:lnTo>
                    <a:pt x="633" y="25"/>
                  </a:lnTo>
                  <a:lnTo>
                    <a:pt x="654" y="21"/>
                  </a:lnTo>
                  <a:lnTo>
                    <a:pt x="677" y="17"/>
                  </a:lnTo>
                  <a:lnTo>
                    <a:pt x="700" y="14"/>
                  </a:lnTo>
                  <a:lnTo>
                    <a:pt x="723" y="10"/>
                  </a:lnTo>
                  <a:lnTo>
                    <a:pt x="747" y="9"/>
                  </a:lnTo>
                  <a:lnTo>
                    <a:pt x="772" y="6"/>
                  </a:lnTo>
                  <a:lnTo>
                    <a:pt x="798" y="5"/>
                  </a:lnTo>
                  <a:lnTo>
                    <a:pt x="823" y="3"/>
                  </a:lnTo>
                  <a:lnTo>
                    <a:pt x="849" y="2"/>
                  </a:lnTo>
                  <a:lnTo>
                    <a:pt x="876" y="0"/>
                  </a:lnTo>
                  <a:lnTo>
                    <a:pt x="903" y="0"/>
                  </a:lnTo>
                  <a:lnTo>
                    <a:pt x="930" y="0"/>
                  </a:lnTo>
                  <a:lnTo>
                    <a:pt x="958" y="0"/>
                  </a:lnTo>
                  <a:lnTo>
                    <a:pt x="985" y="2"/>
                  </a:lnTo>
                  <a:lnTo>
                    <a:pt x="1013" y="3"/>
                  </a:lnTo>
                  <a:lnTo>
                    <a:pt x="1040" y="5"/>
                  </a:lnTo>
                  <a:lnTo>
                    <a:pt x="1068" y="6"/>
                  </a:lnTo>
                  <a:lnTo>
                    <a:pt x="1096" y="9"/>
                  </a:lnTo>
                  <a:lnTo>
                    <a:pt x="1123" y="10"/>
                  </a:lnTo>
                  <a:lnTo>
                    <a:pt x="1151" y="14"/>
                  </a:lnTo>
                  <a:lnTo>
                    <a:pt x="1178" y="17"/>
                  </a:lnTo>
                  <a:lnTo>
                    <a:pt x="1205" y="21"/>
                  </a:lnTo>
                  <a:lnTo>
                    <a:pt x="1232" y="25"/>
                  </a:lnTo>
                  <a:lnTo>
                    <a:pt x="1257" y="29"/>
                  </a:lnTo>
                  <a:lnTo>
                    <a:pt x="1283" y="34"/>
                  </a:lnTo>
                  <a:lnTo>
                    <a:pt x="1308" y="40"/>
                  </a:lnTo>
                  <a:lnTo>
                    <a:pt x="1334" y="45"/>
                  </a:lnTo>
                  <a:lnTo>
                    <a:pt x="1358" y="52"/>
                  </a:lnTo>
                  <a:lnTo>
                    <a:pt x="1381" y="58"/>
                  </a:lnTo>
                  <a:lnTo>
                    <a:pt x="1404" y="66"/>
                  </a:lnTo>
                  <a:lnTo>
                    <a:pt x="1427" y="73"/>
                  </a:lnTo>
                  <a:lnTo>
                    <a:pt x="1447" y="81"/>
                  </a:lnTo>
                  <a:lnTo>
                    <a:pt x="1468" y="89"/>
                  </a:lnTo>
                  <a:lnTo>
                    <a:pt x="1487" y="97"/>
                  </a:lnTo>
                  <a:lnTo>
                    <a:pt x="1506" y="105"/>
                  </a:lnTo>
                  <a:lnTo>
                    <a:pt x="1523" y="115"/>
                  </a:lnTo>
                  <a:lnTo>
                    <a:pt x="1541" y="124"/>
                  </a:lnTo>
                  <a:lnTo>
                    <a:pt x="1557" y="135"/>
                  </a:lnTo>
                  <a:lnTo>
                    <a:pt x="1573" y="145"/>
                  </a:lnTo>
                  <a:lnTo>
                    <a:pt x="1588" y="155"/>
                  </a:lnTo>
                  <a:lnTo>
                    <a:pt x="1603" y="166"/>
                  </a:lnTo>
                  <a:lnTo>
                    <a:pt x="1616" y="179"/>
                  </a:lnTo>
                  <a:lnTo>
                    <a:pt x="1628" y="189"/>
                  </a:lnTo>
                  <a:lnTo>
                    <a:pt x="1640" y="202"/>
                  </a:lnTo>
                  <a:lnTo>
                    <a:pt x="1652" y="214"/>
                  </a:lnTo>
                  <a:lnTo>
                    <a:pt x="1663" y="228"/>
                  </a:lnTo>
                  <a:lnTo>
                    <a:pt x="1674" y="240"/>
                  </a:lnTo>
                  <a:lnTo>
                    <a:pt x="1683" y="253"/>
                  </a:lnTo>
                  <a:lnTo>
                    <a:pt x="1693" y="267"/>
                  </a:lnTo>
                  <a:lnTo>
                    <a:pt x="1702" y="281"/>
                  </a:lnTo>
                  <a:lnTo>
                    <a:pt x="1710" y="296"/>
                  </a:lnTo>
                  <a:lnTo>
                    <a:pt x="1717" y="310"/>
                  </a:lnTo>
                  <a:lnTo>
                    <a:pt x="1725" y="324"/>
                  </a:lnTo>
                  <a:lnTo>
                    <a:pt x="1732" y="339"/>
                  </a:lnTo>
                  <a:lnTo>
                    <a:pt x="1737" y="355"/>
                  </a:lnTo>
                  <a:lnTo>
                    <a:pt x="1744" y="370"/>
                  </a:lnTo>
                  <a:lnTo>
                    <a:pt x="1749" y="387"/>
                  </a:lnTo>
                  <a:lnTo>
                    <a:pt x="1753" y="402"/>
                  </a:lnTo>
                  <a:lnTo>
                    <a:pt x="1759" y="418"/>
                  </a:lnTo>
                  <a:lnTo>
                    <a:pt x="1763" y="434"/>
                  </a:lnTo>
                  <a:lnTo>
                    <a:pt x="1767" y="451"/>
                  </a:lnTo>
                  <a:lnTo>
                    <a:pt x="1771" y="468"/>
                  </a:lnTo>
                  <a:lnTo>
                    <a:pt x="1773" y="485"/>
                  </a:lnTo>
                  <a:lnTo>
                    <a:pt x="1776" y="502"/>
                  </a:lnTo>
                  <a:lnTo>
                    <a:pt x="1781" y="535"/>
                  </a:lnTo>
                  <a:lnTo>
                    <a:pt x="1785" y="567"/>
                  </a:lnTo>
                  <a:lnTo>
                    <a:pt x="1788" y="601"/>
                  </a:lnTo>
                  <a:lnTo>
                    <a:pt x="1790" y="634"/>
                  </a:lnTo>
                  <a:lnTo>
                    <a:pt x="1791" y="669"/>
                  </a:lnTo>
                  <a:lnTo>
                    <a:pt x="1791" y="703"/>
                  </a:lnTo>
                  <a:lnTo>
                    <a:pt x="1790" y="737"/>
                  </a:lnTo>
                  <a:lnTo>
                    <a:pt x="1787" y="773"/>
                  </a:lnTo>
                  <a:lnTo>
                    <a:pt x="1784" y="807"/>
                  </a:lnTo>
                  <a:lnTo>
                    <a:pt x="1780" y="842"/>
                  </a:lnTo>
                  <a:lnTo>
                    <a:pt x="1775" y="876"/>
                  </a:lnTo>
                  <a:lnTo>
                    <a:pt x="1768" y="910"/>
                  </a:lnTo>
                  <a:lnTo>
                    <a:pt x="1761" y="944"/>
                  </a:lnTo>
                  <a:lnTo>
                    <a:pt x="1752" y="977"/>
                  </a:lnTo>
                  <a:lnTo>
                    <a:pt x="1742" y="1009"/>
                  </a:lnTo>
                  <a:lnTo>
                    <a:pt x="1733" y="1042"/>
                  </a:lnTo>
                  <a:lnTo>
                    <a:pt x="1721" y="1073"/>
                  </a:lnTo>
                  <a:lnTo>
                    <a:pt x="1709" y="1105"/>
                  </a:lnTo>
                  <a:lnTo>
                    <a:pt x="1694" y="1134"/>
                  </a:lnTo>
                  <a:lnTo>
                    <a:pt x="1679" y="1163"/>
                  </a:lnTo>
                  <a:lnTo>
                    <a:pt x="1663" y="1192"/>
                  </a:lnTo>
                  <a:lnTo>
                    <a:pt x="1654" y="1208"/>
                  </a:lnTo>
                  <a:lnTo>
                    <a:pt x="1643" y="1224"/>
                  </a:lnTo>
                  <a:lnTo>
                    <a:pt x="1632" y="1240"/>
                  </a:lnTo>
                  <a:lnTo>
                    <a:pt x="1622" y="1255"/>
                  </a:lnTo>
                  <a:lnTo>
                    <a:pt x="1609" y="1270"/>
                  </a:lnTo>
                  <a:lnTo>
                    <a:pt x="1597" y="1284"/>
                  </a:lnTo>
                  <a:lnTo>
                    <a:pt x="1585" y="1299"/>
                  </a:lnTo>
                  <a:lnTo>
                    <a:pt x="1572" y="1313"/>
                  </a:lnTo>
                  <a:lnTo>
                    <a:pt x="1560" y="1326"/>
                  </a:lnTo>
                  <a:lnTo>
                    <a:pt x="1546" y="1338"/>
                  </a:lnTo>
                  <a:lnTo>
                    <a:pt x="1532" y="1351"/>
                  </a:lnTo>
                  <a:lnTo>
                    <a:pt x="1518" y="1363"/>
                  </a:lnTo>
                  <a:lnTo>
                    <a:pt x="1503" y="1375"/>
                  </a:lnTo>
                  <a:lnTo>
                    <a:pt x="1489" y="1386"/>
                  </a:lnTo>
                  <a:lnTo>
                    <a:pt x="1474" y="1398"/>
                  </a:lnTo>
                  <a:lnTo>
                    <a:pt x="1459" y="1408"/>
                  </a:lnTo>
                  <a:lnTo>
                    <a:pt x="1443" y="1419"/>
                  </a:lnTo>
                  <a:lnTo>
                    <a:pt x="1427" y="1428"/>
                  </a:lnTo>
                  <a:lnTo>
                    <a:pt x="1411" y="1438"/>
                  </a:lnTo>
                  <a:lnTo>
                    <a:pt x="1394" y="1447"/>
                  </a:lnTo>
                  <a:lnTo>
                    <a:pt x="1377" y="1455"/>
                  </a:lnTo>
                  <a:lnTo>
                    <a:pt x="1360" y="1463"/>
                  </a:lnTo>
                  <a:lnTo>
                    <a:pt x="1331" y="1477"/>
                  </a:lnTo>
                  <a:lnTo>
                    <a:pt x="1302" y="1488"/>
                  </a:lnTo>
                  <a:lnTo>
                    <a:pt x="1272" y="1499"/>
                  </a:lnTo>
                  <a:lnTo>
                    <a:pt x="1241" y="1508"/>
                  </a:lnTo>
                  <a:lnTo>
                    <a:pt x="1210" y="1518"/>
                  </a:lnTo>
                  <a:lnTo>
                    <a:pt x="1178" y="1525"/>
                  </a:lnTo>
                  <a:lnTo>
                    <a:pt x="1147" y="1531"/>
                  </a:lnTo>
                  <a:lnTo>
                    <a:pt x="1115" y="1536"/>
                  </a:lnTo>
                  <a:lnTo>
                    <a:pt x="1083" y="1540"/>
                  </a:lnTo>
                  <a:lnTo>
                    <a:pt x="1050" y="1542"/>
                  </a:lnTo>
                  <a:lnTo>
                    <a:pt x="1017" y="1545"/>
                  </a:lnTo>
                  <a:lnTo>
                    <a:pt x="985" y="1545"/>
                  </a:lnTo>
                  <a:lnTo>
                    <a:pt x="952" y="1545"/>
                  </a:lnTo>
                  <a:lnTo>
                    <a:pt x="920" y="1542"/>
                  </a:lnTo>
                  <a:lnTo>
                    <a:pt x="888" y="1540"/>
                  </a:lnTo>
                  <a:lnTo>
                    <a:pt x="856" y="1536"/>
                  </a:lnTo>
                  <a:lnTo>
                    <a:pt x="825" y="1531"/>
                  </a:lnTo>
                  <a:lnTo>
                    <a:pt x="794" y="1525"/>
                  </a:lnTo>
                  <a:lnTo>
                    <a:pt x="763" y="1516"/>
                  </a:lnTo>
                  <a:lnTo>
                    <a:pt x="732" y="1508"/>
                  </a:lnTo>
                  <a:lnTo>
                    <a:pt x="702" y="1499"/>
                  </a:lnTo>
                  <a:lnTo>
                    <a:pt x="674" y="1488"/>
                  </a:lnTo>
                  <a:lnTo>
                    <a:pt x="646" y="1476"/>
                  </a:lnTo>
                  <a:lnTo>
                    <a:pt x="618" y="1462"/>
                  </a:lnTo>
                  <a:lnTo>
                    <a:pt x="591" y="1447"/>
                  </a:lnTo>
                  <a:lnTo>
                    <a:pt x="565" y="1431"/>
                  </a:lnTo>
                  <a:lnTo>
                    <a:pt x="544" y="1416"/>
                  </a:lnTo>
                  <a:lnTo>
                    <a:pt x="522" y="1401"/>
                  </a:lnTo>
                  <a:lnTo>
                    <a:pt x="502" y="1385"/>
                  </a:lnTo>
                  <a:lnTo>
                    <a:pt x="483" y="1367"/>
                  </a:lnTo>
                  <a:lnTo>
                    <a:pt x="463" y="1349"/>
                  </a:lnTo>
                  <a:lnTo>
                    <a:pt x="446" y="1330"/>
                  </a:lnTo>
                  <a:lnTo>
                    <a:pt x="427" y="1311"/>
                  </a:lnTo>
                  <a:lnTo>
                    <a:pt x="409" y="1292"/>
                  </a:lnTo>
                  <a:lnTo>
                    <a:pt x="393" y="1272"/>
                  </a:lnTo>
                  <a:lnTo>
                    <a:pt x="376" y="1251"/>
                  </a:lnTo>
                  <a:lnTo>
                    <a:pt x="360" y="1231"/>
                  </a:lnTo>
                  <a:lnTo>
                    <a:pt x="344" y="1209"/>
                  </a:lnTo>
                  <a:lnTo>
                    <a:pt x="329" y="1189"/>
                  </a:lnTo>
                  <a:lnTo>
                    <a:pt x="314" y="1168"/>
                  </a:lnTo>
                  <a:lnTo>
                    <a:pt x="299" y="1147"/>
                  </a:lnTo>
                  <a:lnTo>
                    <a:pt x="285" y="1126"/>
                  </a:lnTo>
                  <a:lnTo>
                    <a:pt x="270" y="1105"/>
                  </a:lnTo>
                  <a:lnTo>
                    <a:pt x="255" y="1084"/>
                  </a:lnTo>
                  <a:lnTo>
                    <a:pt x="242" y="1064"/>
                  </a:lnTo>
                  <a:lnTo>
                    <a:pt x="227" y="1045"/>
                  </a:lnTo>
                  <a:lnTo>
                    <a:pt x="213" y="1024"/>
                  </a:lnTo>
                  <a:lnTo>
                    <a:pt x="199" y="1005"/>
                  </a:lnTo>
                  <a:lnTo>
                    <a:pt x="185" y="986"/>
                  </a:lnTo>
                  <a:lnTo>
                    <a:pt x="170" y="969"/>
                  </a:lnTo>
                  <a:lnTo>
                    <a:pt x="156" y="951"/>
                  </a:lnTo>
                  <a:lnTo>
                    <a:pt x="142" y="935"/>
                  </a:lnTo>
                  <a:lnTo>
                    <a:pt x="135" y="928"/>
                  </a:lnTo>
                  <a:lnTo>
                    <a:pt x="130" y="922"/>
                  </a:lnTo>
                  <a:lnTo>
                    <a:pt x="123" y="916"/>
                  </a:lnTo>
                  <a:lnTo>
                    <a:pt x="118" y="909"/>
                  </a:lnTo>
                  <a:lnTo>
                    <a:pt x="111" y="903"/>
                  </a:lnTo>
                  <a:lnTo>
                    <a:pt x="106" y="898"/>
                  </a:lnTo>
                  <a:lnTo>
                    <a:pt x="100" y="892"/>
                  </a:lnTo>
                  <a:lnTo>
                    <a:pt x="95" y="887"/>
                  </a:lnTo>
                  <a:lnTo>
                    <a:pt x="90" y="882"/>
                  </a:lnTo>
                  <a:lnTo>
                    <a:pt x="86" y="877"/>
                  </a:lnTo>
                  <a:lnTo>
                    <a:pt x="80" y="873"/>
                  </a:lnTo>
                  <a:lnTo>
                    <a:pt x="76" y="869"/>
                  </a:lnTo>
                  <a:lnTo>
                    <a:pt x="72" y="867"/>
                  </a:lnTo>
                  <a:lnTo>
                    <a:pt x="70" y="862"/>
                  </a:lnTo>
                  <a:lnTo>
                    <a:pt x="67" y="860"/>
                  </a:lnTo>
                  <a:lnTo>
                    <a:pt x="64" y="858"/>
                  </a:lnTo>
                  <a:lnTo>
                    <a:pt x="61" y="856"/>
                  </a:lnTo>
                  <a:lnTo>
                    <a:pt x="60" y="854"/>
                  </a:lnTo>
                  <a:lnTo>
                    <a:pt x="59" y="854"/>
                  </a:lnTo>
                  <a:close/>
                </a:path>
              </a:pathLst>
            </a:custGeom>
            <a:gradFill rotWithShape="1">
              <a:gsLst>
                <a:gs pos="0">
                  <a:srgbClr val="FFFFFF"/>
                </a:gs>
                <a:gs pos="100000">
                  <a:srgbClr val="FFFF99"/>
                </a:gs>
              </a:gsLst>
              <a:lin ang="5400000" scaled="1"/>
            </a:gradFill>
            <a:ln w="12700">
              <a:solidFill>
                <a:srgbClr val="000000"/>
              </a:solidFill>
              <a:prstDash val="solid"/>
              <a:round/>
              <a:headEnd/>
              <a:tailEnd/>
            </a:ln>
          </p:spPr>
          <p:txBody>
            <a:bodyPr/>
            <a:lstStyle/>
            <a:p>
              <a:endParaRPr lang="zh-CN" altLang="en-US"/>
            </a:p>
          </p:txBody>
        </p:sp>
        <p:sp>
          <p:nvSpPr>
            <p:cNvPr id="75789" name="Rectangle 9">
              <a:extLst>
                <a:ext uri="{FF2B5EF4-FFF2-40B4-BE49-F238E27FC236}">
                  <a16:creationId xmlns:a16="http://schemas.microsoft.com/office/drawing/2014/main" id="{C34C5093-4E2D-6BAC-C7C6-F13FC843DAB4}"/>
                </a:ext>
              </a:extLst>
            </p:cNvPr>
            <p:cNvSpPr>
              <a:spLocks noChangeArrowheads="1"/>
            </p:cNvSpPr>
            <p:nvPr/>
          </p:nvSpPr>
          <p:spPr bwMode="auto">
            <a:xfrm>
              <a:off x="1202" y="2751"/>
              <a:ext cx="8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a:solidFill>
                    <a:srgbClr val="0000FF"/>
                  </a:solidFill>
                </a:rPr>
                <a:t>Coding space</a:t>
              </a:r>
            </a:p>
          </p:txBody>
        </p:sp>
        <p:sp>
          <p:nvSpPr>
            <p:cNvPr id="75790" name="Rectangle 10">
              <a:extLst>
                <a:ext uri="{FF2B5EF4-FFF2-40B4-BE49-F238E27FC236}">
                  <a16:creationId xmlns:a16="http://schemas.microsoft.com/office/drawing/2014/main" id="{CB46DC4B-6283-FF3A-669F-A7AF01957BF6}"/>
                </a:ext>
              </a:extLst>
            </p:cNvPr>
            <p:cNvSpPr>
              <a:spLocks noChangeArrowheads="1"/>
            </p:cNvSpPr>
            <p:nvPr/>
          </p:nvSpPr>
          <p:spPr bwMode="auto">
            <a:xfrm>
              <a:off x="3470" y="2779"/>
              <a:ext cx="9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a:solidFill>
                    <a:srgbClr val="0000FF"/>
                  </a:solidFill>
                </a:rPr>
                <a:t>Solution space</a:t>
              </a:r>
            </a:p>
          </p:txBody>
        </p:sp>
        <p:sp>
          <p:nvSpPr>
            <p:cNvPr id="75791" name="Freeform 11">
              <a:extLst>
                <a:ext uri="{FF2B5EF4-FFF2-40B4-BE49-F238E27FC236}">
                  <a16:creationId xmlns:a16="http://schemas.microsoft.com/office/drawing/2014/main" id="{69BF831A-F253-D6EB-4CD0-598B8FA8DDF6}"/>
                </a:ext>
              </a:extLst>
            </p:cNvPr>
            <p:cNvSpPr>
              <a:spLocks/>
            </p:cNvSpPr>
            <p:nvPr/>
          </p:nvSpPr>
          <p:spPr bwMode="auto">
            <a:xfrm>
              <a:off x="2064" y="2978"/>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9900FF"/>
                </a:gs>
              </a:gsLst>
              <a:path path="rect">
                <a:fillToRect l="50000" t="50000" r="50000" b="50000"/>
              </a:path>
            </a:gradFill>
            <a:ln w="9525">
              <a:solidFill>
                <a:schemeClr val="tx1"/>
              </a:solidFill>
              <a:round/>
              <a:headEnd/>
              <a:tailEnd/>
            </a:ln>
          </p:spPr>
          <p:txBody>
            <a:bodyPr/>
            <a:lstStyle/>
            <a:p>
              <a:endParaRPr lang="zh-CN" altLang="en-US"/>
            </a:p>
          </p:txBody>
        </p:sp>
        <p:sp>
          <p:nvSpPr>
            <p:cNvPr id="75792" name="Freeform 12">
              <a:extLst>
                <a:ext uri="{FF2B5EF4-FFF2-40B4-BE49-F238E27FC236}">
                  <a16:creationId xmlns:a16="http://schemas.microsoft.com/office/drawing/2014/main" id="{D006B127-40A7-97C9-0761-283AB41540EC}"/>
                </a:ext>
              </a:extLst>
            </p:cNvPr>
            <p:cNvSpPr>
              <a:spLocks/>
            </p:cNvSpPr>
            <p:nvPr/>
          </p:nvSpPr>
          <p:spPr bwMode="auto">
            <a:xfrm>
              <a:off x="1928" y="3693"/>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chemeClr val="accent2"/>
                </a:gs>
              </a:gsLst>
              <a:path path="rect">
                <a:fillToRect l="50000" t="50000" r="50000" b="50000"/>
              </a:path>
            </a:gradFill>
            <a:ln w="9525">
              <a:solidFill>
                <a:schemeClr val="tx1"/>
              </a:solidFill>
              <a:round/>
              <a:headEnd/>
              <a:tailEnd/>
            </a:ln>
          </p:spPr>
          <p:txBody>
            <a:bodyPr/>
            <a:lstStyle/>
            <a:p>
              <a:endParaRPr lang="zh-CN" altLang="en-US"/>
            </a:p>
          </p:txBody>
        </p:sp>
        <p:sp>
          <p:nvSpPr>
            <p:cNvPr id="75793" name="Freeform 13">
              <a:extLst>
                <a:ext uri="{FF2B5EF4-FFF2-40B4-BE49-F238E27FC236}">
                  <a16:creationId xmlns:a16="http://schemas.microsoft.com/office/drawing/2014/main" id="{70D389B0-B288-A67F-BE88-8AFF875B264C}"/>
                </a:ext>
              </a:extLst>
            </p:cNvPr>
            <p:cNvSpPr>
              <a:spLocks/>
            </p:cNvSpPr>
            <p:nvPr/>
          </p:nvSpPr>
          <p:spPr bwMode="auto">
            <a:xfrm>
              <a:off x="1565" y="2988"/>
              <a:ext cx="96" cy="96"/>
            </a:xfrm>
            <a:custGeom>
              <a:avLst/>
              <a:gdLst>
                <a:gd name="T0" fmla="*/ 0 w 88"/>
                <a:gd name="T1" fmla="*/ 644 h 91"/>
                <a:gd name="T2" fmla="*/ 4 w 88"/>
                <a:gd name="T3" fmla="*/ 419 h 91"/>
                <a:gd name="T4" fmla="*/ 794 w 88"/>
                <a:gd name="T5" fmla="*/ 197 h 91"/>
                <a:gd name="T6" fmla="*/ 2011 w 88"/>
                <a:gd name="T7" fmla="*/ 4 h 91"/>
                <a:gd name="T8" fmla="*/ 3107 w 88"/>
                <a:gd name="T9" fmla="*/ 0 h 91"/>
                <a:gd name="T10" fmla="*/ 4304 w 88"/>
                <a:gd name="T11" fmla="*/ 4 h 91"/>
                <a:gd name="T12" fmla="*/ 5388 w 88"/>
                <a:gd name="T13" fmla="*/ 197 h 91"/>
                <a:gd name="T14" fmla="*/ 6013 w 88"/>
                <a:gd name="T15" fmla="*/ 419 h 91"/>
                <a:gd name="T16" fmla="*/ 6231 w 88"/>
                <a:gd name="T17" fmla="*/ 644 h 91"/>
                <a:gd name="T18" fmla="*/ 6013 w 88"/>
                <a:gd name="T19" fmla="*/ 886 h 91"/>
                <a:gd name="T20" fmla="*/ 5388 w 88"/>
                <a:gd name="T21" fmla="*/ 1086 h 91"/>
                <a:gd name="T22" fmla="*/ 4304 w 88"/>
                <a:gd name="T23" fmla="*/ 1209 h 91"/>
                <a:gd name="T24" fmla="*/ 3107 w 88"/>
                <a:gd name="T25" fmla="*/ 1261 h 91"/>
                <a:gd name="T26" fmla="*/ 2011 w 88"/>
                <a:gd name="T27" fmla="*/ 1209 h 91"/>
                <a:gd name="T28" fmla="*/ 794 w 88"/>
                <a:gd name="T29" fmla="*/ 1086 h 91"/>
                <a:gd name="T30" fmla="*/ 4 w 88"/>
                <a:gd name="T31" fmla="*/ 886 h 91"/>
                <a:gd name="T32" fmla="*/ 0 w 88"/>
                <a:gd name="T33" fmla="*/ 644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00FF"/>
                </a:gs>
              </a:gsLst>
              <a:path path="rect">
                <a:fillToRect l="50000" t="50000" r="50000" b="50000"/>
              </a:path>
            </a:gradFill>
            <a:ln w="9525">
              <a:solidFill>
                <a:schemeClr val="tx1"/>
              </a:solidFill>
              <a:round/>
              <a:headEnd/>
              <a:tailEnd/>
            </a:ln>
          </p:spPr>
          <p:txBody>
            <a:bodyPr/>
            <a:lstStyle/>
            <a:p>
              <a:endParaRPr lang="zh-CN" altLang="en-US"/>
            </a:p>
          </p:txBody>
        </p:sp>
        <p:sp>
          <p:nvSpPr>
            <p:cNvPr id="75794" name="Freeform 14">
              <a:extLst>
                <a:ext uri="{FF2B5EF4-FFF2-40B4-BE49-F238E27FC236}">
                  <a16:creationId xmlns:a16="http://schemas.microsoft.com/office/drawing/2014/main" id="{CA0B8211-2921-ABBF-C05B-8FE8C8372E05}"/>
                </a:ext>
              </a:extLst>
            </p:cNvPr>
            <p:cNvSpPr>
              <a:spLocks/>
            </p:cNvSpPr>
            <p:nvPr/>
          </p:nvSpPr>
          <p:spPr bwMode="auto">
            <a:xfrm>
              <a:off x="1520" y="3341"/>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00FF"/>
                </a:gs>
              </a:gsLst>
              <a:path path="rect">
                <a:fillToRect l="50000" t="50000" r="50000" b="50000"/>
              </a:path>
            </a:gradFill>
            <a:ln w="9525">
              <a:solidFill>
                <a:schemeClr val="tx1"/>
              </a:solidFill>
              <a:round/>
              <a:headEnd/>
              <a:tailEnd/>
            </a:ln>
          </p:spPr>
          <p:txBody>
            <a:bodyPr/>
            <a:lstStyle/>
            <a:p>
              <a:endParaRPr lang="zh-CN" altLang="en-US"/>
            </a:p>
          </p:txBody>
        </p:sp>
        <p:sp>
          <p:nvSpPr>
            <p:cNvPr id="75795" name="Freeform 15">
              <a:extLst>
                <a:ext uri="{FF2B5EF4-FFF2-40B4-BE49-F238E27FC236}">
                  <a16:creationId xmlns:a16="http://schemas.microsoft.com/office/drawing/2014/main" id="{9BEDC63F-1F91-EB7C-010D-42810FCD57E7}"/>
                </a:ext>
              </a:extLst>
            </p:cNvPr>
            <p:cNvSpPr>
              <a:spLocks/>
            </p:cNvSpPr>
            <p:nvPr/>
          </p:nvSpPr>
          <p:spPr bwMode="auto">
            <a:xfrm>
              <a:off x="1248" y="3114"/>
              <a:ext cx="96" cy="96"/>
            </a:xfrm>
            <a:custGeom>
              <a:avLst/>
              <a:gdLst>
                <a:gd name="T0" fmla="*/ 0 w 88"/>
                <a:gd name="T1" fmla="*/ 644 h 91"/>
                <a:gd name="T2" fmla="*/ 4 w 88"/>
                <a:gd name="T3" fmla="*/ 419 h 91"/>
                <a:gd name="T4" fmla="*/ 794 w 88"/>
                <a:gd name="T5" fmla="*/ 197 h 91"/>
                <a:gd name="T6" fmla="*/ 2011 w 88"/>
                <a:gd name="T7" fmla="*/ 4 h 91"/>
                <a:gd name="T8" fmla="*/ 3107 w 88"/>
                <a:gd name="T9" fmla="*/ 0 h 91"/>
                <a:gd name="T10" fmla="*/ 4304 w 88"/>
                <a:gd name="T11" fmla="*/ 4 h 91"/>
                <a:gd name="T12" fmla="*/ 5388 w 88"/>
                <a:gd name="T13" fmla="*/ 197 h 91"/>
                <a:gd name="T14" fmla="*/ 6013 w 88"/>
                <a:gd name="T15" fmla="*/ 419 h 91"/>
                <a:gd name="T16" fmla="*/ 6231 w 88"/>
                <a:gd name="T17" fmla="*/ 644 h 91"/>
                <a:gd name="T18" fmla="*/ 6013 w 88"/>
                <a:gd name="T19" fmla="*/ 886 h 91"/>
                <a:gd name="T20" fmla="*/ 5388 w 88"/>
                <a:gd name="T21" fmla="*/ 1086 h 91"/>
                <a:gd name="T22" fmla="*/ 4304 w 88"/>
                <a:gd name="T23" fmla="*/ 1209 h 91"/>
                <a:gd name="T24" fmla="*/ 3107 w 88"/>
                <a:gd name="T25" fmla="*/ 1261 h 91"/>
                <a:gd name="T26" fmla="*/ 2011 w 88"/>
                <a:gd name="T27" fmla="*/ 1209 h 91"/>
                <a:gd name="T28" fmla="*/ 794 w 88"/>
                <a:gd name="T29" fmla="*/ 1086 h 91"/>
                <a:gd name="T30" fmla="*/ 4 w 88"/>
                <a:gd name="T31" fmla="*/ 886 h 91"/>
                <a:gd name="T32" fmla="*/ 0 w 88"/>
                <a:gd name="T33" fmla="*/ 644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00FF"/>
                </a:gs>
              </a:gsLst>
              <a:path path="rect">
                <a:fillToRect l="50000" t="50000" r="50000" b="50000"/>
              </a:path>
            </a:gradFill>
            <a:ln w="9525">
              <a:solidFill>
                <a:schemeClr val="tx1"/>
              </a:solidFill>
              <a:round/>
              <a:headEnd/>
              <a:tailEnd/>
            </a:ln>
          </p:spPr>
          <p:txBody>
            <a:bodyPr/>
            <a:lstStyle/>
            <a:p>
              <a:endParaRPr lang="zh-CN" altLang="en-US"/>
            </a:p>
          </p:txBody>
        </p:sp>
        <p:sp>
          <p:nvSpPr>
            <p:cNvPr id="75796" name="Freeform 16">
              <a:extLst>
                <a:ext uri="{FF2B5EF4-FFF2-40B4-BE49-F238E27FC236}">
                  <a16:creationId xmlns:a16="http://schemas.microsoft.com/office/drawing/2014/main" id="{79637BB4-D5E8-F034-BCB7-165F4CA5FB9B}"/>
                </a:ext>
              </a:extLst>
            </p:cNvPr>
            <p:cNvSpPr>
              <a:spLocks/>
            </p:cNvSpPr>
            <p:nvPr/>
          </p:nvSpPr>
          <p:spPr bwMode="auto">
            <a:xfrm>
              <a:off x="4196" y="2978"/>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9900FF"/>
                </a:gs>
              </a:gsLst>
              <a:path path="rect">
                <a:fillToRect l="50000" t="50000" r="50000" b="50000"/>
              </a:path>
            </a:gradFill>
            <a:ln w="9525">
              <a:solidFill>
                <a:schemeClr val="tx1"/>
              </a:solidFill>
              <a:round/>
              <a:headEnd/>
              <a:tailEnd/>
            </a:ln>
          </p:spPr>
          <p:txBody>
            <a:bodyPr/>
            <a:lstStyle/>
            <a:p>
              <a:endParaRPr lang="zh-CN" altLang="en-US"/>
            </a:p>
          </p:txBody>
        </p:sp>
        <p:sp>
          <p:nvSpPr>
            <p:cNvPr id="75797" name="Freeform 17">
              <a:extLst>
                <a:ext uri="{FF2B5EF4-FFF2-40B4-BE49-F238E27FC236}">
                  <a16:creationId xmlns:a16="http://schemas.microsoft.com/office/drawing/2014/main" id="{35C907C8-5A49-BF51-634A-423096893E84}"/>
                </a:ext>
              </a:extLst>
            </p:cNvPr>
            <p:cNvSpPr>
              <a:spLocks/>
            </p:cNvSpPr>
            <p:nvPr/>
          </p:nvSpPr>
          <p:spPr bwMode="auto">
            <a:xfrm>
              <a:off x="3697" y="3290"/>
              <a:ext cx="96" cy="96"/>
            </a:xfrm>
            <a:custGeom>
              <a:avLst/>
              <a:gdLst>
                <a:gd name="T0" fmla="*/ 0 w 88"/>
                <a:gd name="T1" fmla="*/ 644 h 91"/>
                <a:gd name="T2" fmla="*/ 4 w 88"/>
                <a:gd name="T3" fmla="*/ 419 h 91"/>
                <a:gd name="T4" fmla="*/ 794 w 88"/>
                <a:gd name="T5" fmla="*/ 197 h 91"/>
                <a:gd name="T6" fmla="*/ 2011 w 88"/>
                <a:gd name="T7" fmla="*/ 4 h 91"/>
                <a:gd name="T8" fmla="*/ 3107 w 88"/>
                <a:gd name="T9" fmla="*/ 0 h 91"/>
                <a:gd name="T10" fmla="*/ 4304 w 88"/>
                <a:gd name="T11" fmla="*/ 4 h 91"/>
                <a:gd name="T12" fmla="*/ 5388 w 88"/>
                <a:gd name="T13" fmla="*/ 197 h 91"/>
                <a:gd name="T14" fmla="*/ 6013 w 88"/>
                <a:gd name="T15" fmla="*/ 419 h 91"/>
                <a:gd name="T16" fmla="*/ 6231 w 88"/>
                <a:gd name="T17" fmla="*/ 644 h 91"/>
                <a:gd name="T18" fmla="*/ 6013 w 88"/>
                <a:gd name="T19" fmla="*/ 886 h 91"/>
                <a:gd name="T20" fmla="*/ 5388 w 88"/>
                <a:gd name="T21" fmla="*/ 1086 h 91"/>
                <a:gd name="T22" fmla="*/ 4304 w 88"/>
                <a:gd name="T23" fmla="*/ 1209 h 91"/>
                <a:gd name="T24" fmla="*/ 3107 w 88"/>
                <a:gd name="T25" fmla="*/ 1261 h 91"/>
                <a:gd name="T26" fmla="*/ 2011 w 88"/>
                <a:gd name="T27" fmla="*/ 1209 h 91"/>
                <a:gd name="T28" fmla="*/ 794 w 88"/>
                <a:gd name="T29" fmla="*/ 1086 h 91"/>
                <a:gd name="T30" fmla="*/ 4 w 88"/>
                <a:gd name="T31" fmla="*/ 886 h 91"/>
                <a:gd name="T32" fmla="*/ 0 w 88"/>
                <a:gd name="T33" fmla="*/ 644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9900FF"/>
                </a:gs>
              </a:gsLst>
              <a:path path="rect">
                <a:fillToRect l="50000" t="50000" r="50000" b="50000"/>
              </a:path>
            </a:gradFill>
            <a:ln w="9525">
              <a:solidFill>
                <a:schemeClr val="tx1"/>
              </a:solidFill>
              <a:round/>
              <a:headEnd/>
              <a:tailEnd/>
            </a:ln>
          </p:spPr>
          <p:txBody>
            <a:bodyPr/>
            <a:lstStyle/>
            <a:p>
              <a:endParaRPr lang="zh-CN" altLang="en-US"/>
            </a:p>
          </p:txBody>
        </p:sp>
        <p:sp>
          <p:nvSpPr>
            <p:cNvPr id="75798" name="Freeform 18">
              <a:extLst>
                <a:ext uri="{FF2B5EF4-FFF2-40B4-BE49-F238E27FC236}">
                  <a16:creationId xmlns:a16="http://schemas.microsoft.com/office/drawing/2014/main" id="{81E19242-8E10-A2AD-B6DF-E2B2D04D3677}"/>
                </a:ext>
              </a:extLst>
            </p:cNvPr>
            <p:cNvSpPr>
              <a:spLocks/>
            </p:cNvSpPr>
            <p:nvPr/>
          </p:nvSpPr>
          <p:spPr bwMode="auto">
            <a:xfrm>
              <a:off x="3924" y="3738"/>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chemeClr val="accent2"/>
                </a:gs>
              </a:gsLst>
              <a:path path="rect">
                <a:fillToRect l="50000" t="50000" r="50000" b="50000"/>
              </a:path>
            </a:gradFill>
            <a:ln w="9525">
              <a:solidFill>
                <a:schemeClr val="tx1"/>
              </a:solidFill>
              <a:round/>
              <a:headEnd/>
              <a:tailEnd/>
            </a:ln>
          </p:spPr>
          <p:txBody>
            <a:bodyPr/>
            <a:lstStyle/>
            <a:p>
              <a:endParaRPr lang="zh-CN" altLang="en-US"/>
            </a:p>
          </p:txBody>
        </p:sp>
        <p:sp>
          <p:nvSpPr>
            <p:cNvPr id="75799" name="Freeform 19">
              <a:extLst>
                <a:ext uri="{FF2B5EF4-FFF2-40B4-BE49-F238E27FC236}">
                  <a16:creationId xmlns:a16="http://schemas.microsoft.com/office/drawing/2014/main" id="{F876895D-991E-E27D-8744-E771696E9179}"/>
                </a:ext>
              </a:extLst>
            </p:cNvPr>
            <p:cNvSpPr>
              <a:spLocks/>
            </p:cNvSpPr>
            <p:nvPr/>
          </p:nvSpPr>
          <p:spPr bwMode="auto">
            <a:xfrm>
              <a:off x="3833" y="3114"/>
              <a:ext cx="96" cy="96"/>
            </a:xfrm>
            <a:custGeom>
              <a:avLst/>
              <a:gdLst>
                <a:gd name="T0" fmla="*/ 0 w 88"/>
                <a:gd name="T1" fmla="*/ 644 h 91"/>
                <a:gd name="T2" fmla="*/ 4 w 88"/>
                <a:gd name="T3" fmla="*/ 419 h 91"/>
                <a:gd name="T4" fmla="*/ 794 w 88"/>
                <a:gd name="T5" fmla="*/ 197 h 91"/>
                <a:gd name="T6" fmla="*/ 2011 w 88"/>
                <a:gd name="T7" fmla="*/ 4 h 91"/>
                <a:gd name="T8" fmla="*/ 3107 w 88"/>
                <a:gd name="T9" fmla="*/ 0 h 91"/>
                <a:gd name="T10" fmla="*/ 4304 w 88"/>
                <a:gd name="T11" fmla="*/ 4 h 91"/>
                <a:gd name="T12" fmla="*/ 5388 w 88"/>
                <a:gd name="T13" fmla="*/ 197 h 91"/>
                <a:gd name="T14" fmla="*/ 6013 w 88"/>
                <a:gd name="T15" fmla="*/ 419 h 91"/>
                <a:gd name="T16" fmla="*/ 6231 w 88"/>
                <a:gd name="T17" fmla="*/ 644 h 91"/>
                <a:gd name="T18" fmla="*/ 6013 w 88"/>
                <a:gd name="T19" fmla="*/ 886 h 91"/>
                <a:gd name="T20" fmla="*/ 5388 w 88"/>
                <a:gd name="T21" fmla="*/ 1086 h 91"/>
                <a:gd name="T22" fmla="*/ 4304 w 88"/>
                <a:gd name="T23" fmla="*/ 1209 h 91"/>
                <a:gd name="T24" fmla="*/ 3107 w 88"/>
                <a:gd name="T25" fmla="*/ 1261 h 91"/>
                <a:gd name="T26" fmla="*/ 2011 w 88"/>
                <a:gd name="T27" fmla="*/ 1209 h 91"/>
                <a:gd name="T28" fmla="*/ 794 w 88"/>
                <a:gd name="T29" fmla="*/ 1086 h 91"/>
                <a:gd name="T30" fmla="*/ 4 w 88"/>
                <a:gd name="T31" fmla="*/ 886 h 91"/>
                <a:gd name="T32" fmla="*/ 0 w 88"/>
                <a:gd name="T33" fmla="*/ 644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9900FF"/>
                </a:gs>
              </a:gsLst>
              <a:path path="rect">
                <a:fillToRect l="50000" t="50000" r="50000" b="50000"/>
              </a:path>
            </a:gradFill>
            <a:ln w="9525">
              <a:solidFill>
                <a:schemeClr val="tx1"/>
              </a:solidFill>
              <a:round/>
              <a:headEnd/>
              <a:tailEnd/>
            </a:ln>
          </p:spPr>
          <p:txBody>
            <a:bodyPr/>
            <a:lstStyle/>
            <a:p>
              <a:endParaRPr lang="zh-CN" altLang="en-US"/>
            </a:p>
          </p:txBody>
        </p:sp>
        <p:sp>
          <p:nvSpPr>
            <p:cNvPr id="75800" name="Freeform 20">
              <a:extLst>
                <a:ext uri="{FF2B5EF4-FFF2-40B4-BE49-F238E27FC236}">
                  <a16:creationId xmlns:a16="http://schemas.microsoft.com/office/drawing/2014/main" id="{F32AE0FF-7CDC-64E1-E0EC-6A96B0CD7D68}"/>
                </a:ext>
              </a:extLst>
            </p:cNvPr>
            <p:cNvSpPr>
              <a:spLocks/>
            </p:cNvSpPr>
            <p:nvPr/>
          </p:nvSpPr>
          <p:spPr bwMode="auto">
            <a:xfrm>
              <a:off x="3969" y="3477"/>
              <a:ext cx="96" cy="95"/>
            </a:xfrm>
            <a:custGeom>
              <a:avLst/>
              <a:gdLst>
                <a:gd name="T0" fmla="*/ 0 w 88"/>
                <a:gd name="T1" fmla="*/ 373 h 91"/>
                <a:gd name="T2" fmla="*/ 4 w 88"/>
                <a:gd name="T3" fmla="*/ 238 h 91"/>
                <a:gd name="T4" fmla="*/ 794 w 88"/>
                <a:gd name="T5" fmla="*/ 125 h 91"/>
                <a:gd name="T6" fmla="*/ 2011 w 88"/>
                <a:gd name="T7" fmla="*/ 4 h 91"/>
                <a:gd name="T8" fmla="*/ 3107 w 88"/>
                <a:gd name="T9" fmla="*/ 0 h 91"/>
                <a:gd name="T10" fmla="*/ 4304 w 88"/>
                <a:gd name="T11" fmla="*/ 4 h 91"/>
                <a:gd name="T12" fmla="*/ 5388 w 88"/>
                <a:gd name="T13" fmla="*/ 125 h 91"/>
                <a:gd name="T14" fmla="*/ 6013 w 88"/>
                <a:gd name="T15" fmla="*/ 238 h 91"/>
                <a:gd name="T16" fmla="*/ 6231 w 88"/>
                <a:gd name="T17" fmla="*/ 373 h 91"/>
                <a:gd name="T18" fmla="*/ 6013 w 88"/>
                <a:gd name="T19" fmla="*/ 525 h 91"/>
                <a:gd name="T20" fmla="*/ 5388 w 88"/>
                <a:gd name="T21" fmla="*/ 650 h 91"/>
                <a:gd name="T22" fmla="*/ 4304 w 88"/>
                <a:gd name="T23" fmla="*/ 718 h 91"/>
                <a:gd name="T24" fmla="*/ 3107 w 88"/>
                <a:gd name="T25" fmla="*/ 749 h 91"/>
                <a:gd name="T26" fmla="*/ 2011 w 88"/>
                <a:gd name="T27" fmla="*/ 718 h 91"/>
                <a:gd name="T28" fmla="*/ 794 w 88"/>
                <a:gd name="T29" fmla="*/ 650 h 91"/>
                <a:gd name="T30" fmla="*/ 4 w 88"/>
                <a:gd name="T31" fmla="*/ 525 h 91"/>
                <a:gd name="T32" fmla="*/ 0 w 88"/>
                <a:gd name="T33" fmla="*/ 373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8" h="91">
                  <a:moveTo>
                    <a:pt x="0" y="46"/>
                  </a:moveTo>
                  <a:lnTo>
                    <a:pt x="4" y="30"/>
                  </a:lnTo>
                  <a:lnTo>
                    <a:pt x="12" y="15"/>
                  </a:lnTo>
                  <a:lnTo>
                    <a:pt x="28" y="4"/>
                  </a:lnTo>
                  <a:lnTo>
                    <a:pt x="44" y="0"/>
                  </a:lnTo>
                  <a:lnTo>
                    <a:pt x="61" y="4"/>
                  </a:lnTo>
                  <a:lnTo>
                    <a:pt x="75" y="15"/>
                  </a:lnTo>
                  <a:lnTo>
                    <a:pt x="84" y="30"/>
                  </a:lnTo>
                  <a:lnTo>
                    <a:pt x="88" y="46"/>
                  </a:lnTo>
                  <a:lnTo>
                    <a:pt x="84" y="64"/>
                  </a:lnTo>
                  <a:lnTo>
                    <a:pt x="75" y="79"/>
                  </a:lnTo>
                  <a:lnTo>
                    <a:pt x="61" y="88"/>
                  </a:lnTo>
                  <a:lnTo>
                    <a:pt x="44" y="91"/>
                  </a:lnTo>
                  <a:lnTo>
                    <a:pt x="28" y="88"/>
                  </a:lnTo>
                  <a:lnTo>
                    <a:pt x="12" y="79"/>
                  </a:lnTo>
                  <a:lnTo>
                    <a:pt x="4" y="64"/>
                  </a:lnTo>
                  <a:lnTo>
                    <a:pt x="0" y="46"/>
                  </a:lnTo>
                  <a:close/>
                </a:path>
              </a:pathLst>
            </a:custGeom>
            <a:gradFill rotWithShape="1">
              <a:gsLst>
                <a:gs pos="0">
                  <a:srgbClr val="FFFFFF"/>
                </a:gs>
                <a:gs pos="100000">
                  <a:srgbClr val="0000FF"/>
                </a:gs>
              </a:gsLst>
              <a:path path="rect">
                <a:fillToRect l="50000" t="50000" r="50000" b="50000"/>
              </a:path>
            </a:gradFill>
            <a:ln w="9525">
              <a:solidFill>
                <a:schemeClr val="tx1"/>
              </a:solidFill>
              <a:round/>
              <a:headEnd/>
              <a:tailEnd/>
            </a:ln>
          </p:spPr>
          <p:txBody>
            <a:bodyPr/>
            <a:lstStyle/>
            <a:p>
              <a:endParaRPr lang="zh-CN" altLang="en-US"/>
            </a:p>
          </p:txBody>
        </p:sp>
        <p:cxnSp>
          <p:nvCxnSpPr>
            <p:cNvPr id="75801" name="AutoShape 21">
              <a:extLst>
                <a:ext uri="{FF2B5EF4-FFF2-40B4-BE49-F238E27FC236}">
                  <a16:creationId xmlns:a16="http://schemas.microsoft.com/office/drawing/2014/main" id="{463865E7-A3A8-B0B6-6703-EEE87FC61A5D}"/>
                </a:ext>
              </a:extLst>
            </p:cNvPr>
            <p:cNvCxnSpPr>
              <a:cxnSpLocks noChangeShapeType="1"/>
              <a:stCxn id="75791" idx="7"/>
              <a:endCxn id="75796" idx="16"/>
            </p:cNvCxnSpPr>
            <p:nvPr/>
          </p:nvCxnSpPr>
          <p:spPr bwMode="auto">
            <a:xfrm>
              <a:off x="2156" y="3009"/>
              <a:ext cx="2040" cy="17"/>
            </a:xfrm>
            <a:prstGeom prst="straightConnector1">
              <a:avLst/>
            </a:prstGeom>
            <a:noFill/>
            <a:ln w="28575">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2" name="AutoShape 22">
              <a:extLst>
                <a:ext uri="{FF2B5EF4-FFF2-40B4-BE49-F238E27FC236}">
                  <a16:creationId xmlns:a16="http://schemas.microsoft.com/office/drawing/2014/main" id="{BE7E0DE7-61B1-3ECB-1923-FC970B2730BA}"/>
                </a:ext>
              </a:extLst>
            </p:cNvPr>
            <p:cNvCxnSpPr>
              <a:cxnSpLocks noChangeShapeType="1"/>
              <a:stCxn id="75791" idx="8"/>
              <a:endCxn id="75799" idx="16"/>
            </p:cNvCxnSpPr>
            <p:nvPr/>
          </p:nvCxnSpPr>
          <p:spPr bwMode="auto">
            <a:xfrm>
              <a:off x="2160" y="3026"/>
              <a:ext cx="1673" cy="137"/>
            </a:xfrm>
            <a:prstGeom prst="straightConnector1">
              <a:avLst/>
            </a:prstGeom>
            <a:noFill/>
            <a:ln w="28575">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3" name="AutoShape 23">
              <a:extLst>
                <a:ext uri="{FF2B5EF4-FFF2-40B4-BE49-F238E27FC236}">
                  <a16:creationId xmlns:a16="http://schemas.microsoft.com/office/drawing/2014/main" id="{9F45F4CE-E885-3A5C-FBA0-544127F41EAC}"/>
                </a:ext>
              </a:extLst>
            </p:cNvPr>
            <p:cNvCxnSpPr>
              <a:cxnSpLocks noChangeShapeType="1"/>
              <a:stCxn id="75791" idx="9"/>
              <a:endCxn id="75797" idx="16"/>
            </p:cNvCxnSpPr>
            <p:nvPr/>
          </p:nvCxnSpPr>
          <p:spPr bwMode="auto">
            <a:xfrm>
              <a:off x="2156" y="3045"/>
              <a:ext cx="1541" cy="294"/>
            </a:xfrm>
            <a:prstGeom prst="straightConnector1">
              <a:avLst/>
            </a:prstGeom>
            <a:noFill/>
            <a:ln w="28575">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4" name="AutoShape 24">
              <a:extLst>
                <a:ext uri="{FF2B5EF4-FFF2-40B4-BE49-F238E27FC236}">
                  <a16:creationId xmlns:a16="http://schemas.microsoft.com/office/drawing/2014/main" id="{4E1CC94C-6668-EEBC-003A-7BEAEB3E9E5B}"/>
                </a:ext>
              </a:extLst>
            </p:cNvPr>
            <p:cNvCxnSpPr>
              <a:cxnSpLocks noChangeShapeType="1"/>
              <a:stCxn id="75793" idx="9"/>
              <a:endCxn id="75800" idx="1"/>
            </p:cNvCxnSpPr>
            <p:nvPr/>
          </p:nvCxnSpPr>
          <p:spPr bwMode="auto">
            <a:xfrm>
              <a:off x="1657" y="3056"/>
              <a:ext cx="2316" cy="452"/>
            </a:xfrm>
            <a:prstGeom prst="straightConnector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5" name="AutoShape 25">
              <a:extLst>
                <a:ext uri="{FF2B5EF4-FFF2-40B4-BE49-F238E27FC236}">
                  <a16:creationId xmlns:a16="http://schemas.microsoft.com/office/drawing/2014/main" id="{32443EA8-4215-459A-3767-B7A597EE4B03}"/>
                </a:ext>
              </a:extLst>
            </p:cNvPr>
            <p:cNvCxnSpPr>
              <a:cxnSpLocks noChangeShapeType="1"/>
              <a:stCxn id="75795" idx="8"/>
              <a:endCxn id="75800" idx="16"/>
            </p:cNvCxnSpPr>
            <p:nvPr/>
          </p:nvCxnSpPr>
          <p:spPr bwMode="auto">
            <a:xfrm>
              <a:off x="1344" y="3163"/>
              <a:ext cx="2625" cy="362"/>
            </a:xfrm>
            <a:prstGeom prst="straightConnector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6" name="AutoShape 26">
              <a:extLst>
                <a:ext uri="{FF2B5EF4-FFF2-40B4-BE49-F238E27FC236}">
                  <a16:creationId xmlns:a16="http://schemas.microsoft.com/office/drawing/2014/main" id="{1BF95426-6AA4-D467-FE9D-FC7BAF680A9D}"/>
                </a:ext>
              </a:extLst>
            </p:cNvPr>
            <p:cNvCxnSpPr>
              <a:cxnSpLocks noChangeShapeType="1"/>
              <a:stCxn id="75794" idx="9"/>
              <a:endCxn id="75800" idx="15"/>
            </p:cNvCxnSpPr>
            <p:nvPr/>
          </p:nvCxnSpPr>
          <p:spPr bwMode="auto">
            <a:xfrm>
              <a:off x="1612" y="3408"/>
              <a:ext cx="2361" cy="136"/>
            </a:xfrm>
            <a:prstGeom prst="straightConnector1">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07" name="AutoShape 27">
              <a:extLst>
                <a:ext uri="{FF2B5EF4-FFF2-40B4-BE49-F238E27FC236}">
                  <a16:creationId xmlns:a16="http://schemas.microsoft.com/office/drawing/2014/main" id="{E1853D49-380A-1ABB-5530-7334A0A824F2}"/>
                </a:ext>
              </a:extLst>
            </p:cNvPr>
            <p:cNvCxnSpPr>
              <a:cxnSpLocks noChangeShapeType="1"/>
              <a:stCxn id="75792" idx="8"/>
              <a:endCxn id="75798" idx="1"/>
            </p:cNvCxnSpPr>
            <p:nvPr/>
          </p:nvCxnSpPr>
          <p:spPr bwMode="auto">
            <a:xfrm>
              <a:off x="2024" y="3741"/>
              <a:ext cx="1904" cy="28"/>
            </a:xfrm>
            <a:prstGeom prst="straightConnector1">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808" name="Rectangle 28">
              <a:extLst>
                <a:ext uri="{FF2B5EF4-FFF2-40B4-BE49-F238E27FC236}">
                  <a16:creationId xmlns:a16="http://schemas.microsoft.com/office/drawing/2014/main" id="{74872151-5965-18BC-6605-860C9715B096}"/>
                </a:ext>
              </a:extLst>
            </p:cNvPr>
            <p:cNvSpPr>
              <a:spLocks noChangeArrowheads="1"/>
            </p:cNvSpPr>
            <p:nvPr/>
          </p:nvSpPr>
          <p:spPr bwMode="auto">
            <a:xfrm>
              <a:off x="2427" y="3731"/>
              <a:ext cx="9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a:t>1-to-1 mapping</a:t>
              </a:r>
            </a:p>
          </p:txBody>
        </p:sp>
        <p:sp>
          <p:nvSpPr>
            <p:cNvPr id="75809" name="Rectangle 29">
              <a:extLst>
                <a:ext uri="{FF2B5EF4-FFF2-40B4-BE49-F238E27FC236}">
                  <a16:creationId xmlns:a16="http://schemas.microsoft.com/office/drawing/2014/main" id="{15712E0D-C222-7617-9752-8E3056508513}"/>
                </a:ext>
              </a:extLst>
            </p:cNvPr>
            <p:cNvSpPr>
              <a:spLocks noChangeArrowheads="1"/>
            </p:cNvSpPr>
            <p:nvPr/>
          </p:nvSpPr>
          <p:spPr bwMode="auto">
            <a:xfrm>
              <a:off x="2382" y="3446"/>
              <a:ext cx="9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i="1"/>
                <a:t>n</a:t>
              </a:r>
              <a:r>
                <a:rPr lang="en-US" altLang="ja-JP"/>
                <a:t>-to-1 mapping</a:t>
              </a:r>
            </a:p>
          </p:txBody>
        </p:sp>
        <p:sp>
          <p:nvSpPr>
            <p:cNvPr id="75810" name="Rectangle 30">
              <a:extLst>
                <a:ext uri="{FF2B5EF4-FFF2-40B4-BE49-F238E27FC236}">
                  <a16:creationId xmlns:a16="http://schemas.microsoft.com/office/drawing/2014/main" id="{03F1A54E-D935-E24E-4905-8AB027A75B60}"/>
                </a:ext>
              </a:extLst>
            </p:cNvPr>
            <p:cNvSpPr>
              <a:spLocks noChangeArrowheads="1"/>
            </p:cNvSpPr>
            <p:nvPr/>
          </p:nvSpPr>
          <p:spPr bwMode="auto">
            <a:xfrm>
              <a:off x="2427" y="2796"/>
              <a:ext cx="9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a:t>1-to-</a:t>
              </a:r>
              <a:r>
                <a:rPr lang="en-US" altLang="ja-JP" i="1"/>
                <a:t>n</a:t>
              </a:r>
              <a:r>
                <a:rPr lang="en-US" altLang="ja-JP"/>
                <a:t> mapping</a:t>
              </a:r>
            </a:p>
          </p:txBody>
        </p:sp>
      </p:grpSp>
      <p:sp>
        <p:nvSpPr>
          <p:cNvPr id="517146" name="文本框 517145">
            <a:extLst>
              <a:ext uri="{FF2B5EF4-FFF2-40B4-BE49-F238E27FC236}">
                <a16:creationId xmlns:a16="http://schemas.microsoft.com/office/drawing/2014/main" id="{3E3718C6-A612-5216-69C2-8733A72CE6EA}"/>
              </a:ext>
            </a:extLst>
          </p:cNvPr>
          <p:cNvSpPr txBox="1"/>
          <p:nvPr/>
        </p:nvSpPr>
        <p:spPr>
          <a:xfrm>
            <a:off x="6267746" y="1081067"/>
            <a:ext cx="2925467" cy="523220"/>
          </a:xfrm>
          <a:prstGeom prst="rect">
            <a:avLst/>
          </a:prstGeom>
          <a:noFill/>
        </p:spPr>
        <p:txBody>
          <a:bodyPr>
            <a:spAutoFit/>
          </a:bodyPr>
          <a:lstStyle/>
          <a:p>
            <a:pPr eaLnBrk="1" fontAlgn="auto" hangingPunct="1">
              <a:spcBef>
                <a:spcPts val="0"/>
              </a:spcBef>
              <a:spcAft>
                <a:spcPts val="0"/>
              </a:spcAft>
              <a:defRPr/>
            </a:pPr>
            <a:r>
              <a:rPr lang="zh-CN" altLang="en-US" sz="2800" dirty="0">
                <a:highlight>
                  <a:srgbClr val="FFFF00"/>
                </a:highlight>
                <a:latin typeface="+mn-lt"/>
                <a:ea typeface="+mn-ea"/>
              </a:rPr>
              <a:t>可行性和合法性</a:t>
            </a:r>
            <a:endParaRPr lang="en-US" altLang="ja-JP" sz="2800" dirty="0">
              <a:highlight>
                <a:srgbClr val="FFFF00"/>
              </a:highlight>
              <a:latin typeface="+mn-lt"/>
              <a:ea typeface="+mn-ea"/>
            </a:endParaRPr>
          </a:p>
        </p:txBody>
      </p:sp>
      <p:grpSp>
        <p:nvGrpSpPr>
          <p:cNvPr id="517148" name="组合 517147">
            <a:extLst>
              <a:ext uri="{FF2B5EF4-FFF2-40B4-BE49-F238E27FC236}">
                <a16:creationId xmlns:a16="http://schemas.microsoft.com/office/drawing/2014/main" id="{7A604993-4488-934C-4A57-7702BA9ED111}"/>
              </a:ext>
            </a:extLst>
          </p:cNvPr>
          <p:cNvGrpSpPr>
            <a:grpSpLocks/>
          </p:cNvGrpSpPr>
          <p:nvPr/>
        </p:nvGrpSpPr>
        <p:grpSpPr bwMode="auto">
          <a:xfrm>
            <a:off x="6026150" y="4481513"/>
            <a:ext cx="3167063" cy="2239962"/>
            <a:chOff x="6025661" y="4481665"/>
            <a:chExt cx="3168170" cy="2239982"/>
          </a:xfrm>
        </p:grpSpPr>
        <p:sp>
          <p:nvSpPr>
            <p:cNvPr id="75783" name="Text Box 33">
              <a:extLst>
                <a:ext uri="{FF2B5EF4-FFF2-40B4-BE49-F238E27FC236}">
                  <a16:creationId xmlns:a16="http://schemas.microsoft.com/office/drawing/2014/main" id="{E19F2568-BDD8-C26A-83B2-D2F2F9F33C24}"/>
                </a:ext>
              </a:extLst>
            </p:cNvPr>
            <p:cNvSpPr txBox="1">
              <a:spLocks noChangeArrowheads="1"/>
            </p:cNvSpPr>
            <p:nvPr/>
          </p:nvSpPr>
          <p:spPr bwMode="auto">
            <a:xfrm>
              <a:off x="6097266" y="4481665"/>
              <a:ext cx="30668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800">
                  <a:solidFill>
                    <a:srgbClr val="0000FF"/>
                  </a:solidFill>
                </a:rPr>
                <a:t>一对多存在适应度</a:t>
              </a:r>
            </a:p>
            <a:p>
              <a:pPr eaLnBrk="1" hangingPunct="1"/>
              <a:r>
                <a:rPr lang="zh-CN" altLang="en-US" sz="2800">
                  <a:solidFill>
                    <a:srgbClr val="0000FF"/>
                  </a:solidFill>
                </a:rPr>
                <a:t>评价问题</a:t>
              </a:r>
            </a:p>
          </p:txBody>
        </p:sp>
        <p:sp>
          <p:nvSpPr>
            <p:cNvPr id="75784" name="Text Box 32">
              <a:extLst>
                <a:ext uri="{FF2B5EF4-FFF2-40B4-BE49-F238E27FC236}">
                  <a16:creationId xmlns:a16="http://schemas.microsoft.com/office/drawing/2014/main" id="{1A31EDC8-1FE5-76DD-14DD-864CF3299BD6}"/>
                </a:ext>
              </a:extLst>
            </p:cNvPr>
            <p:cNvSpPr txBox="1">
              <a:spLocks noChangeArrowheads="1"/>
            </p:cNvSpPr>
            <p:nvPr/>
          </p:nvSpPr>
          <p:spPr bwMode="auto">
            <a:xfrm>
              <a:off x="6025661" y="5767540"/>
              <a:ext cx="316817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800">
                  <a:solidFill>
                    <a:srgbClr val="0000FF"/>
                  </a:solidFill>
                </a:rPr>
                <a:t>多对一存在资源浪费</a:t>
              </a:r>
            </a:p>
          </p:txBody>
        </p:sp>
      </p:grpSp>
      <p:sp>
        <p:nvSpPr>
          <p:cNvPr id="75782" name="Rectangle 2">
            <a:extLst>
              <a:ext uri="{FF2B5EF4-FFF2-40B4-BE49-F238E27FC236}">
                <a16:creationId xmlns:a16="http://schemas.microsoft.com/office/drawing/2014/main" id="{DA09F6AA-77B9-862F-B910-237DDE571D2E}"/>
              </a:ext>
            </a:extLst>
          </p:cNvPr>
          <p:cNvSpPr>
            <a:spLocks noGrp="1" noChangeArrowheads="1"/>
          </p:cNvSpPr>
          <p:nvPr>
            <p:ph type="title"/>
          </p:nvPr>
        </p:nvSpPr>
        <p:spPr>
          <a:xfrm>
            <a:off x="82550" y="171450"/>
            <a:ext cx="7543800" cy="696913"/>
          </a:xfrm>
        </p:spPr>
        <p:txBody>
          <a:bodyPr/>
          <a:lstStyle/>
          <a:p>
            <a:pPr eaLnBrk="1" hangingPunct="1"/>
            <a:r>
              <a:rPr lang="zh-CN" altLang="en-US" b="0"/>
              <a:t>编码中遇到的问题：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7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7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a:extLst>
              <a:ext uri="{FF2B5EF4-FFF2-40B4-BE49-F238E27FC236}">
                <a16:creationId xmlns:a16="http://schemas.microsoft.com/office/drawing/2014/main" id="{99471A26-7245-70FF-BD19-99AC9DEFBA3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4157AC67-2B9C-422A-B18A-AD37BE99B339}" type="slidenum">
              <a:rPr kumimoji="0" lang="en-US" altLang="ja-JP" sz="1400" smtClean="0">
                <a:solidFill>
                  <a:srgbClr val="A50021"/>
                </a:solidFill>
              </a:rPr>
              <a:pPr>
                <a:spcBef>
                  <a:spcPct val="0"/>
                </a:spcBef>
                <a:buClrTx/>
                <a:buFontTx/>
                <a:buNone/>
              </a:pPr>
              <a:t>46</a:t>
            </a:fld>
            <a:endParaRPr kumimoji="0" lang="en-US" altLang="ja-JP" sz="1400">
              <a:solidFill>
                <a:srgbClr val="A50021"/>
              </a:solidFill>
            </a:endParaRPr>
          </a:p>
        </p:txBody>
      </p:sp>
      <p:sp>
        <p:nvSpPr>
          <p:cNvPr id="76803" name="Rectangle 2">
            <a:extLst>
              <a:ext uri="{FF2B5EF4-FFF2-40B4-BE49-F238E27FC236}">
                <a16:creationId xmlns:a16="http://schemas.microsoft.com/office/drawing/2014/main" id="{A8C7A2EA-FB1A-592A-7E03-966214195CA1}"/>
              </a:ext>
            </a:extLst>
          </p:cNvPr>
          <p:cNvSpPr>
            <a:spLocks noGrp="1" noChangeArrowheads="1"/>
          </p:cNvSpPr>
          <p:nvPr>
            <p:ph type="title"/>
          </p:nvPr>
        </p:nvSpPr>
        <p:spPr/>
        <p:txBody>
          <a:bodyPr/>
          <a:lstStyle/>
          <a:p>
            <a:pPr eaLnBrk="1" hangingPunct="1"/>
            <a:r>
              <a:rPr lang="zh-CN" altLang="en-US" dirty="0">
                <a:ea typeface="宋体" panose="02010600030101010101" pitchFamily="2" charset="-122"/>
              </a:rPr>
              <a:t>编码总结：</a:t>
            </a:r>
          </a:p>
        </p:txBody>
      </p:sp>
      <p:sp>
        <p:nvSpPr>
          <p:cNvPr id="76806" name="Rectangle 3">
            <a:extLst>
              <a:ext uri="{FF2B5EF4-FFF2-40B4-BE49-F238E27FC236}">
                <a16:creationId xmlns:a16="http://schemas.microsoft.com/office/drawing/2014/main" id="{0658A1D5-920B-EE12-4063-E55F33148746}"/>
              </a:ext>
            </a:extLst>
          </p:cNvPr>
          <p:cNvSpPr>
            <a:spLocks noGrp="1" noChangeArrowheads="1"/>
          </p:cNvSpPr>
          <p:nvPr>
            <p:ph type="body" idx="1"/>
          </p:nvPr>
        </p:nvSpPr>
        <p:spPr>
          <a:xfrm>
            <a:off x="250825" y="908050"/>
            <a:ext cx="8642350" cy="5741988"/>
          </a:xfrm>
        </p:spPr>
        <p:txBody>
          <a:bodyPr/>
          <a:lstStyle/>
          <a:p>
            <a:pPr eaLnBrk="1" hangingPunct="1">
              <a:defRPr/>
            </a:pPr>
            <a:r>
              <a:rPr lang="zh-CN" altLang="en-US" sz="2800" dirty="0">
                <a:ea typeface="宋体" panose="02010600030101010101" pitchFamily="2" charset="-122"/>
              </a:rPr>
              <a:t>如何将问题的可行解用染色体来表示是遗传算法关键，</a:t>
            </a:r>
            <a:r>
              <a:rPr lang="zh-CN" altLang="en-US" sz="2800" dirty="0">
                <a:solidFill>
                  <a:schemeClr val="folHlink"/>
                </a:solidFill>
                <a:ea typeface="宋体" panose="02010600030101010101" pitchFamily="2" charset="-122"/>
              </a:rPr>
              <a:t>选择合适的编码方法是遗传算法应用的基础</a:t>
            </a:r>
            <a:endParaRPr lang="en-US" altLang="zh-CN" sz="2800" dirty="0">
              <a:solidFill>
                <a:srgbClr val="FF0000"/>
              </a:solidFill>
              <a:ea typeface="宋体" panose="02010600030101010101" pitchFamily="2" charset="-122"/>
            </a:endParaRPr>
          </a:p>
          <a:p>
            <a:pPr marL="0" indent="0" eaLnBrk="1" hangingPunct="1">
              <a:buFont typeface="Wingdings" panose="05000000000000000000" pitchFamily="2" charset="2"/>
              <a:buNone/>
              <a:defRPr/>
            </a:pPr>
            <a:endParaRPr lang="en-US" altLang="zh-CN" sz="2800" dirty="0">
              <a:ea typeface="宋体" panose="02010600030101010101" pitchFamily="2" charset="-122"/>
            </a:endParaRPr>
          </a:p>
          <a:p>
            <a:pPr eaLnBrk="1" hangingPunct="1">
              <a:defRPr/>
            </a:pPr>
            <a:r>
              <a:rPr lang="zh-CN" altLang="en-US" sz="2800" dirty="0">
                <a:solidFill>
                  <a:schemeClr val="folHlink"/>
                </a:solidFill>
                <a:ea typeface="宋体" panose="02010600030101010101" pitchFamily="2" charset="-122"/>
              </a:rPr>
              <a:t>编码和遗传算子是相关的，</a:t>
            </a:r>
            <a:r>
              <a:rPr lang="zh-CN" altLang="en-US" sz="2800" dirty="0">
                <a:ea typeface="宋体" panose="02010600030101010101" pitchFamily="2" charset="-122"/>
              </a:rPr>
              <a:t>编码方法影响到交叉算子、变异算子等遗传算子的运算方法</a:t>
            </a:r>
            <a:endParaRPr lang="en-US" altLang="ja-JP" sz="2800" dirty="0">
              <a:solidFill>
                <a:schemeClr val="folHlink"/>
              </a:solidFill>
              <a:ea typeface="宋体" panose="02010600030101010101" pitchFamily="2" charset="-122"/>
            </a:endParaRPr>
          </a:p>
          <a:p>
            <a:pPr eaLnBrk="1" hangingPunct="1">
              <a:defRPr/>
            </a:pPr>
            <a:endParaRPr lang="en-US" altLang="zh-CN" sz="2800" dirty="0">
              <a:ea typeface="宋体" panose="02010600030101010101" pitchFamily="2" charset="-122"/>
            </a:endParaRPr>
          </a:p>
          <a:p>
            <a:pPr eaLnBrk="1" fontAlgn="auto" hangingPunct="1">
              <a:spcAft>
                <a:spcPts val="0"/>
              </a:spcAft>
              <a:defRPr/>
            </a:pPr>
            <a:r>
              <a:rPr lang="zh-CN" altLang="en-US" sz="2800" dirty="0">
                <a:ea typeface="宋体" panose="02010600030101010101" pitchFamily="2" charset="-122"/>
              </a:rPr>
              <a:t>编码的评价：</a:t>
            </a:r>
            <a:endParaRPr lang="en-US" altLang="zh-CN" sz="2800" dirty="0">
              <a:ea typeface="宋体" panose="02010600030101010101" pitchFamily="2" charset="-122"/>
            </a:endParaRPr>
          </a:p>
          <a:p>
            <a:pPr lvl="1" eaLnBrk="1" fontAlgn="auto" hangingPunct="1">
              <a:spcAft>
                <a:spcPts val="0"/>
              </a:spcAft>
              <a:defRPr/>
            </a:pPr>
            <a:r>
              <a:rPr lang="zh-CN" altLang="en-US" sz="2400" dirty="0">
                <a:solidFill>
                  <a:srgbClr val="FF0000"/>
                </a:solidFill>
              </a:rPr>
              <a:t>不冗余：</a:t>
            </a:r>
            <a:endParaRPr lang="en-US" altLang="zh-CN" sz="2800" dirty="0"/>
          </a:p>
          <a:p>
            <a:pPr lvl="1" eaLnBrk="1" fontAlgn="auto" hangingPunct="1">
              <a:spcAft>
                <a:spcPts val="0"/>
              </a:spcAft>
              <a:defRPr/>
            </a:pPr>
            <a:r>
              <a:rPr lang="zh-CN" altLang="en-US" sz="2400" dirty="0">
                <a:solidFill>
                  <a:srgbClr val="FF0000"/>
                </a:solidFill>
              </a:rPr>
              <a:t>合法性：</a:t>
            </a:r>
            <a:endParaRPr lang="en-US" altLang="zh-CN" sz="2800" dirty="0"/>
          </a:p>
          <a:p>
            <a:pPr lvl="1" eaLnBrk="1" fontAlgn="auto" hangingPunct="1">
              <a:spcAft>
                <a:spcPts val="0"/>
              </a:spcAft>
              <a:defRPr/>
            </a:pPr>
            <a:r>
              <a:rPr lang="zh-CN" altLang="en-US" sz="2400" dirty="0">
                <a:solidFill>
                  <a:srgbClr val="FF0000"/>
                </a:solidFill>
              </a:rPr>
              <a:t>完备性：</a:t>
            </a:r>
            <a:r>
              <a:rPr lang="zh-CN" altLang="en-US" sz="2400" dirty="0"/>
              <a:t>任意一个解都对应一个编码</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0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80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0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8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a:extLst>
              <a:ext uri="{FF2B5EF4-FFF2-40B4-BE49-F238E27FC236}">
                <a16:creationId xmlns:a16="http://schemas.microsoft.com/office/drawing/2014/main" id="{05F3F5EE-A493-33C4-6617-35D73514D60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F40856B9-CB4D-4E94-9378-16C577BD1E71}" type="slidenum">
              <a:rPr kumimoji="0" lang="en-US" altLang="ja-JP" sz="1400" smtClean="0">
                <a:solidFill>
                  <a:srgbClr val="A50021"/>
                </a:solidFill>
              </a:rPr>
              <a:pPr>
                <a:spcBef>
                  <a:spcPct val="0"/>
                </a:spcBef>
                <a:buClrTx/>
                <a:buFontTx/>
                <a:buNone/>
              </a:pPr>
              <a:t>47</a:t>
            </a:fld>
            <a:endParaRPr kumimoji="0" lang="en-US" altLang="ja-JP" sz="1400">
              <a:solidFill>
                <a:srgbClr val="A50021"/>
              </a:solidFill>
            </a:endParaRPr>
          </a:p>
        </p:txBody>
      </p:sp>
      <p:sp>
        <p:nvSpPr>
          <p:cNvPr id="77827" name="Rectangle 2">
            <a:extLst>
              <a:ext uri="{FF2B5EF4-FFF2-40B4-BE49-F238E27FC236}">
                <a16:creationId xmlns:a16="http://schemas.microsoft.com/office/drawing/2014/main" id="{923DBE19-A5BD-7D28-931D-522C2A582647}"/>
              </a:ext>
            </a:extLst>
          </p:cNvPr>
          <p:cNvSpPr>
            <a:spLocks noGrp="1" noChangeArrowheads="1"/>
          </p:cNvSpPr>
          <p:nvPr>
            <p:ph type="title"/>
          </p:nvPr>
        </p:nvSpPr>
        <p:spPr/>
        <p:txBody>
          <a:bodyPr/>
          <a:lstStyle/>
          <a:p>
            <a:pPr eaLnBrk="1" hangingPunct="1"/>
            <a:r>
              <a:rPr lang="zh-CN" altLang="en-US">
                <a:ea typeface="宋体" panose="02010600030101010101" pitchFamily="2" charset="-122"/>
              </a:rPr>
              <a:t>种群规模设定</a:t>
            </a:r>
            <a:r>
              <a:rPr lang="zh-CN" altLang="en-US"/>
              <a:t> </a:t>
            </a:r>
          </a:p>
        </p:txBody>
      </p:sp>
      <p:sp>
        <p:nvSpPr>
          <p:cNvPr id="114694" name="Rectangle 3">
            <a:extLst>
              <a:ext uri="{FF2B5EF4-FFF2-40B4-BE49-F238E27FC236}">
                <a16:creationId xmlns:a16="http://schemas.microsoft.com/office/drawing/2014/main" id="{366C8FBF-8A32-F2BF-DF8B-5B36A1176EBA}"/>
              </a:ext>
            </a:extLst>
          </p:cNvPr>
          <p:cNvSpPr>
            <a:spLocks noGrp="1" noChangeArrowheads="1"/>
          </p:cNvSpPr>
          <p:nvPr>
            <p:ph type="body" idx="1"/>
          </p:nvPr>
        </p:nvSpPr>
        <p:spPr/>
        <p:txBody>
          <a:bodyPr/>
          <a:lstStyle/>
          <a:p>
            <a:pPr eaLnBrk="1" hangingPunct="1"/>
            <a:r>
              <a:rPr lang="zh-CN" altLang="en-US" dirty="0">
                <a:ea typeface="宋体" panose="02010600030101010101" pitchFamily="2" charset="-122"/>
              </a:rPr>
              <a:t>从群体</a:t>
            </a:r>
            <a:r>
              <a:rPr lang="zh-CN" altLang="en-US" dirty="0">
                <a:solidFill>
                  <a:srgbClr val="FF0000"/>
                </a:solidFill>
                <a:ea typeface="宋体" panose="02010600030101010101" pitchFamily="2" charset="-122"/>
              </a:rPr>
              <a:t>多样性</a:t>
            </a:r>
            <a:r>
              <a:rPr lang="zh-CN" altLang="en-US" dirty="0">
                <a:ea typeface="宋体" panose="02010600030101010101" pitchFamily="2" charset="-122"/>
              </a:rPr>
              <a:t>方面考虑：群体越大越好，避免陷入局部最优。</a:t>
            </a:r>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a:p>
            <a:pPr eaLnBrk="1" hangingPunct="1"/>
            <a:r>
              <a:rPr lang="zh-CN" altLang="en-US" dirty="0">
                <a:ea typeface="宋体" panose="02010600030101010101" pitchFamily="2" charset="-122"/>
              </a:rPr>
              <a:t>从计算效率：群体规模应小。群体越大，其适应度评估次数增加，计算量增加；</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应该针对不同的实际问题，确定不同的种群规模。 </a:t>
            </a:r>
            <a:r>
              <a:rPr lang="en-US" altLang="zh-CN" dirty="0"/>
              <a:t>Goldberg</a:t>
            </a:r>
            <a:r>
              <a:rPr lang="zh-CN" altLang="en-US" dirty="0"/>
              <a:t>证明了在二进制编码的前提一下，若个体长度为</a:t>
            </a:r>
            <a:r>
              <a:rPr lang="en-US" altLang="zh-CN" dirty="0"/>
              <a:t>L</a:t>
            </a:r>
            <a:r>
              <a:rPr lang="zh-CN" altLang="en-US" dirty="0"/>
              <a:t>，则种群规模的最优值为</a:t>
            </a:r>
            <a:r>
              <a:rPr lang="en-US" altLang="zh-CN" dirty="0">
                <a:ea typeface="宋体" panose="02010600030101010101" pitchFamily="2" charset="-122"/>
              </a:rPr>
              <a:t>2</a:t>
            </a:r>
            <a:r>
              <a:rPr lang="en-US" altLang="zh-CN" baseline="30000" dirty="0">
                <a:ea typeface="宋体" panose="02010600030101010101" pitchFamily="2" charset="-122"/>
              </a:rPr>
              <a:t>L/2</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6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a:extLst>
              <a:ext uri="{FF2B5EF4-FFF2-40B4-BE49-F238E27FC236}">
                <a16:creationId xmlns:a16="http://schemas.microsoft.com/office/drawing/2014/main" id="{EE737A0D-136E-2DF8-C091-D67162024D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372C779B-CC95-4BD8-95AC-B9BDA0987620}" type="slidenum">
              <a:rPr kumimoji="0" lang="en-US" altLang="ja-JP" sz="1400" smtClean="0">
                <a:solidFill>
                  <a:srgbClr val="A50021"/>
                </a:solidFill>
              </a:rPr>
              <a:pPr>
                <a:spcBef>
                  <a:spcPct val="0"/>
                </a:spcBef>
                <a:buClrTx/>
                <a:buFontTx/>
                <a:buNone/>
              </a:pPr>
              <a:t>48</a:t>
            </a:fld>
            <a:endParaRPr kumimoji="0" lang="en-US" altLang="ja-JP" sz="1400">
              <a:solidFill>
                <a:srgbClr val="A50021"/>
              </a:solidFill>
            </a:endParaRPr>
          </a:p>
        </p:txBody>
      </p:sp>
      <p:sp>
        <p:nvSpPr>
          <p:cNvPr id="78851" name="Rectangle 2">
            <a:extLst>
              <a:ext uri="{FF2B5EF4-FFF2-40B4-BE49-F238E27FC236}">
                <a16:creationId xmlns:a16="http://schemas.microsoft.com/office/drawing/2014/main" id="{220073A5-9CBC-4F0A-2AB1-5A34ECA1EC30}"/>
              </a:ext>
            </a:extLst>
          </p:cNvPr>
          <p:cNvSpPr>
            <a:spLocks noGrp="1" noChangeArrowheads="1"/>
          </p:cNvSpPr>
          <p:nvPr>
            <p:ph type="title"/>
          </p:nvPr>
        </p:nvSpPr>
        <p:spPr/>
        <p:txBody>
          <a:bodyPr/>
          <a:lstStyle/>
          <a:p>
            <a:pPr eaLnBrk="1" hangingPunct="1"/>
            <a:r>
              <a:rPr lang="zh-CN" altLang="en-US">
                <a:ea typeface="宋体" panose="02010600030101010101" pitchFamily="2" charset="-122"/>
              </a:rPr>
              <a:t>种群初始化</a:t>
            </a:r>
          </a:p>
        </p:txBody>
      </p:sp>
      <p:sp>
        <p:nvSpPr>
          <p:cNvPr id="116742" name="Rectangle 3">
            <a:extLst>
              <a:ext uri="{FF2B5EF4-FFF2-40B4-BE49-F238E27FC236}">
                <a16:creationId xmlns:a16="http://schemas.microsoft.com/office/drawing/2014/main" id="{D50F1133-04F4-6116-8A0C-B62445192198}"/>
              </a:ext>
            </a:extLst>
          </p:cNvPr>
          <p:cNvSpPr>
            <a:spLocks noGrp="1" noChangeArrowheads="1"/>
          </p:cNvSpPr>
          <p:nvPr>
            <p:ph type="body" idx="1"/>
          </p:nvPr>
        </p:nvSpPr>
        <p:spPr>
          <a:xfrm>
            <a:off x="250825" y="908050"/>
            <a:ext cx="8642350" cy="5865813"/>
          </a:xfrm>
        </p:spPr>
        <p:txBody>
          <a:bodyPr/>
          <a:lstStyle/>
          <a:p>
            <a:pPr eaLnBrk="1" hangingPunct="1">
              <a:lnSpc>
                <a:spcPct val="90000"/>
              </a:lnSpc>
            </a:pPr>
            <a:r>
              <a:rPr lang="zh-CN" altLang="en-US" sz="2800" dirty="0">
                <a:ea typeface="宋体" panose="02010600030101010101" pitchFamily="2" charset="-122"/>
              </a:rPr>
              <a:t>产生初始种群的方法通常有两种：</a:t>
            </a:r>
            <a:endParaRPr lang="en-US" altLang="zh-CN" sz="2000" dirty="0">
              <a:ea typeface="宋体" panose="02010600030101010101" pitchFamily="2" charset="-122"/>
            </a:endParaRPr>
          </a:p>
          <a:p>
            <a:pPr lvl="1" eaLnBrk="1" hangingPunct="1">
              <a:lnSpc>
                <a:spcPct val="90000"/>
              </a:lnSpc>
            </a:pPr>
            <a:r>
              <a:rPr lang="zh-CN" altLang="en-US" sz="2400" dirty="0">
                <a:ea typeface="宋体" panose="02010600030101010101" pitchFamily="2" charset="-122"/>
              </a:rPr>
              <a:t>一种是完全随机的方法产生</a:t>
            </a:r>
            <a:endParaRPr lang="en-US" altLang="zh-CN" sz="2400" dirty="0">
              <a:ea typeface="宋体" panose="02010600030101010101" pitchFamily="2" charset="-122"/>
            </a:endParaRPr>
          </a:p>
          <a:p>
            <a:pPr eaLnBrk="1" hangingPunct="1">
              <a:lnSpc>
                <a:spcPct val="90000"/>
              </a:lnSpc>
              <a:buFont typeface="Wingdings" panose="05000000000000000000" pitchFamily="2" charset="2"/>
              <a:buNone/>
            </a:pPr>
            <a:r>
              <a:rPr lang="zh-CN" altLang="en-US" sz="2000" dirty="0"/>
              <a:t>   </a:t>
            </a:r>
            <a:r>
              <a:rPr lang="en-US" altLang="zh-CN" sz="2400" dirty="0"/>
              <a:t>int </a:t>
            </a:r>
            <a:r>
              <a:rPr lang="en-US" altLang="zh-CN" sz="2400" dirty="0">
                <a:ea typeface="宋体" panose="02010600030101010101" pitchFamily="2" charset="-122"/>
              </a:rPr>
              <a:t>pop[</a:t>
            </a:r>
            <a:r>
              <a:rPr lang="en-US" altLang="zh-CN" sz="2400" dirty="0" err="1">
                <a:ea typeface="宋体" panose="02010600030101010101" pitchFamily="2" charset="-122"/>
              </a:rPr>
              <a:t>popsize</a:t>
            </a:r>
            <a:r>
              <a:rPr lang="en-US" altLang="zh-CN" sz="2400" dirty="0">
                <a:ea typeface="宋体" panose="02010600030101010101" pitchFamily="2" charset="-122"/>
              </a:rPr>
              <a:t>][</a:t>
            </a:r>
            <a:r>
              <a:rPr lang="en-US" altLang="zh-CN" sz="2400" dirty="0" err="1">
                <a:ea typeface="宋体" panose="02010600030101010101" pitchFamily="2" charset="-122"/>
              </a:rPr>
              <a:t>len</a:t>
            </a:r>
            <a:r>
              <a:rPr lang="en-US" altLang="zh-CN" sz="2400" dirty="0">
                <a:ea typeface="宋体" panose="02010600030101010101" pitchFamily="2" charset="-122"/>
              </a:rPr>
              <a:t>];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for </a:t>
            </a:r>
            <a:r>
              <a:rPr lang="en-US" altLang="zh-CN" sz="2400" dirty="0" err="1">
                <a:ea typeface="宋体" panose="02010600030101010101" pitchFamily="2" charset="-122"/>
              </a:rPr>
              <a:t>i</a:t>
            </a:r>
            <a:r>
              <a:rPr lang="en-US" altLang="zh-CN" sz="2400" dirty="0">
                <a:ea typeface="宋体" panose="02010600030101010101" pitchFamily="2" charset="-122"/>
              </a:rPr>
              <a:t>=1:</a:t>
            </a:r>
            <a:r>
              <a:rPr lang="en-US" altLang="zh-CN" sz="2400" dirty="0"/>
              <a:t> </a:t>
            </a:r>
            <a:r>
              <a:rPr lang="en-US" altLang="zh-CN" sz="2400" dirty="0" err="1">
                <a:ea typeface="宋体" panose="02010600030101010101" pitchFamily="2" charset="-122"/>
              </a:rPr>
              <a:t>popsize</a:t>
            </a:r>
            <a:r>
              <a:rPr lang="en-US" altLang="zh-CN" sz="2400" dirty="0">
                <a:ea typeface="宋体" panose="02010600030101010101" pitchFamily="2" charset="-122"/>
              </a:rPr>
              <a:t>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for j=1:len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r=rand;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if r&gt;0</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pop[</a:t>
            </a:r>
            <a:r>
              <a:rPr lang="en-US" altLang="zh-CN" sz="2400" dirty="0" err="1">
                <a:ea typeface="宋体" panose="02010600030101010101" pitchFamily="2" charset="-122"/>
              </a:rPr>
              <a:t>i</a:t>
            </a:r>
            <a:r>
              <a:rPr lang="en-US" altLang="zh-CN" sz="2400" dirty="0">
                <a:ea typeface="宋体" panose="02010600030101010101" pitchFamily="2" charset="-122"/>
              </a:rPr>
              <a:t>][j]=1;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else</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pop[</a:t>
            </a:r>
            <a:r>
              <a:rPr lang="en-US" altLang="zh-CN" sz="2400" dirty="0" err="1">
                <a:ea typeface="宋体" panose="02010600030101010101" pitchFamily="2" charset="-122"/>
              </a:rPr>
              <a:t>i</a:t>
            </a:r>
            <a:r>
              <a:rPr lang="en-US" altLang="zh-CN" sz="2400" dirty="0">
                <a:ea typeface="宋体" panose="02010600030101010101" pitchFamily="2" charset="-122"/>
              </a:rPr>
              <a:t>][j]=0;                     </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end</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end</a:t>
            </a:r>
          </a:p>
          <a:p>
            <a:pPr eaLnBrk="1" hangingPunct="1">
              <a:lnSpc>
                <a:spcPct val="90000"/>
              </a:lnSpc>
              <a:buFont typeface="Wingdings" panose="05000000000000000000" pitchFamily="2" charset="2"/>
              <a:buNone/>
            </a:pPr>
            <a:r>
              <a:rPr lang="en-US" altLang="zh-CN" sz="2400" dirty="0">
                <a:ea typeface="宋体" panose="02010600030101010101" pitchFamily="2" charset="-122"/>
              </a:rPr>
              <a:t>     end</a:t>
            </a:r>
            <a:endParaRPr lang="en-US" altLang="zh-CN" sz="2000" dirty="0">
              <a:ea typeface="宋体" panose="02010600030101010101" pitchFamily="2" charset="-122"/>
            </a:endParaRPr>
          </a:p>
          <a:p>
            <a:pPr eaLnBrk="1" hangingPunct="1">
              <a:lnSpc>
                <a:spcPct val="90000"/>
              </a:lnSpc>
              <a:buFont typeface="Wingdings" panose="05000000000000000000" pitchFamily="2" charset="2"/>
              <a:buChar char="n"/>
            </a:pPr>
            <a:r>
              <a:rPr lang="zh-CN" altLang="en-US" sz="2400" dirty="0">
                <a:solidFill>
                  <a:schemeClr val="folHlink"/>
                </a:solidFill>
                <a:ea typeface="宋体" panose="02010600030101010101" pitchFamily="2" charset="-122"/>
              </a:rPr>
              <a:t>一种是根据某些先验知识产生</a:t>
            </a:r>
            <a:endParaRPr lang="en-US" altLang="zh-CN" sz="2400" dirty="0">
              <a:solidFill>
                <a:schemeClr val="folHlink"/>
              </a:solidFill>
              <a:ea typeface="宋体" panose="02010600030101010101" pitchFamily="2" charset="-122"/>
            </a:endParaRPr>
          </a:p>
          <a:p>
            <a:pPr eaLnBrk="1" hangingPunct="1">
              <a:lnSpc>
                <a:spcPct val="90000"/>
              </a:lnSpc>
              <a:buFont typeface="Wingdings" panose="05000000000000000000" pitchFamily="2" charset="2"/>
              <a:buNone/>
            </a:pPr>
            <a:endParaRPr lang="en-US" altLang="zh-CN" sz="2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7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7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7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7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7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74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74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74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674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74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67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a:extLst>
              <a:ext uri="{FF2B5EF4-FFF2-40B4-BE49-F238E27FC236}">
                <a16:creationId xmlns:a16="http://schemas.microsoft.com/office/drawing/2014/main" id="{F9167105-1DE6-10EE-4F03-779AEFD033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3ABB4F1-58C5-4039-8DFA-98D214162141}" type="slidenum">
              <a:rPr kumimoji="0" lang="en-US" altLang="ja-JP" sz="1400" smtClean="0">
                <a:solidFill>
                  <a:srgbClr val="A50021"/>
                </a:solidFill>
              </a:rPr>
              <a:pPr>
                <a:spcBef>
                  <a:spcPct val="0"/>
                </a:spcBef>
                <a:buClrTx/>
                <a:buFontTx/>
                <a:buNone/>
              </a:pPr>
              <a:t>49</a:t>
            </a:fld>
            <a:endParaRPr kumimoji="0" lang="en-US" altLang="ja-JP" sz="1400">
              <a:solidFill>
                <a:srgbClr val="A50021"/>
              </a:solidFill>
            </a:endParaRPr>
          </a:p>
        </p:txBody>
      </p:sp>
      <p:sp>
        <p:nvSpPr>
          <p:cNvPr id="79875" name="Rectangle 2">
            <a:extLst>
              <a:ext uri="{FF2B5EF4-FFF2-40B4-BE49-F238E27FC236}">
                <a16:creationId xmlns:a16="http://schemas.microsoft.com/office/drawing/2014/main" id="{BF5A8342-612C-CA9C-BE49-9E3D260A98B0}"/>
              </a:ext>
            </a:extLst>
          </p:cNvPr>
          <p:cNvSpPr>
            <a:spLocks noGrp="1" noChangeArrowheads="1"/>
          </p:cNvSpPr>
          <p:nvPr>
            <p:ph type="title"/>
          </p:nvPr>
        </p:nvSpPr>
        <p:spPr/>
        <p:txBody>
          <a:bodyPr/>
          <a:lstStyle/>
          <a:p>
            <a:pPr eaLnBrk="1" hangingPunct="1"/>
            <a:r>
              <a:rPr lang="zh-CN" altLang="en-US">
                <a:ea typeface="宋体" panose="02010600030101010101" pitchFamily="2" charset="-122"/>
              </a:rPr>
              <a:t>适应度函数</a:t>
            </a:r>
            <a:r>
              <a:rPr lang="en-US" altLang="zh-CN">
                <a:ea typeface="宋体" panose="02010600030101010101" pitchFamily="2" charset="-122"/>
              </a:rPr>
              <a:t>(Fitness Function)</a:t>
            </a:r>
            <a:r>
              <a:rPr lang="en-US" altLang="zh-CN"/>
              <a:t> </a:t>
            </a:r>
            <a:endParaRPr lang="zh-CN" altLang="en-US"/>
          </a:p>
        </p:txBody>
      </p:sp>
      <p:sp>
        <p:nvSpPr>
          <p:cNvPr id="117766" name="Rectangle 3">
            <a:extLst>
              <a:ext uri="{FF2B5EF4-FFF2-40B4-BE49-F238E27FC236}">
                <a16:creationId xmlns:a16="http://schemas.microsoft.com/office/drawing/2014/main" id="{A9DA5DB6-4B4F-9C4D-6CEE-41D80D37CD6C}"/>
              </a:ext>
            </a:extLst>
          </p:cNvPr>
          <p:cNvSpPr>
            <a:spLocks noGrp="1" noChangeArrowheads="1"/>
          </p:cNvSpPr>
          <p:nvPr>
            <p:ph type="body" idx="1"/>
          </p:nvPr>
        </p:nvSpPr>
        <p:spPr>
          <a:xfrm>
            <a:off x="250825" y="777423"/>
            <a:ext cx="8713788" cy="5865813"/>
          </a:xfrm>
        </p:spPr>
        <p:txBody>
          <a:bodyPr/>
          <a:lstStyle/>
          <a:p>
            <a:pPr eaLnBrk="1" hangingPunct="1"/>
            <a:r>
              <a:rPr lang="zh-CN" altLang="en-US" dirty="0">
                <a:ea typeface="宋体" panose="02010600030101010101" pitchFamily="2" charset="-122"/>
              </a:rPr>
              <a:t>适应度函数的选取直接影响到遗传算法的</a:t>
            </a:r>
            <a:r>
              <a:rPr lang="zh-CN" altLang="en-US" dirty="0">
                <a:solidFill>
                  <a:srgbClr val="FF0000"/>
                </a:solidFill>
                <a:ea typeface="宋体" panose="02010600030101010101" pitchFamily="2" charset="-122"/>
              </a:rPr>
              <a:t>收敛速度</a:t>
            </a:r>
            <a:r>
              <a:rPr lang="zh-CN" altLang="en-US" dirty="0">
                <a:ea typeface="宋体" panose="02010600030101010101" pitchFamily="2" charset="-122"/>
              </a:rPr>
              <a:t>以及</a:t>
            </a:r>
            <a:r>
              <a:rPr lang="zh-CN" altLang="en-US" dirty="0">
                <a:solidFill>
                  <a:srgbClr val="FF0000"/>
                </a:solidFill>
                <a:ea typeface="宋体" panose="02010600030101010101" pitchFamily="2" charset="-122"/>
              </a:rPr>
              <a:t>能否找到最优解。</a:t>
            </a:r>
            <a:endParaRPr lang="en-US" altLang="zh-CN" dirty="0">
              <a:solidFill>
                <a:srgbClr val="FF0000"/>
              </a:solidFill>
              <a:ea typeface="宋体" panose="02010600030101010101" pitchFamily="2" charset="-122"/>
            </a:endParaRPr>
          </a:p>
          <a:p>
            <a:pPr eaLnBrk="1" hangingPunct="1"/>
            <a:r>
              <a:rPr lang="zh-CN" altLang="en-US" dirty="0">
                <a:ea typeface="宋体" panose="02010600030101010101" pitchFamily="2" charset="-122"/>
              </a:rPr>
              <a:t>遗传算法要求：</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适应度值</a:t>
            </a:r>
            <a:r>
              <a:rPr lang="zh-CN" altLang="en-US" dirty="0">
                <a:solidFill>
                  <a:srgbClr val="FF0000"/>
                </a:solidFill>
                <a:ea typeface="宋体" panose="02010600030101010101" pitchFamily="2" charset="-122"/>
              </a:rPr>
              <a:t>非负</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问题</a:t>
            </a:r>
            <a:r>
              <a:rPr lang="zh-CN" altLang="en-US" dirty="0">
                <a:solidFill>
                  <a:srgbClr val="FF0000"/>
                </a:solidFill>
                <a:ea typeface="宋体" panose="02010600030101010101" pitchFamily="2" charset="-122"/>
              </a:rPr>
              <a:t>优化</a:t>
            </a:r>
            <a:r>
              <a:rPr lang="zh-CN" altLang="en-US" dirty="0">
                <a:ea typeface="宋体" panose="02010600030101010101" pitchFamily="2" charset="-122"/>
              </a:rPr>
              <a:t>的方向与适应度值</a:t>
            </a:r>
            <a:r>
              <a:rPr lang="zh-CN" altLang="en-US" dirty="0">
                <a:solidFill>
                  <a:srgbClr val="FF0000"/>
                </a:solidFill>
                <a:ea typeface="宋体" panose="02010600030101010101" pitchFamily="2" charset="-122"/>
              </a:rPr>
              <a:t>增大</a:t>
            </a:r>
            <a:r>
              <a:rPr lang="zh-CN" altLang="en-US" dirty="0">
                <a:ea typeface="宋体" panose="02010600030101010101" pitchFamily="2" charset="-122"/>
              </a:rPr>
              <a:t>方向一致。即：</a:t>
            </a:r>
            <a:r>
              <a:rPr lang="zh-CN" altLang="en-US" dirty="0">
                <a:solidFill>
                  <a:srgbClr val="FF0000"/>
                </a:solidFill>
                <a:ea typeface="宋体" panose="02010600030101010101" pitchFamily="2" charset="-122"/>
              </a:rPr>
              <a:t>最优解</a:t>
            </a:r>
            <a:r>
              <a:rPr lang="zh-CN" altLang="en-US" dirty="0">
                <a:ea typeface="宋体" panose="02010600030101010101" pitchFamily="2" charset="-122"/>
              </a:rPr>
              <a:t>对应</a:t>
            </a:r>
            <a:r>
              <a:rPr lang="zh-CN" altLang="en-US" dirty="0">
                <a:highlight>
                  <a:srgbClr val="FFFF00"/>
                </a:highlight>
                <a:ea typeface="宋体" panose="02010600030101010101" pitchFamily="2" charset="-122"/>
              </a:rPr>
              <a:t>适应度值</a:t>
            </a:r>
            <a:r>
              <a:rPr lang="zh-CN" altLang="en-US" dirty="0">
                <a:solidFill>
                  <a:srgbClr val="FF0000"/>
                </a:solidFill>
                <a:ea typeface="宋体" panose="02010600030101010101" pitchFamily="2" charset="-122"/>
              </a:rPr>
              <a:t>最大</a:t>
            </a:r>
            <a:r>
              <a:rPr lang="zh-CN" altLang="en-US" dirty="0">
                <a:ea typeface="宋体" panose="02010600030101010101" pitchFamily="2" charset="-122"/>
              </a:rPr>
              <a:t>的个体</a:t>
            </a:r>
            <a:endParaRPr lang="en-US" altLang="zh-CN" dirty="0">
              <a:ea typeface="宋体" panose="02010600030101010101" pitchFamily="2" charset="-122"/>
            </a:endParaRPr>
          </a:p>
          <a:p>
            <a:pPr lvl="1"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在实际问题中，适应度函数与目标函数是不完全一致的</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有的问题的目标是求得最大值</a:t>
            </a:r>
            <a:r>
              <a:rPr lang="en-US" altLang="zh-CN" dirty="0">
                <a:ea typeface="宋体" panose="02010600030101010101" pitchFamily="2" charset="-122"/>
              </a:rPr>
              <a:t>(</a:t>
            </a:r>
            <a:r>
              <a:rPr lang="zh-CN" altLang="en-US" dirty="0">
                <a:ea typeface="宋体" panose="02010600030101010101" pitchFamily="2" charset="-122"/>
              </a:rPr>
              <a:t>利润函数</a:t>
            </a:r>
            <a:r>
              <a:rPr lang="en-US" altLang="zh-CN" dirty="0">
                <a:ea typeface="宋体" panose="02010600030101010101" pitchFamily="2" charset="-122"/>
              </a:rPr>
              <a:t>)</a:t>
            </a:r>
            <a:r>
              <a:rPr lang="zh-CN" altLang="en-US" dirty="0">
                <a:ea typeface="宋体" panose="02010600030101010101" pitchFamily="2" charset="-122"/>
              </a:rPr>
              <a:t>，而有的问题的目标是要求的最小值</a:t>
            </a:r>
            <a:r>
              <a:rPr lang="en-US" altLang="zh-CN" dirty="0">
                <a:ea typeface="宋体" panose="02010600030101010101" pitchFamily="2" charset="-122"/>
              </a:rPr>
              <a:t>(</a:t>
            </a:r>
            <a:r>
              <a:rPr lang="zh-CN" altLang="en-US" dirty="0">
                <a:ea typeface="宋体" panose="02010600030101010101" pitchFamily="2" charset="-122"/>
              </a:rPr>
              <a:t>费用问题</a:t>
            </a:r>
            <a:r>
              <a:rPr lang="en-US" altLang="zh-CN" dirty="0">
                <a:ea typeface="宋体" panose="02010600030101010101" pitchFamily="2" charset="-122"/>
              </a:rPr>
              <a:t>)</a:t>
            </a:r>
          </a:p>
          <a:p>
            <a:pPr lvl="1" eaLnBrk="1" hangingPunct="1"/>
            <a:r>
              <a:rPr lang="zh-CN" altLang="en-US" dirty="0">
                <a:ea typeface="宋体" panose="02010600030101010101" pitchFamily="2" charset="-122"/>
              </a:rPr>
              <a:t>如何构造适应度函数？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77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77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7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76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77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76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77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文本框 3">
            <a:extLst>
              <a:ext uri="{FF2B5EF4-FFF2-40B4-BE49-F238E27FC236}">
                <a16:creationId xmlns:a16="http://schemas.microsoft.com/office/drawing/2014/main" id="{1622EBDE-6414-CF4E-3CF1-6CA5363CC4F4}"/>
              </a:ext>
            </a:extLst>
          </p:cNvPr>
          <p:cNvSpPr txBox="1">
            <a:spLocks noChangeArrowheads="1"/>
          </p:cNvSpPr>
          <p:nvPr/>
        </p:nvSpPr>
        <p:spPr bwMode="auto">
          <a:xfrm>
            <a:off x="330200" y="398463"/>
            <a:ext cx="6058725" cy="646331"/>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defRPr/>
            </a:pPr>
            <a:r>
              <a:rPr lang="zh-CN" altLang="en-US" sz="3600" dirty="0">
                <a:highlight>
                  <a:srgbClr val="FFFF00"/>
                </a:highlight>
                <a:latin typeface="华文中宋" panose="02010600040101010101" pitchFamily="2" charset="-122"/>
                <a:ea typeface="华文中宋" panose="02010600040101010101" pitchFamily="2" charset="-122"/>
              </a:rPr>
              <a:t>优化问题分类</a:t>
            </a:r>
            <a:r>
              <a:rPr lang="en-US" altLang="zh-CN" sz="3600" dirty="0">
                <a:latin typeface="华文中宋" panose="02010600040101010101" pitchFamily="2" charset="-122"/>
                <a:ea typeface="华文中宋" panose="02010600040101010101" pitchFamily="2" charset="-122"/>
              </a:rPr>
              <a:t>---</a:t>
            </a:r>
            <a:r>
              <a:rPr lang="zh-CN" altLang="en-US" sz="3600" dirty="0">
                <a:latin typeface="华文中宋" panose="02010600040101010101" pitchFamily="2" charset="-122"/>
                <a:ea typeface="华文中宋" panose="02010600040101010101" pitchFamily="2" charset="-122"/>
              </a:rPr>
              <a:t>变量类型</a:t>
            </a:r>
          </a:p>
        </p:txBody>
      </p:sp>
      <p:graphicFrame>
        <p:nvGraphicFramePr>
          <p:cNvPr id="5" name="图示 4">
            <a:extLst>
              <a:ext uri="{FF2B5EF4-FFF2-40B4-BE49-F238E27FC236}">
                <a16:creationId xmlns:a16="http://schemas.microsoft.com/office/drawing/2014/main" id="{B8A642F4-77DF-C868-DA5A-A6DFC9050B00}"/>
              </a:ext>
            </a:extLst>
          </p:cNvPr>
          <p:cNvGraphicFramePr/>
          <p:nvPr/>
        </p:nvGraphicFramePr>
        <p:xfrm>
          <a:off x="985744" y="305344"/>
          <a:ext cx="7094209" cy="4433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思想气泡: 云 5">
            <a:extLst>
              <a:ext uri="{FF2B5EF4-FFF2-40B4-BE49-F238E27FC236}">
                <a16:creationId xmlns:a16="http://schemas.microsoft.com/office/drawing/2014/main" id="{BC2AB6C3-2694-A912-97E0-04B51D09B06F}"/>
              </a:ext>
            </a:extLst>
          </p:cNvPr>
          <p:cNvSpPr/>
          <p:nvPr/>
        </p:nvSpPr>
        <p:spPr>
          <a:xfrm>
            <a:off x="2209800" y="3670300"/>
            <a:ext cx="4752975" cy="1970088"/>
          </a:xfrm>
          <a:prstGeom prst="cloudCallout">
            <a:avLst>
              <a:gd name="adj1" fmla="val 54704"/>
              <a:gd name="adj2" fmla="val -5335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dirty="0">
                <a:solidFill>
                  <a:srgbClr val="FF0000"/>
                </a:solidFill>
              </a:rPr>
              <a:t>如：旅行商问题、背包问题、聚类问题、路由问题</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7">
            <a:extLst>
              <a:ext uri="{FF2B5EF4-FFF2-40B4-BE49-F238E27FC236}">
                <a16:creationId xmlns:a16="http://schemas.microsoft.com/office/drawing/2014/main" id="{BC11DF7D-4E54-0736-43AF-CD43979E3BF0}"/>
              </a:ext>
            </a:extLst>
          </p:cNvPr>
          <p:cNvSpPr txBox="1">
            <a:spLocks noChangeArrowheads="1"/>
          </p:cNvSpPr>
          <p:nvPr/>
        </p:nvSpPr>
        <p:spPr bwMode="auto">
          <a:xfrm>
            <a:off x="289586" y="1127126"/>
            <a:ext cx="8497888" cy="584200"/>
          </a:xfrm>
          <a:prstGeom prst="rect">
            <a:avLst/>
          </a:prstGeom>
          <a:noFill/>
          <a:ln>
            <a:noFill/>
          </a:ln>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Char char="•"/>
              <a:defRPr/>
            </a:pPr>
            <a:r>
              <a:rPr lang="zh-CN" altLang="en-US" sz="3200" dirty="0">
                <a:latin typeface="Arial" panose="020B0604020202020204" pitchFamily="34" charset="0"/>
                <a:ea typeface="宋体" panose="02010600030101010101" pitchFamily="2" charset="-122"/>
              </a:rPr>
              <a:t>对于</a:t>
            </a:r>
            <a:r>
              <a:rPr lang="zh-CN" altLang="en-US" sz="3200" dirty="0">
                <a:highlight>
                  <a:srgbClr val="FFFF00"/>
                </a:highlight>
                <a:latin typeface="Arial" panose="020B0604020202020204" pitchFamily="34" charset="0"/>
                <a:ea typeface="宋体" panose="02010600030101010101" pitchFamily="2" charset="-122"/>
              </a:rPr>
              <a:t>最大化</a:t>
            </a:r>
            <a:r>
              <a:rPr lang="zh-CN" altLang="en-US" sz="3200" dirty="0">
                <a:latin typeface="Arial" panose="020B0604020202020204" pitchFamily="34" charset="0"/>
                <a:ea typeface="宋体" panose="02010600030101010101" pitchFamily="2" charset="-122"/>
              </a:rPr>
              <a:t>问题，适应度函数构造如下：</a:t>
            </a:r>
          </a:p>
        </p:txBody>
      </p:sp>
      <p:graphicFrame>
        <p:nvGraphicFramePr>
          <p:cNvPr id="4" name="Object 4">
            <a:extLst>
              <a:ext uri="{FF2B5EF4-FFF2-40B4-BE49-F238E27FC236}">
                <a16:creationId xmlns:a16="http://schemas.microsoft.com/office/drawing/2014/main" id="{2A156344-392F-AD28-3D89-F76B8822FC60}"/>
              </a:ext>
            </a:extLst>
          </p:cNvPr>
          <p:cNvGraphicFramePr>
            <a:graphicFrameLocks noChangeAspect="1"/>
          </p:cNvGraphicFramePr>
          <p:nvPr/>
        </p:nvGraphicFramePr>
        <p:xfrm>
          <a:off x="2376488" y="1958975"/>
          <a:ext cx="3578225" cy="614363"/>
        </p:xfrm>
        <a:graphic>
          <a:graphicData uri="http://schemas.openxmlformats.org/presentationml/2006/ole">
            <mc:AlternateContent xmlns:mc="http://schemas.openxmlformats.org/markup-compatibility/2006">
              <mc:Choice xmlns:v="urn:schemas-microsoft-com:vml" Requires="v">
                <p:oleObj name="Equation" r:id="rId2" imgW="1320800" imgH="228600" progId="Equation.DSMT4">
                  <p:embed/>
                </p:oleObj>
              </mc:Choice>
              <mc:Fallback>
                <p:oleObj name="Equation" r:id="rId2" imgW="1320800" imgH="2286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1958975"/>
                        <a:ext cx="3578225"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7">
            <a:extLst>
              <a:ext uri="{FF2B5EF4-FFF2-40B4-BE49-F238E27FC236}">
                <a16:creationId xmlns:a16="http://schemas.microsoft.com/office/drawing/2014/main" id="{B6716A0C-883F-625B-94EC-6A95DB1D8ECC}"/>
              </a:ext>
            </a:extLst>
          </p:cNvPr>
          <p:cNvSpPr txBox="1">
            <a:spLocks noChangeArrowheads="1"/>
          </p:cNvSpPr>
          <p:nvPr/>
        </p:nvSpPr>
        <p:spPr bwMode="auto">
          <a:xfrm>
            <a:off x="323850" y="2819400"/>
            <a:ext cx="84963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200" dirty="0">
                <a:ea typeface="宋体" panose="02010600030101010101" pitchFamily="2" charset="-122"/>
              </a:rPr>
              <a:t>其中：</a:t>
            </a:r>
            <a:r>
              <a:rPr lang="en-US" altLang="zh-CN" sz="3200" dirty="0">
                <a:ea typeface="宋体" panose="02010600030101010101" pitchFamily="2" charset="-122"/>
              </a:rPr>
              <a:t> g(x) </a:t>
            </a:r>
            <a:r>
              <a:rPr lang="zh-CN" altLang="en-US" sz="3200" dirty="0">
                <a:ea typeface="宋体" panose="02010600030101010101" pitchFamily="2" charset="-122"/>
              </a:rPr>
              <a:t>是目标函数</a:t>
            </a:r>
            <a:endParaRPr lang="en-US" altLang="zh-CN" sz="3200" dirty="0">
              <a:ea typeface="宋体" panose="02010600030101010101" pitchFamily="2" charset="-122"/>
            </a:endParaRPr>
          </a:p>
          <a:p>
            <a:pPr eaLnBrk="1" hangingPunct="1"/>
            <a:r>
              <a:rPr lang="en-US" altLang="zh-CN" sz="3200" i="1" dirty="0">
                <a:ea typeface="宋体" panose="02010600030101010101" pitchFamily="2" charset="-122"/>
              </a:rPr>
              <a:t>            </a:t>
            </a:r>
          </a:p>
          <a:p>
            <a:pPr eaLnBrk="1" hangingPunct="1"/>
            <a:r>
              <a:rPr lang="en-US" altLang="zh-CN" sz="3200" i="1" dirty="0">
                <a:ea typeface="宋体" panose="02010600030101010101" pitchFamily="2" charset="-122"/>
              </a:rPr>
              <a:t>           </a:t>
            </a:r>
            <a:r>
              <a:rPr lang="en-US" altLang="zh-CN" sz="3200" i="1" dirty="0" err="1">
                <a:ea typeface="宋体" panose="02010600030101010101" pitchFamily="2" charset="-122"/>
              </a:rPr>
              <a:t>C</a:t>
            </a:r>
            <a:r>
              <a:rPr lang="en-US" altLang="zh-CN" i="1" dirty="0" err="1">
                <a:ea typeface="宋体" panose="02010600030101010101" pitchFamily="2" charset="-122"/>
              </a:rPr>
              <a:t>min</a:t>
            </a:r>
            <a:r>
              <a:rPr lang="zh-CN" altLang="en-US" sz="3200" dirty="0">
                <a:ea typeface="宋体" panose="02010600030101010101" pitchFamily="2" charset="-122"/>
              </a:rPr>
              <a:t>可以是目标函数的一个下界，也可以是当前所有代或最近</a:t>
            </a:r>
            <a:r>
              <a:rPr lang="en-US" altLang="zh-CN" sz="3200" dirty="0">
                <a:ea typeface="宋体" panose="02010600030101010101" pitchFamily="2" charset="-122"/>
              </a:rPr>
              <a:t>K</a:t>
            </a:r>
            <a:r>
              <a:rPr lang="zh-CN" altLang="en-US" sz="3200" dirty="0">
                <a:ea typeface="宋体" panose="02010600030101010101" pitchFamily="2" charset="-122"/>
              </a:rPr>
              <a:t>代中的</a:t>
            </a:r>
            <a:r>
              <a:rPr lang="en-US" altLang="zh-CN" sz="3200" dirty="0">
                <a:ea typeface="宋体" panose="02010600030101010101" pitchFamily="2" charset="-122"/>
              </a:rPr>
              <a:t>g(x)</a:t>
            </a:r>
            <a:r>
              <a:rPr lang="zh-CN" altLang="en-US" sz="3200" dirty="0">
                <a:ea typeface="宋体" panose="02010600030101010101" pitchFamily="2" charset="-122"/>
              </a:rPr>
              <a:t>的最小值。</a:t>
            </a:r>
          </a:p>
        </p:txBody>
      </p:sp>
      <p:sp>
        <p:nvSpPr>
          <p:cNvPr id="81925" name="文本框 2">
            <a:extLst>
              <a:ext uri="{FF2B5EF4-FFF2-40B4-BE49-F238E27FC236}">
                <a16:creationId xmlns:a16="http://schemas.microsoft.com/office/drawing/2014/main" id="{4BAA5266-95E2-528C-92E0-A898C396171F}"/>
              </a:ext>
            </a:extLst>
          </p:cNvPr>
          <p:cNvSpPr txBox="1">
            <a:spLocks noChangeArrowheads="1"/>
          </p:cNvSpPr>
          <p:nvPr/>
        </p:nvSpPr>
        <p:spPr bwMode="auto">
          <a:xfrm>
            <a:off x="288925" y="233363"/>
            <a:ext cx="4537075" cy="64611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a:solidFill>
                  <a:schemeClr val="bg1"/>
                </a:solidFill>
                <a:latin typeface="华文中宋" panose="02010600040101010101" pitchFamily="2" charset="-122"/>
                <a:ea typeface="华文中宋" panose="02010600040101010101" pitchFamily="2" charset="-122"/>
              </a:rPr>
              <a:t>适应度函数的构造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Bottom)">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2">
            <a:extLst>
              <a:ext uri="{FF2B5EF4-FFF2-40B4-BE49-F238E27FC236}">
                <a16:creationId xmlns:a16="http://schemas.microsoft.com/office/drawing/2014/main" id="{9BD1CE92-7F3E-3CCE-3752-D140DD88DBD8}"/>
              </a:ext>
            </a:extLst>
          </p:cNvPr>
          <p:cNvSpPr txBox="1">
            <a:spLocks noChangeArrowheads="1"/>
          </p:cNvSpPr>
          <p:nvPr/>
        </p:nvSpPr>
        <p:spPr bwMode="auto">
          <a:xfrm>
            <a:off x="288925" y="233363"/>
            <a:ext cx="4537075" cy="64611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a:solidFill>
                  <a:schemeClr val="bg1"/>
                </a:solidFill>
                <a:latin typeface="华文中宋" panose="02010600040101010101" pitchFamily="2" charset="-122"/>
                <a:ea typeface="华文中宋" panose="02010600040101010101" pitchFamily="2" charset="-122"/>
              </a:rPr>
              <a:t>适应度函数的构造</a:t>
            </a:r>
          </a:p>
        </p:txBody>
      </p:sp>
      <p:sp>
        <p:nvSpPr>
          <p:cNvPr id="3" name="文本框 7">
            <a:extLst>
              <a:ext uri="{FF2B5EF4-FFF2-40B4-BE49-F238E27FC236}">
                <a16:creationId xmlns:a16="http://schemas.microsoft.com/office/drawing/2014/main" id="{44C5698C-33E0-A8B1-E177-CD3A2B178CFE}"/>
              </a:ext>
            </a:extLst>
          </p:cNvPr>
          <p:cNvSpPr txBox="1">
            <a:spLocks noChangeArrowheads="1"/>
          </p:cNvSpPr>
          <p:nvPr/>
        </p:nvSpPr>
        <p:spPr bwMode="auto">
          <a:xfrm>
            <a:off x="289586" y="1191418"/>
            <a:ext cx="8496300" cy="585787"/>
          </a:xfrm>
          <a:prstGeom prst="rect">
            <a:avLst/>
          </a:prstGeom>
          <a:noFill/>
          <a:ln>
            <a:noFill/>
          </a:ln>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Arial" panose="020B0604020202020204" pitchFamily="34" charset="0"/>
              <a:buChar char="•"/>
              <a:defRPr/>
            </a:pPr>
            <a:r>
              <a:rPr lang="zh-CN" altLang="en-US" sz="3200" dirty="0">
                <a:latin typeface="Arial" panose="020B0604020202020204" pitchFamily="34" charset="0"/>
                <a:ea typeface="宋体" panose="02010600030101010101" pitchFamily="2" charset="-122"/>
              </a:rPr>
              <a:t>对于</a:t>
            </a:r>
            <a:r>
              <a:rPr lang="zh-CN" altLang="en-US" sz="3200" dirty="0">
                <a:highlight>
                  <a:srgbClr val="FFFF00"/>
                </a:highlight>
                <a:latin typeface="Arial" panose="020B0604020202020204" pitchFamily="34" charset="0"/>
                <a:ea typeface="宋体" panose="02010600030101010101" pitchFamily="2" charset="-122"/>
              </a:rPr>
              <a:t>最小化</a:t>
            </a:r>
            <a:r>
              <a:rPr lang="zh-CN" altLang="en-US" sz="3200" dirty="0">
                <a:latin typeface="Arial" panose="020B0604020202020204" pitchFamily="34" charset="0"/>
                <a:ea typeface="宋体" panose="02010600030101010101" pitchFamily="2" charset="-122"/>
              </a:rPr>
              <a:t>问题，适应度函数构造如下：</a:t>
            </a:r>
          </a:p>
        </p:txBody>
      </p:sp>
      <p:graphicFrame>
        <p:nvGraphicFramePr>
          <p:cNvPr id="4" name="Object 4">
            <a:extLst>
              <a:ext uri="{FF2B5EF4-FFF2-40B4-BE49-F238E27FC236}">
                <a16:creationId xmlns:a16="http://schemas.microsoft.com/office/drawing/2014/main" id="{A4BACBBA-2F1E-D150-8AEB-F2CE7D4DF7E7}"/>
              </a:ext>
            </a:extLst>
          </p:cNvPr>
          <p:cNvGraphicFramePr>
            <a:graphicFrameLocks noChangeAspect="1"/>
          </p:cNvGraphicFramePr>
          <p:nvPr/>
        </p:nvGraphicFramePr>
        <p:xfrm>
          <a:off x="2625725" y="1990725"/>
          <a:ext cx="3508375" cy="612775"/>
        </p:xfrm>
        <a:graphic>
          <a:graphicData uri="http://schemas.openxmlformats.org/presentationml/2006/ole">
            <mc:AlternateContent xmlns:mc="http://schemas.openxmlformats.org/markup-compatibility/2006">
              <mc:Choice xmlns:v="urn:schemas-microsoft-com:vml" Requires="v">
                <p:oleObj name="Equation" r:id="rId2" imgW="1295400" imgH="228600" progId="Equation.DSMT4">
                  <p:embed/>
                </p:oleObj>
              </mc:Choice>
              <mc:Fallback>
                <p:oleObj name="Equation" r:id="rId2" imgW="1295400" imgH="2286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25" y="1990725"/>
                        <a:ext cx="35083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7">
            <a:extLst>
              <a:ext uri="{FF2B5EF4-FFF2-40B4-BE49-F238E27FC236}">
                <a16:creationId xmlns:a16="http://schemas.microsoft.com/office/drawing/2014/main" id="{E0F2D9F3-5B16-9CFC-4433-F81174689BEB}"/>
              </a:ext>
            </a:extLst>
          </p:cNvPr>
          <p:cNvSpPr txBox="1">
            <a:spLocks noChangeArrowheads="1"/>
          </p:cNvSpPr>
          <p:nvPr/>
        </p:nvSpPr>
        <p:spPr bwMode="auto">
          <a:xfrm>
            <a:off x="444500" y="2693988"/>
            <a:ext cx="84963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200" dirty="0">
                <a:ea typeface="宋体" panose="02010600030101010101" pitchFamily="2" charset="-122"/>
              </a:rPr>
              <a:t>其中：</a:t>
            </a:r>
            <a:r>
              <a:rPr lang="en-US" altLang="zh-CN" sz="3200" dirty="0">
                <a:ea typeface="宋体" panose="02010600030101010101" pitchFamily="2" charset="-122"/>
              </a:rPr>
              <a:t>g(x)</a:t>
            </a:r>
            <a:r>
              <a:rPr lang="zh-CN" altLang="en-US" sz="3200" dirty="0">
                <a:ea typeface="宋体" panose="02010600030101010101" pitchFamily="2" charset="-122"/>
              </a:rPr>
              <a:t>是目标函数</a:t>
            </a:r>
            <a:endParaRPr lang="en-US" altLang="zh-CN" sz="3200" dirty="0">
              <a:ea typeface="宋体" panose="02010600030101010101" pitchFamily="2" charset="-122"/>
            </a:endParaRPr>
          </a:p>
          <a:p>
            <a:pPr eaLnBrk="1" hangingPunct="1"/>
            <a:r>
              <a:rPr lang="en-US" altLang="zh-CN" sz="3200" i="1" dirty="0">
                <a:ea typeface="宋体" panose="02010600030101010101" pitchFamily="2" charset="-122"/>
              </a:rPr>
              <a:t>          </a:t>
            </a:r>
          </a:p>
          <a:p>
            <a:pPr eaLnBrk="1" hangingPunct="1"/>
            <a:r>
              <a:rPr lang="en-US" altLang="zh-CN" sz="3200" i="1" dirty="0">
                <a:ea typeface="宋体" panose="02010600030101010101" pitchFamily="2" charset="-122"/>
              </a:rPr>
              <a:t>           </a:t>
            </a:r>
            <a:r>
              <a:rPr lang="en-US" altLang="zh-CN" sz="3200" i="1" dirty="0" err="1">
                <a:ea typeface="宋体" panose="02010600030101010101" pitchFamily="2" charset="-122"/>
              </a:rPr>
              <a:t>C</a:t>
            </a:r>
            <a:r>
              <a:rPr lang="en-US" altLang="zh-CN" i="1" dirty="0" err="1">
                <a:ea typeface="宋体" panose="02010600030101010101" pitchFamily="2" charset="-122"/>
              </a:rPr>
              <a:t>max</a:t>
            </a:r>
            <a:r>
              <a:rPr lang="zh-CN" altLang="en-US" sz="3200" dirty="0">
                <a:ea typeface="宋体" panose="02010600030101010101" pitchFamily="2" charset="-122"/>
              </a:rPr>
              <a:t>是目标函数的一个上界</a:t>
            </a:r>
            <a:endParaRPr lang="en-US" altLang="zh-CN" sz="3200" dirty="0">
              <a:ea typeface="宋体" panose="02010600030101010101" pitchFamily="2" charset="-122"/>
            </a:endParaRPr>
          </a:p>
          <a:p>
            <a:pPr eaLnBrk="1" hangingPunct="1"/>
            <a:r>
              <a:rPr lang="en-US" altLang="zh-CN" sz="3200" dirty="0">
                <a:ea typeface="宋体" panose="02010600030101010101" pitchFamily="2" charset="-122"/>
              </a:rPr>
              <a:t>          </a:t>
            </a:r>
            <a:r>
              <a:rPr lang="zh-CN" altLang="en-US" sz="3200" dirty="0">
                <a:ea typeface="宋体" panose="02010600030101010101" pitchFamily="2" charset="-122"/>
              </a:rPr>
              <a:t>当</a:t>
            </a:r>
            <a:r>
              <a:rPr lang="en-US" altLang="zh-CN" sz="3200" i="1" dirty="0" err="1">
                <a:ea typeface="宋体" panose="02010600030101010101" pitchFamily="2" charset="-122"/>
              </a:rPr>
              <a:t>C</a:t>
            </a:r>
            <a:r>
              <a:rPr lang="en-US" altLang="zh-CN" sz="2400" i="1" dirty="0" err="1">
                <a:ea typeface="宋体" panose="02010600030101010101" pitchFamily="2" charset="-122"/>
              </a:rPr>
              <a:t>max</a:t>
            </a:r>
            <a:r>
              <a:rPr lang="zh-CN" altLang="en-US" sz="3200" dirty="0">
                <a:ea typeface="宋体" panose="02010600030101010101" pitchFamily="2" charset="-122"/>
              </a:rPr>
              <a:t>未知时，可以是当前所有代或最    近</a:t>
            </a:r>
            <a:r>
              <a:rPr lang="en-US" altLang="zh-CN" sz="3200" dirty="0">
                <a:ea typeface="宋体" panose="02010600030101010101" pitchFamily="2" charset="-122"/>
              </a:rPr>
              <a:t>K</a:t>
            </a:r>
            <a:r>
              <a:rPr lang="zh-CN" altLang="en-US" sz="3200" dirty="0">
                <a:ea typeface="宋体" panose="02010600030101010101" pitchFamily="2" charset="-122"/>
              </a:rPr>
              <a:t>代中的</a:t>
            </a:r>
            <a:r>
              <a:rPr lang="en-US" altLang="zh-CN" sz="3200" dirty="0">
                <a:ea typeface="宋体" panose="02010600030101010101" pitchFamily="2" charset="-122"/>
              </a:rPr>
              <a:t>g(x)</a:t>
            </a:r>
            <a:r>
              <a:rPr lang="zh-CN" altLang="en-US" sz="3200" dirty="0">
                <a:ea typeface="宋体" panose="02010600030101010101" pitchFamily="2" charset="-122"/>
              </a:rPr>
              <a:t>的最大值</a:t>
            </a:r>
          </a:p>
        </p:txBody>
      </p:sp>
      <p:sp>
        <p:nvSpPr>
          <p:cNvPr id="5" name="文本框 2">
            <a:extLst>
              <a:ext uri="{FF2B5EF4-FFF2-40B4-BE49-F238E27FC236}">
                <a16:creationId xmlns:a16="http://schemas.microsoft.com/office/drawing/2014/main" id="{9F982414-D06D-9BE6-697F-69E9580E1C03}"/>
              </a:ext>
            </a:extLst>
          </p:cNvPr>
          <p:cNvSpPr txBox="1">
            <a:spLocks noChangeArrowheads="1"/>
          </p:cNvSpPr>
          <p:nvPr/>
        </p:nvSpPr>
        <p:spPr bwMode="auto">
          <a:xfrm>
            <a:off x="294203" y="5979141"/>
            <a:ext cx="8702675" cy="58578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200" dirty="0">
                <a:solidFill>
                  <a:schemeClr val="bg1"/>
                </a:solidFill>
                <a:latin typeface="华文中宋" panose="02010600040101010101" pitchFamily="2" charset="-122"/>
                <a:ea typeface="华文中宋" panose="02010600040101010101" pitchFamily="2" charset="-122"/>
              </a:rPr>
              <a:t>适应度函数构造完成后，是不是就可以了？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Bottom)">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6567EFD-19CC-E82B-E7FA-FE7ECD6827A6}"/>
              </a:ext>
            </a:extLst>
          </p:cNvPr>
          <p:cNvSpPr>
            <a:spLocks noGrp="1" noChangeArrowheads="1"/>
          </p:cNvSpPr>
          <p:nvPr>
            <p:ph type="title"/>
          </p:nvPr>
        </p:nvSpPr>
        <p:spPr>
          <a:xfrm>
            <a:off x="250825" y="115888"/>
            <a:ext cx="7543800" cy="869950"/>
          </a:xfrm>
        </p:spPr>
        <p:txBody>
          <a:bodyPr/>
          <a:lstStyle/>
          <a:p>
            <a:pPr eaLnBrk="1" hangingPunct="1"/>
            <a:r>
              <a:rPr lang="zh-CN" altLang="en-US"/>
              <a:t>适应度函数存在问题</a:t>
            </a:r>
          </a:p>
        </p:txBody>
      </p:sp>
      <p:sp>
        <p:nvSpPr>
          <p:cNvPr id="75779" name="Rectangle 3">
            <a:extLst>
              <a:ext uri="{FF2B5EF4-FFF2-40B4-BE49-F238E27FC236}">
                <a16:creationId xmlns:a16="http://schemas.microsoft.com/office/drawing/2014/main" id="{0A3437C8-4AAB-0809-20F6-D4846B8DBFA0}"/>
              </a:ext>
            </a:extLst>
          </p:cNvPr>
          <p:cNvSpPr>
            <a:spLocks noGrp="1" noChangeArrowheads="1"/>
          </p:cNvSpPr>
          <p:nvPr>
            <p:ph idx="1"/>
          </p:nvPr>
        </p:nvSpPr>
        <p:spPr>
          <a:xfrm>
            <a:off x="395288" y="1222375"/>
            <a:ext cx="8569325" cy="5375275"/>
          </a:xfrm>
        </p:spPr>
        <p:txBody>
          <a:bodyPr rtlCol="0">
            <a:normAutofit/>
          </a:bodyPr>
          <a:lstStyle/>
          <a:p>
            <a:pPr eaLnBrk="1" fontAlgn="auto" hangingPunct="1">
              <a:spcAft>
                <a:spcPts val="0"/>
              </a:spcAft>
              <a:defRPr/>
            </a:pPr>
            <a:r>
              <a:rPr lang="zh-CN" altLang="en-US" dirty="0"/>
              <a:t>存在</a:t>
            </a:r>
            <a:r>
              <a:rPr lang="zh-CN" altLang="en-US" dirty="0">
                <a:solidFill>
                  <a:srgbClr val="FF0000"/>
                </a:solidFill>
              </a:rPr>
              <a:t>超级染色体，</a:t>
            </a:r>
            <a:r>
              <a:rPr lang="zh-CN" altLang="en-US" dirty="0"/>
              <a:t>具有绝对的优势控制整个选择过程；</a:t>
            </a:r>
            <a:endParaRPr lang="en-US" altLang="zh-CN" dirty="0"/>
          </a:p>
          <a:p>
            <a:pPr lvl="1" eaLnBrk="1" fontAlgn="auto" hangingPunct="1">
              <a:spcAft>
                <a:spcPts val="0"/>
              </a:spcAft>
              <a:defRPr/>
            </a:pPr>
            <a:r>
              <a:rPr lang="zh-CN" altLang="en-US" sz="2800" dirty="0">
                <a:solidFill>
                  <a:srgbClr val="0000FF"/>
                </a:solidFill>
              </a:rPr>
              <a:t>避免个体之间的差距过大，限制竞争</a:t>
            </a:r>
            <a:endParaRPr lang="zh-CN" altLang="en-US" dirty="0"/>
          </a:p>
          <a:p>
            <a:pPr marL="0" indent="0" eaLnBrk="1" fontAlgn="auto" hangingPunct="1">
              <a:spcAft>
                <a:spcPts val="0"/>
              </a:spcAft>
              <a:buFont typeface="Wingdings" panose="05000000000000000000" pitchFamily="2" charset="2"/>
              <a:buNone/>
              <a:defRPr/>
            </a:pPr>
            <a:endParaRPr lang="en-US" altLang="zh-CN" dirty="0"/>
          </a:p>
          <a:p>
            <a:pPr eaLnBrk="1" fontAlgn="auto" hangingPunct="1">
              <a:spcAft>
                <a:spcPts val="0"/>
              </a:spcAft>
              <a:defRPr/>
            </a:pPr>
            <a:r>
              <a:rPr lang="zh-CN" altLang="en-US" dirty="0"/>
              <a:t>在算法的晚期，个体之间的</a:t>
            </a:r>
            <a:r>
              <a:rPr lang="zh-CN" altLang="en-US" dirty="0">
                <a:solidFill>
                  <a:srgbClr val="FF0000"/>
                </a:solidFill>
              </a:rPr>
              <a:t>适应度差别不大，</a:t>
            </a:r>
            <a:r>
              <a:rPr lang="zh-CN" altLang="en-US" dirty="0"/>
              <a:t>呈现随机搜索行为。</a:t>
            </a:r>
            <a:endParaRPr lang="en-US" altLang="zh-CN" dirty="0"/>
          </a:p>
          <a:p>
            <a:pPr lvl="1" eaLnBrk="1" fontAlgn="auto" hangingPunct="1">
              <a:spcAft>
                <a:spcPts val="0"/>
              </a:spcAft>
              <a:defRPr/>
            </a:pPr>
            <a:r>
              <a:rPr lang="zh-CN" altLang="en-US" sz="2800" dirty="0">
                <a:solidFill>
                  <a:srgbClr val="0000FF"/>
                </a:solidFill>
              </a:rPr>
              <a:t>维持个体之间的合理差距，加速竞争</a:t>
            </a:r>
            <a:endParaRPr lang="en-US" altLang="zh-CN" sz="2800" dirty="0">
              <a:solidFill>
                <a:srgbClr val="0000FF"/>
              </a:solidFill>
            </a:endParaRPr>
          </a:p>
          <a:p>
            <a:pPr eaLnBrk="1" fontAlgn="auto" hangingPunct="1">
              <a:spcAft>
                <a:spcPts val="0"/>
              </a:spcAft>
              <a:defRPr/>
            </a:pPr>
            <a:endParaRPr lang="en-US" altLang="zh-CN" dirty="0"/>
          </a:p>
          <a:p>
            <a:pPr eaLnBrk="1" fontAlgn="auto" hangingPunct="1">
              <a:spcAft>
                <a:spcPts val="0"/>
              </a:spcAft>
              <a:defRPr/>
            </a:pPr>
            <a:r>
              <a:rPr lang="zh-CN" altLang="en-US" dirty="0"/>
              <a:t>适应度</a:t>
            </a:r>
            <a:r>
              <a:rPr lang="zh-CN" altLang="en-US" dirty="0">
                <a:highlight>
                  <a:srgbClr val="FFFF00"/>
                </a:highlight>
              </a:rPr>
              <a:t>变换机制</a:t>
            </a:r>
            <a:r>
              <a:rPr lang="zh-CN" altLang="en-US" dirty="0"/>
              <a:t>可以解决这些问题</a:t>
            </a:r>
            <a:endParaRPr lang="en-US" altLang="zh-CN" dirty="0"/>
          </a:p>
        </p:txBody>
      </p:sp>
      <p:sp>
        <p:nvSpPr>
          <p:cNvPr id="2" name="Rectangle 4">
            <a:extLst>
              <a:ext uri="{FF2B5EF4-FFF2-40B4-BE49-F238E27FC236}">
                <a16:creationId xmlns:a16="http://schemas.microsoft.com/office/drawing/2014/main" id="{4DF5EA95-90AA-B9B0-307D-F89C49CE3C70}"/>
              </a:ext>
            </a:extLst>
          </p:cNvPr>
          <p:cNvSpPr>
            <a:spLocks noChangeArrowheads="1"/>
          </p:cNvSpPr>
          <p:nvPr/>
        </p:nvSpPr>
        <p:spPr bwMode="auto">
          <a:xfrm>
            <a:off x="3492500" y="5986463"/>
            <a:ext cx="2373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3200" i="1">
                <a:ea typeface="HG丸ｺﾞｼｯｸM-PRO" panose="020F0400000000000000" pitchFamily="34" charset="-128"/>
              </a:rPr>
              <a:t>f</a:t>
            </a:r>
            <a:r>
              <a:rPr lang="en-US" altLang="ja-JP" sz="3200" i="1" baseline="-25000">
                <a:ea typeface="HG丸ｺﾞｼｯｸM-PRO" panose="020F0400000000000000" pitchFamily="34" charset="-128"/>
              </a:rPr>
              <a:t>k</a:t>
            </a:r>
            <a:r>
              <a:rPr lang="en-US" altLang="ja-JP" sz="3200">
                <a:ea typeface="HG丸ｺﾞｼｯｸM-PRO" panose="020F0400000000000000" pitchFamily="34" charset="-128"/>
              </a:rPr>
              <a:t>' = </a:t>
            </a:r>
            <a:r>
              <a:rPr lang="en-US" altLang="ja-JP" sz="3200" i="1">
                <a:ea typeface="HG丸ｺﾞｼｯｸM-PRO" panose="020F0400000000000000" pitchFamily="34" charset="-128"/>
              </a:rPr>
              <a:t>g</a:t>
            </a:r>
            <a:r>
              <a:rPr lang="en-US" altLang="ja-JP" sz="3200">
                <a:ea typeface="HG丸ｺﾞｼｯｸM-PRO" panose="020F0400000000000000" pitchFamily="34" charset="-128"/>
              </a:rPr>
              <a:t>( </a:t>
            </a:r>
            <a:r>
              <a:rPr lang="en-US" altLang="ja-JP" sz="3200" i="1">
                <a:ea typeface="HG丸ｺﾞｼｯｸM-PRO" panose="020F0400000000000000" pitchFamily="34" charset="-128"/>
              </a:rPr>
              <a:t>f</a:t>
            </a:r>
            <a:r>
              <a:rPr lang="en-US" altLang="ja-JP" sz="3200" i="1" baseline="-25000">
                <a:ea typeface="HG丸ｺﾞｼｯｸM-PRO" panose="020F0400000000000000" pitchFamily="34" charset="-128"/>
              </a:rPr>
              <a:t>k</a:t>
            </a:r>
            <a:r>
              <a:rPr lang="en-US" altLang="ja-JP" sz="3200">
                <a:ea typeface="HG丸ｺﾞｼｯｸM-PRO" panose="020F0400000000000000"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lide(fromBottom)">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7" name="Rectangle 3">
            <a:extLst>
              <a:ext uri="{FF2B5EF4-FFF2-40B4-BE49-F238E27FC236}">
                <a16:creationId xmlns:a16="http://schemas.microsoft.com/office/drawing/2014/main" id="{6B67DEC1-4FA4-6876-417D-694327339477}"/>
              </a:ext>
            </a:extLst>
          </p:cNvPr>
          <p:cNvSpPr>
            <a:spLocks noChangeArrowheads="1"/>
          </p:cNvSpPr>
          <p:nvPr/>
        </p:nvSpPr>
        <p:spPr bwMode="auto">
          <a:xfrm>
            <a:off x="684213" y="1411288"/>
            <a:ext cx="394017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n"/>
            </a:pPr>
            <a:r>
              <a:rPr lang="ja-JP" altLang="en-US" sz="2400"/>
              <a:t> </a:t>
            </a:r>
            <a:r>
              <a:rPr lang="zh-CN" altLang="en-US" sz="2400"/>
              <a:t>线性变换（</a:t>
            </a:r>
            <a:r>
              <a:rPr lang="en-US" altLang="ja-JP" sz="2400"/>
              <a:t>Linear scaling</a:t>
            </a:r>
            <a:r>
              <a:rPr lang="zh-CN" altLang="en-US" sz="2400"/>
              <a:t>）</a:t>
            </a:r>
            <a:endParaRPr lang="en-US" altLang="ja-JP" sz="2400"/>
          </a:p>
        </p:txBody>
      </p:sp>
      <p:graphicFrame>
        <p:nvGraphicFramePr>
          <p:cNvPr id="559108" name="Object 4">
            <a:extLst>
              <a:ext uri="{FF2B5EF4-FFF2-40B4-BE49-F238E27FC236}">
                <a16:creationId xmlns:a16="http://schemas.microsoft.com/office/drawing/2014/main" id="{F8720C9C-25D2-5F75-6EE6-86220A05614F}"/>
              </a:ext>
            </a:extLst>
          </p:cNvPr>
          <p:cNvGraphicFramePr>
            <a:graphicFrameLocks noChangeAspect="1"/>
          </p:cNvGraphicFramePr>
          <p:nvPr/>
        </p:nvGraphicFramePr>
        <p:xfrm>
          <a:off x="1868488" y="1843088"/>
          <a:ext cx="2133600" cy="579437"/>
        </p:xfrm>
        <a:graphic>
          <a:graphicData uri="http://schemas.openxmlformats.org/presentationml/2006/ole">
            <mc:AlternateContent xmlns:mc="http://schemas.openxmlformats.org/markup-compatibility/2006">
              <mc:Choice xmlns:v="urn:schemas-microsoft-com:vml" Requires="v">
                <p:oleObj name="数式" r:id="rId2" imgW="787058" imgH="215806" progId="Equation.3">
                  <p:embed/>
                </p:oleObj>
              </mc:Choice>
              <mc:Fallback>
                <p:oleObj name="数式" r:id="rId2" imgW="787058" imgH="215806"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488" y="1843088"/>
                        <a:ext cx="2133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09" name="Rectangle 5">
            <a:extLst>
              <a:ext uri="{FF2B5EF4-FFF2-40B4-BE49-F238E27FC236}">
                <a16:creationId xmlns:a16="http://schemas.microsoft.com/office/drawing/2014/main" id="{098E5F24-EFC1-475F-A39B-4739C07FFCEA}"/>
              </a:ext>
            </a:extLst>
          </p:cNvPr>
          <p:cNvSpPr>
            <a:spLocks noChangeArrowheads="1"/>
          </p:cNvSpPr>
          <p:nvPr/>
        </p:nvSpPr>
        <p:spPr bwMode="auto">
          <a:xfrm>
            <a:off x="684213" y="2478088"/>
            <a:ext cx="45053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n"/>
            </a:pPr>
            <a:r>
              <a:rPr lang="ja-JP" altLang="en-US" sz="2400"/>
              <a:t> </a:t>
            </a:r>
            <a:r>
              <a:rPr lang="zh-CN" altLang="en-US" sz="2400"/>
              <a:t>乘幂变换（</a:t>
            </a:r>
            <a:r>
              <a:rPr lang="en-US" altLang="ja-JP" sz="2400"/>
              <a:t>Power low scaling</a:t>
            </a:r>
            <a:r>
              <a:rPr lang="zh-CN" altLang="en-US" sz="2400"/>
              <a:t>）</a:t>
            </a:r>
            <a:endParaRPr lang="en-US" altLang="ja-JP" sz="2400"/>
          </a:p>
        </p:txBody>
      </p:sp>
      <p:graphicFrame>
        <p:nvGraphicFramePr>
          <p:cNvPr id="559110" name="Object 6">
            <a:extLst>
              <a:ext uri="{FF2B5EF4-FFF2-40B4-BE49-F238E27FC236}">
                <a16:creationId xmlns:a16="http://schemas.microsoft.com/office/drawing/2014/main" id="{5A658DB0-48CC-21E5-411D-07B72616C2A7}"/>
              </a:ext>
            </a:extLst>
          </p:cNvPr>
          <p:cNvGraphicFramePr>
            <a:graphicFrameLocks noChangeAspect="1"/>
          </p:cNvGraphicFramePr>
          <p:nvPr/>
        </p:nvGraphicFramePr>
        <p:xfrm>
          <a:off x="1868488" y="2873375"/>
          <a:ext cx="1447800" cy="533400"/>
        </p:xfrm>
        <a:graphic>
          <a:graphicData uri="http://schemas.openxmlformats.org/presentationml/2006/ole">
            <mc:AlternateContent xmlns:mc="http://schemas.openxmlformats.org/markup-compatibility/2006">
              <mc:Choice xmlns:v="urn:schemas-microsoft-com:vml" Requires="v">
                <p:oleObj name="数式" r:id="rId4" imgW="469696" imgH="215806" progId="Equation.3">
                  <p:embed/>
                </p:oleObj>
              </mc:Choice>
              <mc:Fallback>
                <p:oleObj name="数式" r:id="rId4" imgW="469696" imgH="215806"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488" y="2873375"/>
                        <a:ext cx="1447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11" name="Object 7">
            <a:extLst>
              <a:ext uri="{FF2B5EF4-FFF2-40B4-BE49-F238E27FC236}">
                <a16:creationId xmlns:a16="http://schemas.microsoft.com/office/drawing/2014/main" id="{942EAE4B-7076-A2B5-6273-70F3903D5BDA}"/>
              </a:ext>
            </a:extLst>
          </p:cNvPr>
          <p:cNvGraphicFramePr>
            <a:graphicFrameLocks noChangeAspect="1"/>
          </p:cNvGraphicFramePr>
          <p:nvPr/>
        </p:nvGraphicFramePr>
        <p:xfrm>
          <a:off x="2593975" y="3994150"/>
          <a:ext cx="4514850" cy="1060450"/>
        </p:xfrm>
        <a:graphic>
          <a:graphicData uri="http://schemas.openxmlformats.org/presentationml/2006/ole">
            <mc:AlternateContent xmlns:mc="http://schemas.openxmlformats.org/markup-compatibility/2006">
              <mc:Choice xmlns:v="urn:schemas-microsoft-com:vml" Requires="v">
                <p:oleObj name="Equation" r:id="rId6" imgW="1421783" imgH="317362" progId="Equation.DSMT4">
                  <p:embed/>
                </p:oleObj>
              </mc:Choice>
              <mc:Fallback>
                <p:oleObj name="Equation" r:id="rId6" imgW="1421783" imgH="317362"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3975" y="3994150"/>
                        <a:ext cx="451485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9112" name="Rectangle 8">
            <a:extLst>
              <a:ext uri="{FF2B5EF4-FFF2-40B4-BE49-F238E27FC236}">
                <a16:creationId xmlns:a16="http://schemas.microsoft.com/office/drawing/2014/main" id="{4CC75EC6-4894-64DC-E0D6-8DE4CAAC5015}"/>
              </a:ext>
            </a:extLst>
          </p:cNvPr>
          <p:cNvSpPr>
            <a:spLocks noChangeArrowheads="1"/>
          </p:cNvSpPr>
          <p:nvPr/>
        </p:nvSpPr>
        <p:spPr bwMode="auto">
          <a:xfrm>
            <a:off x="684213" y="3392488"/>
            <a:ext cx="44037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n"/>
            </a:pPr>
            <a:r>
              <a:rPr lang="ja-JP" altLang="en-US" sz="2400"/>
              <a:t> </a:t>
            </a:r>
            <a:r>
              <a:rPr lang="zh-CN" altLang="en-US" sz="2400"/>
              <a:t>归一化（</a:t>
            </a:r>
            <a:r>
              <a:rPr lang="en-US" altLang="ja-JP" sz="2400"/>
              <a:t>Normalizing scaling</a:t>
            </a:r>
            <a:r>
              <a:rPr lang="zh-CN" altLang="en-US" sz="2400"/>
              <a:t>）</a:t>
            </a:r>
            <a:endParaRPr lang="en-US" altLang="ja-JP" sz="2400"/>
          </a:p>
        </p:txBody>
      </p:sp>
      <p:graphicFrame>
        <p:nvGraphicFramePr>
          <p:cNvPr id="559113" name="Object 9">
            <a:extLst>
              <a:ext uri="{FF2B5EF4-FFF2-40B4-BE49-F238E27FC236}">
                <a16:creationId xmlns:a16="http://schemas.microsoft.com/office/drawing/2014/main" id="{538C8A30-3B2C-C8E8-E533-BE902D527375}"/>
              </a:ext>
            </a:extLst>
          </p:cNvPr>
          <p:cNvGraphicFramePr>
            <a:graphicFrameLocks noChangeAspect="1"/>
          </p:cNvGraphicFramePr>
          <p:nvPr/>
        </p:nvGraphicFramePr>
        <p:xfrm>
          <a:off x="2268538" y="5753100"/>
          <a:ext cx="1447800" cy="579438"/>
        </p:xfrm>
        <a:graphic>
          <a:graphicData uri="http://schemas.openxmlformats.org/presentationml/2006/ole">
            <mc:AlternateContent xmlns:mc="http://schemas.openxmlformats.org/markup-compatibility/2006">
              <mc:Choice xmlns:v="urn:schemas-microsoft-com:vml" Requires="v">
                <p:oleObj name="数式" r:id="rId8" imgW="571252" imgH="228501" progId="Equation.3">
                  <p:embed/>
                </p:oleObj>
              </mc:Choice>
              <mc:Fallback>
                <p:oleObj name="数式" r:id="rId8" imgW="571252" imgH="228501"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8538" y="5753100"/>
                        <a:ext cx="1447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9114" name="Rectangle 10">
            <a:extLst>
              <a:ext uri="{FF2B5EF4-FFF2-40B4-BE49-F238E27FC236}">
                <a16:creationId xmlns:a16="http://schemas.microsoft.com/office/drawing/2014/main" id="{D0DE3255-9081-6433-3F9D-B9DC1F658666}"/>
              </a:ext>
            </a:extLst>
          </p:cNvPr>
          <p:cNvSpPr>
            <a:spLocks noChangeArrowheads="1"/>
          </p:cNvSpPr>
          <p:nvPr/>
        </p:nvSpPr>
        <p:spPr bwMode="auto">
          <a:xfrm>
            <a:off x="684213" y="5145088"/>
            <a:ext cx="5249862"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n"/>
            </a:pPr>
            <a:r>
              <a:rPr lang="ja-JP" altLang="en-US" sz="2400"/>
              <a:t> </a:t>
            </a:r>
            <a:r>
              <a:rPr lang="en-US" altLang="ja-JP" sz="2400"/>
              <a:t>Boltzmann scaling(</a:t>
            </a:r>
            <a:r>
              <a:rPr lang="zh-CN" altLang="en-US" sz="2400"/>
              <a:t>玻尔兹曼变换</a:t>
            </a:r>
            <a:r>
              <a:rPr lang="en-US" altLang="ja-JP" sz="2400"/>
              <a:t>)</a:t>
            </a:r>
          </a:p>
        </p:txBody>
      </p:sp>
      <p:sp>
        <p:nvSpPr>
          <p:cNvPr id="83978" name="文本框 2">
            <a:extLst>
              <a:ext uri="{FF2B5EF4-FFF2-40B4-BE49-F238E27FC236}">
                <a16:creationId xmlns:a16="http://schemas.microsoft.com/office/drawing/2014/main" id="{0127DB8F-CC4B-A4FF-521C-AA1E9297BA6E}"/>
              </a:ext>
            </a:extLst>
          </p:cNvPr>
          <p:cNvSpPr txBox="1">
            <a:spLocks noChangeArrowheads="1"/>
          </p:cNvSpPr>
          <p:nvPr/>
        </p:nvSpPr>
        <p:spPr bwMode="auto">
          <a:xfrm>
            <a:off x="288925" y="233363"/>
            <a:ext cx="4537075" cy="64611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a:solidFill>
                  <a:schemeClr val="bg1"/>
                </a:solidFill>
                <a:latin typeface="华文中宋" panose="02010600040101010101" pitchFamily="2" charset="-122"/>
                <a:ea typeface="华文中宋" panose="02010600040101010101" pitchFamily="2" charset="-122"/>
              </a:rPr>
              <a:t>适应度变换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59107"/>
                                        </p:tgtEl>
                                        <p:attrNameLst>
                                          <p:attrName>style.visibility</p:attrName>
                                        </p:attrNameLst>
                                      </p:cBhvr>
                                      <p:to>
                                        <p:strVal val="visible"/>
                                      </p:to>
                                    </p:set>
                                    <p:animEffect transition="in" filter="slide(fromBottom)">
                                      <p:cBhvr>
                                        <p:cTn id="7" dur="500"/>
                                        <p:tgtEl>
                                          <p:spTgt spid="559107"/>
                                        </p:tgtEl>
                                      </p:cBhvr>
                                    </p:animEffect>
                                  </p:childTnLst>
                                </p:cTn>
                              </p:par>
                              <p:par>
                                <p:cTn id="8" presetID="12" presetClass="entr" presetSubtype="4" fill="hold" nodeType="withEffect">
                                  <p:stCondLst>
                                    <p:cond delay="0"/>
                                  </p:stCondLst>
                                  <p:childTnLst>
                                    <p:set>
                                      <p:cBhvr>
                                        <p:cTn id="9" dur="1" fill="hold">
                                          <p:stCondLst>
                                            <p:cond delay="0"/>
                                          </p:stCondLst>
                                        </p:cTn>
                                        <p:tgtEl>
                                          <p:spTgt spid="559109"/>
                                        </p:tgtEl>
                                        <p:attrNameLst>
                                          <p:attrName>style.visibility</p:attrName>
                                        </p:attrNameLst>
                                      </p:cBhvr>
                                      <p:to>
                                        <p:strVal val="visible"/>
                                      </p:to>
                                    </p:set>
                                    <p:animEffect transition="in" filter="slide(fromBottom)">
                                      <p:cBhvr>
                                        <p:cTn id="10" dur="500"/>
                                        <p:tgtEl>
                                          <p:spTgt spid="55910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559108"/>
                                        </p:tgtEl>
                                        <p:attrNameLst>
                                          <p:attrName>style.visibility</p:attrName>
                                        </p:attrNameLst>
                                      </p:cBhvr>
                                      <p:to>
                                        <p:strVal val="visible"/>
                                      </p:to>
                                    </p:set>
                                    <p:animEffect transition="in" filter="slide(fromBottom)">
                                      <p:cBhvr>
                                        <p:cTn id="15" dur="500"/>
                                        <p:tgtEl>
                                          <p:spTgt spid="55910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559110"/>
                                        </p:tgtEl>
                                        <p:attrNameLst>
                                          <p:attrName>style.visibility</p:attrName>
                                        </p:attrNameLst>
                                      </p:cBhvr>
                                      <p:to>
                                        <p:strVal val="visible"/>
                                      </p:to>
                                    </p:set>
                                    <p:animEffect transition="in" filter="slide(fromBottom)">
                                      <p:cBhvr>
                                        <p:cTn id="20" dur="500"/>
                                        <p:tgtEl>
                                          <p:spTgt spid="5591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559112"/>
                                        </p:tgtEl>
                                        <p:attrNameLst>
                                          <p:attrName>style.visibility</p:attrName>
                                        </p:attrNameLst>
                                      </p:cBhvr>
                                      <p:to>
                                        <p:strVal val="visible"/>
                                      </p:to>
                                    </p:set>
                                    <p:animEffect transition="in" filter="slide(fromBottom)">
                                      <p:cBhvr>
                                        <p:cTn id="25" dur="500"/>
                                        <p:tgtEl>
                                          <p:spTgt spid="559112"/>
                                        </p:tgtEl>
                                      </p:cBhvr>
                                    </p:animEffect>
                                  </p:childTnLst>
                                </p:cTn>
                              </p:par>
                              <p:par>
                                <p:cTn id="26" presetID="12" presetClass="entr" presetSubtype="4" fill="hold" nodeType="withEffect">
                                  <p:stCondLst>
                                    <p:cond delay="0"/>
                                  </p:stCondLst>
                                  <p:childTnLst>
                                    <p:set>
                                      <p:cBhvr>
                                        <p:cTn id="27" dur="1" fill="hold">
                                          <p:stCondLst>
                                            <p:cond delay="0"/>
                                          </p:stCondLst>
                                        </p:cTn>
                                        <p:tgtEl>
                                          <p:spTgt spid="559114"/>
                                        </p:tgtEl>
                                        <p:attrNameLst>
                                          <p:attrName>style.visibility</p:attrName>
                                        </p:attrNameLst>
                                      </p:cBhvr>
                                      <p:to>
                                        <p:strVal val="visible"/>
                                      </p:to>
                                    </p:set>
                                    <p:animEffect transition="in" filter="slide(fromBottom)">
                                      <p:cBhvr>
                                        <p:cTn id="28" dur="500"/>
                                        <p:tgtEl>
                                          <p:spTgt spid="55911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559111"/>
                                        </p:tgtEl>
                                        <p:attrNameLst>
                                          <p:attrName>style.visibility</p:attrName>
                                        </p:attrNameLst>
                                      </p:cBhvr>
                                      <p:to>
                                        <p:strVal val="visible"/>
                                      </p:to>
                                    </p:set>
                                    <p:animEffect transition="in" filter="slide(fromBottom)">
                                      <p:cBhvr>
                                        <p:cTn id="33" dur="10"/>
                                        <p:tgtEl>
                                          <p:spTgt spid="5591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nodeType="clickEffect">
                                  <p:stCondLst>
                                    <p:cond delay="0"/>
                                  </p:stCondLst>
                                  <p:childTnLst>
                                    <p:set>
                                      <p:cBhvr>
                                        <p:cTn id="37" dur="1" fill="hold">
                                          <p:stCondLst>
                                            <p:cond delay="0"/>
                                          </p:stCondLst>
                                        </p:cTn>
                                        <p:tgtEl>
                                          <p:spTgt spid="559113"/>
                                        </p:tgtEl>
                                        <p:attrNameLst>
                                          <p:attrName>style.visibility</p:attrName>
                                        </p:attrNameLst>
                                      </p:cBhvr>
                                      <p:to>
                                        <p:strVal val="visible"/>
                                      </p:to>
                                    </p:set>
                                    <p:animEffect transition="in" filter="slide(fromBottom)">
                                      <p:cBhvr>
                                        <p:cTn id="38" dur="500"/>
                                        <p:tgtEl>
                                          <p:spTgt spid="559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7" grpId="0" autoUpdateAnimBg="0"/>
      <p:bldP spid="559109" grpId="0" autoUpdateAnimBg="0"/>
      <p:bldP spid="559112" grpId="0" autoUpdateAnimBg="0"/>
      <p:bldP spid="559114"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图片 4">
            <a:extLst>
              <a:ext uri="{FF2B5EF4-FFF2-40B4-BE49-F238E27FC236}">
                <a16:creationId xmlns:a16="http://schemas.microsoft.com/office/drawing/2014/main" id="{9B1F25DB-1B7B-0C5F-2074-86AB9240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1844675"/>
            <a:ext cx="8101013"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B36F827-9426-6511-1A89-810CFE9293DB}"/>
              </a:ext>
            </a:extLst>
          </p:cNvPr>
          <p:cNvSpPr txBox="1"/>
          <p:nvPr/>
        </p:nvSpPr>
        <p:spPr>
          <a:xfrm>
            <a:off x="6948264" y="2492896"/>
            <a:ext cx="2016224" cy="3108543"/>
          </a:xfrm>
          <a:prstGeom prst="rect">
            <a:avLst/>
          </a:prstGeom>
          <a:noFill/>
        </p:spPr>
        <p:txBody>
          <a:bodyPr>
            <a:spAutoFit/>
          </a:bodyPr>
          <a:lstStyle/>
          <a:p>
            <a:pPr eaLnBrk="1" fontAlgn="auto" hangingPunct="1">
              <a:spcBef>
                <a:spcPts val="0"/>
              </a:spcBef>
              <a:spcAft>
                <a:spcPts val="0"/>
              </a:spcAft>
              <a:defRPr/>
            </a:pPr>
            <a:r>
              <a:rPr lang="en-US" altLang="zh-CN" sz="2800" dirty="0">
                <a:highlight>
                  <a:srgbClr val="FFFF00"/>
                </a:highlight>
                <a:latin typeface="+mn-lt"/>
                <a:ea typeface="+mn-ea"/>
              </a:rPr>
              <a:t>Selection</a:t>
            </a:r>
          </a:p>
          <a:p>
            <a:pPr eaLnBrk="1" fontAlgn="auto" hangingPunct="1">
              <a:spcBef>
                <a:spcPts val="0"/>
              </a:spcBef>
              <a:spcAft>
                <a:spcPts val="0"/>
              </a:spcAft>
              <a:defRPr/>
            </a:pPr>
            <a:endParaRPr lang="en-US" altLang="zh-CN" sz="2800" dirty="0">
              <a:highlight>
                <a:srgbClr val="FFFF00"/>
              </a:highlight>
              <a:latin typeface="+mn-lt"/>
              <a:ea typeface="+mn-ea"/>
            </a:endParaRPr>
          </a:p>
          <a:p>
            <a:pPr eaLnBrk="1" fontAlgn="auto" hangingPunct="1">
              <a:spcBef>
                <a:spcPts val="0"/>
              </a:spcBef>
              <a:spcAft>
                <a:spcPts val="0"/>
              </a:spcAft>
              <a:defRPr/>
            </a:pPr>
            <a:endParaRPr lang="en-US" altLang="zh-CN" sz="2800" dirty="0">
              <a:highlight>
                <a:srgbClr val="FFFF00"/>
              </a:highlight>
              <a:latin typeface="+mn-lt"/>
              <a:ea typeface="+mn-ea"/>
            </a:endParaRPr>
          </a:p>
          <a:p>
            <a:pPr eaLnBrk="1" fontAlgn="auto" hangingPunct="1">
              <a:spcBef>
                <a:spcPts val="0"/>
              </a:spcBef>
              <a:spcAft>
                <a:spcPts val="0"/>
              </a:spcAft>
              <a:defRPr/>
            </a:pPr>
            <a:r>
              <a:rPr lang="en-US" altLang="zh-CN" sz="2800" dirty="0">
                <a:highlight>
                  <a:srgbClr val="FFFF00"/>
                </a:highlight>
                <a:latin typeface="+mn-lt"/>
                <a:ea typeface="+mn-ea"/>
              </a:rPr>
              <a:t>Crossover</a:t>
            </a:r>
          </a:p>
          <a:p>
            <a:pPr eaLnBrk="1" fontAlgn="auto" hangingPunct="1">
              <a:spcBef>
                <a:spcPts val="0"/>
              </a:spcBef>
              <a:spcAft>
                <a:spcPts val="0"/>
              </a:spcAft>
              <a:defRPr/>
            </a:pPr>
            <a:endParaRPr lang="en-US" altLang="zh-CN" sz="2800" dirty="0">
              <a:highlight>
                <a:srgbClr val="FFFF00"/>
              </a:highlight>
              <a:latin typeface="+mn-lt"/>
              <a:ea typeface="+mn-ea"/>
            </a:endParaRPr>
          </a:p>
          <a:p>
            <a:pPr eaLnBrk="1" fontAlgn="auto" hangingPunct="1">
              <a:spcBef>
                <a:spcPts val="0"/>
              </a:spcBef>
              <a:spcAft>
                <a:spcPts val="0"/>
              </a:spcAft>
              <a:defRPr/>
            </a:pPr>
            <a:endParaRPr lang="en-US" altLang="zh-CN" sz="2800" dirty="0">
              <a:highlight>
                <a:srgbClr val="FFFF00"/>
              </a:highlight>
              <a:latin typeface="+mn-lt"/>
              <a:ea typeface="+mn-ea"/>
            </a:endParaRPr>
          </a:p>
          <a:p>
            <a:pPr eaLnBrk="1" fontAlgn="auto" hangingPunct="1">
              <a:spcBef>
                <a:spcPts val="0"/>
              </a:spcBef>
              <a:spcAft>
                <a:spcPts val="0"/>
              </a:spcAft>
              <a:defRPr/>
            </a:pPr>
            <a:r>
              <a:rPr lang="en-US" altLang="zh-CN" sz="2800" dirty="0">
                <a:highlight>
                  <a:srgbClr val="FFFF00"/>
                </a:highlight>
                <a:latin typeface="+mn-lt"/>
                <a:ea typeface="+mn-ea"/>
              </a:rPr>
              <a:t>Mutation</a:t>
            </a:r>
            <a:endParaRPr lang="zh-CN" altLang="en-US" sz="2800" dirty="0">
              <a:highlight>
                <a:srgbClr val="FFFF00"/>
              </a:highlight>
              <a:latin typeface="+mn-lt"/>
              <a:ea typeface="+mn-ea"/>
            </a:endParaRPr>
          </a:p>
        </p:txBody>
      </p:sp>
      <p:sp>
        <p:nvSpPr>
          <p:cNvPr id="3" name="Rectangle 2">
            <a:extLst>
              <a:ext uri="{FF2B5EF4-FFF2-40B4-BE49-F238E27FC236}">
                <a16:creationId xmlns:a16="http://schemas.microsoft.com/office/drawing/2014/main" id="{1986D85A-CEAB-63AF-299D-CF65205BF218}"/>
              </a:ext>
            </a:extLst>
          </p:cNvPr>
          <p:cNvSpPr txBox="1">
            <a:spLocks noChangeArrowheads="1"/>
          </p:cNvSpPr>
          <p:nvPr/>
        </p:nvSpPr>
        <p:spPr>
          <a:xfrm>
            <a:off x="-9525" y="39688"/>
            <a:ext cx="9144000" cy="765175"/>
          </a:xfrm>
          <a:prstGeom prst="rect">
            <a:avLst/>
          </a:prstGeom>
          <a:solidFill>
            <a:srgbClr val="C00000"/>
          </a:solidFill>
        </p:spPr>
        <p:txBody>
          <a:bodyPr/>
          <a:lstStyle>
            <a:lvl1pPr indent="176213" algn="l" rtl="0" eaLnBrk="0" fontAlgn="base" hangingPunct="0">
              <a:spcBef>
                <a:spcPct val="0"/>
              </a:spcBef>
              <a:spcAft>
                <a:spcPct val="0"/>
              </a:spcAft>
              <a:defRPr kumimoji="1" sz="3800" b="1">
                <a:solidFill>
                  <a:schemeClr val="bg1"/>
                </a:solidFill>
                <a:latin typeface="+mj-lt"/>
                <a:ea typeface="MS PGothic" panose="020B0600070205080204" pitchFamily="34" charset="-128"/>
                <a:cs typeface="+mj-cs"/>
              </a:defRPr>
            </a:lvl1pPr>
            <a:lvl2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2pPr>
            <a:lvl3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3pPr>
            <a:lvl4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4pPr>
            <a:lvl5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5pPr>
            <a:lvl6pPr marL="457200" indent="176213" algn="l" rtl="0" fontAlgn="base">
              <a:spcBef>
                <a:spcPct val="0"/>
              </a:spcBef>
              <a:spcAft>
                <a:spcPct val="0"/>
              </a:spcAft>
              <a:defRPr kumimoji="1" sz="3800" b="1">
                <a:solidFill>
                  <a:schemeClr val="bg1"/>
                </a:solidFill>
                <a:latin typeface="Arial" charset="0"/>
                <a:ea typeface="ＭＳ Ｐゴシック" pitchFamily="34" charset="-128"/>
              </a:defRPr>
            </a:lvl6pPr>
            <a:lvl7pPr marL="914400" indent="176213" algn="l" rtl="0" fontAlgn="base">
              <a:spcBef>
                <a:spcPct val="0"/>
              </a:spcBef>
              <a:spcAft>
                <a:spcPct val="0"/>
              </a:spcAft>
              <a:defRPr kumimoji="1" sz="3800" b="1">
                <a:solidFill>
                  <a:schemeClr val="bg1"/>
                </a:solidFill>
                <a:latin typeface="Arial" charset="0"/>
                <a:ea typeface="ＭＳ Ｐゴシック" pitchFamily="34" charset="-128"/>
              </a:defRPr>
            </a:lvl7pPr>
            <a:lvl8pPr marL="1371600" indent="176213" algn="l" rtl="0" fontAlgn="base">
              <a:spcBef>
                <a:spcPct val="0"/>
              </a:spcBef>
              <a:spcAft>
                <a:spcPct val="0"/>
              </a:spcAft>
              <a:defRPr kumimoji="1" sz="3800" b="1">
                <a:solidFill>
                  <a:schemeClr val="bg1"/>
                </a:solidFill>
                <a:latin typeface="Arial" charset="0"/>
                <a:ea typeface="ＭＳ Ｐゴシック" pitchFamily="34" charset="-128"/>
              </a:defRPr>
            </a:lvl8pPr>
            <a:lvl9pPr marL="1828800" indent="176213" algn="l" rtl="0" fontAlgn="base">
              <a:spcBef>
                <a:spcPct val="0"/>
              </a:spcBef>
              <a:spcAft>
                <a:spcPct val="0"/>
              </a:spcAft>
              <a:defRPr kumimoji="1" sz="3800" b="1">
                <a:solidFill>
                  <a:schemeClr val="bg1"/>
                </a:solidFill>
                <a:latin typeface="Arial" charset="0"/>
                <a:ea typeface="ＭＳ Ｐゴシック" pitchFamily="34" charset="-128"/>
              </a:defRPr>
            </a:lvl9pPr>
          </a:lstStyle>
          <a:p>
            <a:pPr eaLnBrk="1" hangingPunct="1">
              <a:defRPr/>
            </a:pPr>
            <a:r>
              <a:rPr lang="zh-CN" altLang="en-US" kern="0"/>
              <a:t>遗传算子</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a:extLst>
              <a:ext uri="{FF2B5EF4-FFF2-40B4-BE49-F238E27FC236}">
                <a16:creationId xmlns:a16="http://schemas.microsoft.com/office/drawing/2014/main" id="{5E74A524-04B3-7F53-C28C-A9C1A5E30B1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8142AABF-96AE-4524-8BFF-EDDD99526A84}" type="slidenum">
              <a:rPr kumimoji="0" lang="en-US" altLang="ja-JP" sz="1400" smtClean="0">
                <a:solidFill>
                  <a:srgbClr val="A50021"/>
                </a:solidFill>
              </a:rPr>
              <a:pPr>
                <a:spcBef>
                  <a:spcPct val="0"/>
                </a:spcBef>
                <a:buClrTx/>
                <a:buFontTx/>
                <a:buNone/>
              </a:pPr>
              <a:t>55</a:t>
            </a:fld>
            <a:endParaRPr kumimoji="0" lang="en-US" altLang="ja-JP" sz="1400">
              <a:solidFill>
                <a:srgbClr val="A50021"/>
              </a:solidFill>
            </a:endParaRPr>
          </a:p>
        </p:txBody>
      </p:sp>
      <p:sp>
        <p:nvSpPr>
          <p:cNvPr id="62467" name="Rectangle 2">
            <a:extLst>
              <a:ext uri="{FF2B5EF4-FFF2-40B4-BE49-F238E27FC236}">
                <a16:creationId xmlns:a16="http://schemas.microsoft.com/office/drawing/2014/main" id="{3FA0375C-B00C-40C2-D5A2-98FFCD237EE4}"/>
              </a:ext>
            </a:extLst>
          </p:cNvPr>
          <p:cNvSpPr>
            <a:spLocks noGrp="1" noChangeArrowheads="1"/>
          </p:cNvSpPr>
          <p:nvPr>
            <p:ph type="title"/>
          </p:nvPr>
        </p:nvSpPr>
        <p:spPr/>
        <p:txBody>
          <a:bodyPr/>
          <a:lstStyle/>
          <a:p>
            <a:pPr eaLnBrk="1" hangingPunct="1"/>
            <a:r>
              <a:rPr lang="zh-CN" altLang="en-US" dirty="0"/>
              <a:t>遗传算子</a:t>
            </a:r>
          </a:p>
        </p:txBody>
      </p:sp>
      <p:sp>
        <p:nvSpPr>
          <p:cNvPr id="56326" name="Rectangle 4">
            <a:extLst>
              <a:ext uri="{FF2B5EF4-FFF2-40B4-BE49-F238E27FC236}">
                <a16:creationId xmlns:a16="http://schemas.microsoft.com/office/drawing/2014/main" id="{2C0023F3-C1EC-6C82-D9D3-ABE24235D147}"/>
              </a:ext>
            </a:extLst>
          </p:cNvPr>
          <p:cNvSpPr>
            <a:spLocks noGrp="1" noChangeArrowheads="1"/>
          </p:cNvSpPr>
          <p:nvPr>
            <p:ph type="body" idx="1"/>
          </p:nvPr>
        </p:nvSpPr>
        <p:spPr>
          <a:xfrm>
            <a:off x="265113" y="871538"/>
            <a:ext cx="8820150" cy="5984875"/>
          </a:xfrm>
        </p:spPr>
        <p:txBody>
          <a:bodyPr>
            <a:normAutofit/>
          </a:bodyPr>
          <a:lstStyle/>
          <a:p>
            <a:pPr eaLnBrk="1" hangingPunct="1">
              <a:lnSpc>
                <a:spcPct val="90000"/>
              </a:lnSpc>
              <a:defRPr/>
            </a:pPr>
            <a:r>
              <a:rPr lang="zh-CN" altLang="en-US" sz="2800" dirty="0">
                <a:latin typeface="黑体" panose="02010609060101010101" pitchFamily="49" charset="-122"/>
                <a:ea typeface="黑体" panose="02010609060101010101" pitchFamily="49" charset="-122"/>
              </a:rPr>
              <a:t>选择算子（选择策略）：通过适应度的计算，</a:t>
            </a:r>
            <a:endParaRPr lang="en-US" altLang="zh-CN" sz="2800" dirty="0">
              <a:latin typeface="黑体" panose="02010609060101010101" pitchFamily="49" charset="-122"/>
              <a:ea typeface="黑体" panose="02010609060101010101" pitchFamily="49" charset="-122"/>
            </a:endParaRPr>
          </a:p>
          <a:p>
            <a:pPr lvl="1" eaLnBrk="1" hangingPunct="1">
              <a:lnSpc>
                <a:spcPct val="90000"/>
              </a:lnSpc>
              <a:defRPr/>
            </a:pPr>
            <a:r>
              <a:rPr lang="zh-CN" altLang="en-US" sz="2400" dirty="0">
                <a:latin typeface="黑体" panose="02010609060101010101" pitchFamily="49" charset="-122"/>
                <a:ea typeface="黑体" panose="02010609060101010101" pitchFamily="49" charset="-122"/>
              </a:rPr>
              <a:t>挑选适应度高的个体成为父代</a:t>
            </a:r>
            <a:endParaRPr lang="en-US" altLang="zh-CN" sz="2400" dirty="0">
              <a:latin typeface="黑体" panose="02010609060101010101" pitchFamily="49" charset="-122"/>
              <a:ea typeface="黑体" panose="02010609060101010101" pitchFamily="49" charset="-122"/>
            </a:endParaRPr>
          </a:p>
          <a:p>
            <a:pPr lvl="1" eaLnBrk="1" hangingPunct="1">
              <a:lnSpc>
                <a:spcPct val="90000"/>
              </a:lnSpc>
              <a:defRPr/>
            </a:pPr>
            <a:r>
              <a:rPr lang="zh-CN" altLang="en-US" sz="2400" dirty="0">
                <a:latin typeface="黑体" panose="02010609060101010101" pitchFamily="49" charset="-122"/>
                <a:ea typeface="黑体" panose="02010609060101010101" pitchFamily="49" charset="-122"/>
              </a:rPr>
              <a:t>淘汰不合理的个体，得到新种群</a:t>
            </a:r>
          </a:p>
          <a:p>
            <a:pPr marL="0" indent="0" eaLnBrk="1" hangingPunct="1">
              <a:lnSpc>
                <a:spcPct val="90000"/>
              </a:lnSpc>
              <a:buFont typeface="Wingdings" panose="05000000000000000000" pitchFamily="2" charset="2"/>
              <a:buNone/>
              <a:defRPr/>
            </a:pPr>
            <a:endParaRPr lang="en-US" altLang="zh-CN" sz="2800" dirty="0">
              <a:latin typeface="黑体" panose="02010609060101010101" pitchFamily="49" charset="-122"/>
              <a:ea typeface="黑体" panose="02010609060101010101" pitchFamily="49" charset="-122"/>
            </a:endParaRPr>
          </a:p>
          <a:p>
            <a:pPr eaLnBrk="1" hangingPunct="1">
              <a:lnSpc>
                <a:spcPct val="90000"/>
              </a:lnSpc>
              <a:defRPr/>
            </a:pPr>
            <a:r>
              <a:rPr lang="zh-CN" altLang="en-US" sz="2800" dirty="0">
                <a:latin typeface="黑体" panose="02010609060101010101" pitchFamily="49" charset="-122"/>
                <a:ea typeface="黑体" panose="02010609060101010101" pitchFamily="49" charset="-122"/>
              </a:rPr>
              <a:t>交叉算子：个体的交叉重组</a:t>
            </a:r>
          </a:p>
          <a:p>
            <a:pPr marL="0" indent="0" eaLnBrk="1" hangingPunct="1">
              <a:lnSpc>
                <a:spcPct val="90000"/>
              </a:lnSpc>
              <a:buFont typeface="Wingdings" panose="05000000000000000000" pitchFamily="2" charset="2"/>
              <a:buNone/>
              <a:defRPr/>
            </a:pPr>
            <a:r>
              <a:rPr lang="zh-CN" altLang="en-US" sz="2800" dirty="0">
                <a:latin typeface="黑体" panose="02010609060101010101" pitchFamily="49" charset="-122"/>
                <a:ea typeface="黑体" panose="02010609060101010101" pitchFamily="49" charset="-122"/>
              </a:rPr>
              <a:t>      </a:t>
            </a:r>
          </a:p>
          <a:p>
            <a:pPr eaLnBrk="1" hangingPunct="1">
              <a:lnSpc>
                <a:spcPct val="90000"/>
              </a:lnSpc>
              <a:defRPr/>
            </a:pPr>
            <a:r>
              <a:rPr lang="zh-CN" altLang="en-US" sz="2800" dirty="0">
                <a:latin typeface="黑体" panose="02010609060101010101" pitchFamily="49" charset="-122"/>
                <a:ea typeface="黑体" panose="02010609060101010101" pitchFamily="49" charset="-122"/>
              </a:rPr>
              <a:t>变异算子：个体按小概率扰动产生的变化</a:t>
            </a:r>
            <a:endParaRPr lang="en-US" altLang="zh-CN" sz="2800" dirty="0">
              <a:latin typeface="黑体" panose="02010609060101010101" pitchFamily="49" charset="-122"/>
              <a:ea typeface="黑体" panose="02010609060101010101" pitchFamily="49" charset="-122"/>
            </a:endParaRPr>
          </a:p>
          <a:p>
            <a:pPr eaLnBrk="1" hangingPunct="1">
              <a:lnSpc>
                <a:spcPct val="90000"/>
              </a:lnSpc>
              <a:defRPr/>
            </a:pPr>
            <a:endParaRPr lang="en-US" altLang="zh-CN" sz="2800" dirty="0">
              <a:latin typeface="黑体" panose="02010609060101010101" pitchFamily="49" charset="-122"/>
              <a:ea typeface="黑体" panose="02010609060101010101" pitchFamily="49" charset="-122"/>
            </a:endParaRPr>
          </a:p>
          <a:p>
            <a:pPr eaLnBrk="1" hangingPunct="1">
              <a:lnSpc>
                <a:spcPct val="90000"/>
              </a:lnSpc>
              <a:defRPr/>
            </a:pPr>
            <a:r>
              <a:rPr lang="zh-CN" altLang="en-US" sz="2800" dirty="0">
                <a:latin typeface="黑体" panose="02010609060101010101" pitchFamily="49" charset="-122"/>
                <a:ea typeface="黑体" panose="02010609060101010101" pitchFamily="49" charset="-122"/>
              </a:rPr>
              <a:t>每一次算法迭代（搜索），将导致可行解像自然进化一样，适应度值越来越高</a:t>
            </a:r>
            <a:endParaRPr lang="en-US" altLang="zh-CN" sz="2800" dirty="0">
              <a:latin typeface="黑体" panose="02010609060101010101" pitchFamily="49" charset="-122"/>
              <a:ea typeface="黑体" panose="02010609060101010101" pitchFamily="49" charset="-122"/>
            </a:endParaRPr>
          </a:p>
          <a:p>
            <a:pPr marL="0" indent="0" eaLnBrk="1" hangingPunct="1">
              <a:lnSpc>
                <a:spcPct val="90000"/>
              </a:lnSpc>
              <a:buNone/>
              <a:defRPr/>
            </a:pPr>
            <a:endParaRPr lang="en-US" altLang="zh-CN" sz="2800" dirty="0">
              <a:latin typeface="黑体" panose="02010609060101010101" pitchFamily="49" charset="-122"/>
              <a:ea typeface="黑体" panose="02010609060101010101" pitchFamily="49" charset="-122"/>
            </a:endParaRPr>
          </a:p>
          <a:p>
            <a:pPr marL="0" indent="0" eaLnBrk="1" hangingPunct="1">
              <a:lnSpc>
                <a:spcPct val="90000"/>
              </a:lnSpc>
              <a:defRPr/>
            </a:pPr>
            <a:r>
              <a:rPr lang="zh-CN" altLang="en-US" sz="2800" dirty="0">
                <a:latin typeface="黑体" panose="02010609060101010101" pitchFamily="49" charset="-122"/>
                <a:ea typeface="黑体" panose="02010609060101010101" pitchFamily="49" charset="-122"/>
              </a:rPr>
              <a:t> 末代种群中得最优个体经过解码，可以作为问题</a:t>
            </a:r>
            <a:r>
              <a:rPr lang="zh-CN" altLang="en-US" sz="2800" dirty="0">
                <a:solidFill>
                  <a:srgbClr val="FF0000"/>
                </a:solidFill>
                <a:latin typeface="黑体" panose="02010609060101010101" pitchFamily="49" charset="-122"/>
                <a:ea typeface="黑体" panose="02010609060101010101" pitchFamily="49" charset="-122"/>
              </a:rPr>
              <a:t>近似</a:t>
            </a:r>
            <a:r>
              <a:rPr lang="zh-CN" altLang="en-US" sz="2800" dirty="0">
                <a:latin typeface="黑体" panose="02010609060101010101" pitchFamily="49" charset="-122"/>
                <a:ea typeface="黑体" panose="02010609060101010101" pitchFamily="49" charset="-122"/>
              </a:rPr>
              <a:t>最优解。</a:t>
            </a:r>
          </a:p>
        </p:txBody>
      </p:sp>
    </p:spTree>
    <p:extLst>
      <p:ext uri="{BB962C8B-B14F-4D97-AF65-F5344CB8AC3E}">
        <p14:creationId xmlns:p14="http://schemas.microsoft.com/office/powerpoint/2010/main" val="4261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a:extLst>
              <a:ext uri="{FF2B5EF4-FFF2-40B4-BE49-F238E27FC236}">
                <a16:creationId xmlns:a16="http://schemas.microsoft.com/office/drawing/2014/main" id="{5408C8E0-FA7E-B7D1-373B-147C8F9DE4D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9C296B1-2DAA-4325-B5C7-02516C481910}" type="slidenum">
              <a:rPr kumimoji="0" lang="en-US" altLang="ja-JP" sz="1400" smtClean="0">
                <a:solidFill>
                  <a:srgbClr val="A50021"/>
                </a:solidFill>
              </a:rPr>
              <a:pPr>
                <a:spcBef>
                  <a:spcPct val="0"/>
                </a:spcBef>
                <a:buClrTx/>
                <a:buFontTx/>
                <a:buNone/>
              </a:pPr>
              <a:t>56</a:t>
            </a:fld>
            <a:endParaRPr kumimoji="0" lang="en-US" altLang="ja-JP" sz="1400">
              <a:solidFill>
                <a:srgbClr val="A50021"/>
              </a:solidFill>
            </a:endParaRPr>
          </a:p>
        </p:txBody>
      </p:sp>
      <p:sp>
        <p:nvSpPr>
          <p:cNvPr id="90115" name="Rectangle 2">
            <a:extLst>
              <a:ext uri="{FF2B5EF4-FFF2-40B4-BE49-F238E27FC236}">
                <a16:creationId xmlns:a16="http://schemas.microsoft.com/office/drawing/2014/main" id="{D4B91CFB-58AC-A23F-192C-F79781EA9DFA}"/>
              </a:ext>
            </a:extLst>
          </p:cNvPr>
          <p:cNvSpPr>
            <a:spLocks noGrp="1" noChangeArrowheads="1"/>
          </p:cNvSpPr>
          <p:nvPr>
            <p:ph type="title"/>
          </p:nvPr>
        </p:nvSpPr>
        <p:spPr/>
        <p:txBody>
          <a:bodyPr/>
          <a:lstStyle/>
          <a:p>
            <a:pPr eaLnBrk="1" hangingPunct="1"/>
            <a:r>
              <a:rPr lang="zh-CN" altLang="en-US" sz="3400" dirty="0"/>
              <a:t>选择算子</a:t>
            </a:r>
            <a:r>
              <a:rPr lang="en-US" altLang="zh-CN" sz="3400" dirty="0"/>
              <a:t>: </a:t>
            </a:r>
            <a:r>
              <a:rPr lang="zh-CN" altLang="en-US" sz="3400" dirty="0"/>
              <a:t>选择父代</a:t>
            </a:r>
            <a:endParaRPr lang="en-US" altLang="ja-JP" sz="3400" dirty="0"/>
          </a:p>
        </p:txBody>
      </p:sp>
      <p:sp>
        <p:nvSpPr>
          <p:cNvPr id="687107" name="Rectangle 3">
            <a:extLst>
              <a:ext uri="{FF2B5EF4-FFF2-40B4-BE49-F238E27FC236}">
                <a16:creationId xmlns:a16="http://schemas.microsoft.com/office/drawing/2014/main" id="{4F123713-C615-397B-8ACD-401FBFEA8515}"/>
              </a:ext>
            </a:extLst>
          </p:cNvPr>
          <p:cNvSpPr>
            <a:spLocks noGrp="1" noChangeArrowheads="1"/>
          </p:cNvSpPr>
          <p:nvPr>
            <p:ph type="body" idx="1"/>
          </p:nvPr>
        </p:nvSpPr>
        <p:spPr/>
        <p:txBody>
          <a:bodyPr/>
          <a:lstStyle/>
          <a:p>
            <a:pPr eaLnBrk="1" hangingPunct="1"/>
            <a:r>
              <a:rPr lang="zh-CN" altLang="en-US" sz="2800"/>
              <a:t>轮盘赌（</a:t>
            </a:r>
            <a:r>
              <a:rPr lang="en-US" altLang="zh-CN" sz="2800"/>
              <a:t>roulette wheel selection</a:t>
            </a:r>
            <a:r>
              <a:rPr lang="zh-CN" altLang="en-US" sz="2800"/>
              <a:t>）</a:t>
            </a:r>
            <a:endParaRPr lang="en-US" altLang="zh-CN" sz="2800"/>
          </a:p>
          <a:p>
            <a:pPr eaLnBrk="1" hangingPunct="1"/>
            <a:r>
              <a:rPr lang="zh-CN" altLang="en-US" sz="2800"/>
              <a:t>一次随机采样</a:t>
            </a:r>
            <a:endParaRPr lang="en-US" altLang="ja-JP" sz="2800"/>
          </a:p>
        </p:txBody>
      </p:sp>
      <p:pic>
        <p:nvPicPr>
          <p:cNvPr id="2" name="Picture 21">
            <a:extLst>
              <a:ext uri="{FF2B5EF4-FFF2-40B4-BE49-F238E27FC236}">
                <a16:creationId xmlns:a16="http://schemas.microsoft.com/office/drawing/2014/main" id="{4CF71A43-C8D2-252B-4696-A9119136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2749550"/>
            <a:ext cx="28670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1" name="Rectangle 19">
            <a:extLst>
              <a:ext uri="{FF2B5EF4-FFF2-40B4-BE49-F238E27FC236}">
                <a16:creationId xmlns:a16="http://schemas.microsoft.com/office/drawing/2014/main" id="{C6F69B9E-30CD-6184-6CC8-677EA30E50F9}"/>
              </a:ext>
            </a:extLst>
          </p:cNvPr>
          <p:cNvSpPr>
            <a:spLocks noChangeArrowheads="1"/>
          </p:cNvSpPr>
          <p:nvPr/>
        </p:nvSpPr>
        <p:spPr bwMode="auto">
          <a:xfrm>
            <a:off x="5246688" y="5734050"/>
            <a:ext cx="2354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t>一次随机采样</a:t>
            </a:r>
            <a:endParaRPr lang="zh-CN" altLang="en-US" sz="2400" b="0"/>
          </a:p>
        </p:txBody>
      </p:sp>
      <p:pic>
        <p:nvPicPr>
          <p:cNvPr id="100363" name="Picture 21">
            <a:extLst>
              <a:ext uri="{FF2B5EF4-FFF2-40B4-BE49-F238E27FC236}">
                <a16:creationId xmlns:a16="http://schemas.microsoft.com/office/drawing/2014/main" id="{378FA090-49B8-9C4B-27BA-1BF9082EB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50" y="2849563"/>
            <a:ext cx="28670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a:extLst>
              <a:ext uri="{FF2B5EF4-FFF2-40B4-BE49-F238E27FC236}">
                <a16:creationId xmlns:a16="http://schemas.microsoft.com/office/drawing/2014/main" id="{92B75D99-235B-8692-CD63-AEDEB27FC165}"/>
              </a:ext>
            </a:extLst>
          </p:cNvPr>
          <p:cNvGrpSpPr>
            <a:grpSpLocks/>
          </p:cNvGrpSpPr>
          <p:nvPr/>
        </p:nvGrpSpPr>
        <p:grpSpPr bwMode="auto">
          <a:xfrm>
            <a:off x="4933950" y="3009900"/>
            <a:ext cx="2786063" cy="2338388"/>
            <a:chOff x="4934115" y="3009341"/>
            <a:chExt cx="2786063" cy="2338387"/>
          </a:xfrm>
        </p:grpSpPr>
        <p:sp>
          <p:nvSpPr>
            <p:cNvPr id="90123" name="Line 22">
              <a:extLst>
                <a:ext uri="{FF2B5EF4-FFF2-40B4-BE49-F238E27FC236}">
                  <a16:creationId xmlns:a16="http://schemas.microsoft.com/office/drawing/2014/main" id="{28576ED1-9D82-0531-E1DC-EBF5EDBD1A6B}"/>
                </a:ext>
              </a:extLst>
            </p:cNvPr>
            <p:cNvSpPr>
              <a:spLocks noChangeShapeType="1"/>
            </p:cNvSpPr>
            <p:nvPr/>
          </p:nvSpPr>
          <p:spPr bwMode="auto">
            <a:xfrm flipV="1">
              <a:off x="6323178" y="3009341"/>
              <a:ext cx="596900" cy="1135062"/>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4" name="Line 25">
              <a:extLst>
                <a:ext uri="{FF2B5EF4-FFF2-40B4-BE49-F238E27FC236}">
                  <a16:creationId xmlns:a16="http://schemas.microsoft.com/office/drawing/2014/main" id="{5C41E118-5C16-D2D4-89BC-187F32C50C99}"/>
                </a:ext>
              </a:extLst>
            </p:cNvPr>
            <p:cNvSpPr>
              <a:spLocks noChangeShapeType="1"/>
            </p:cNvSpPr>
            <p:nvPr/>
          </p:nvSpPr>
          <p:spPr bwMode="auto">
            <a:xfrm>
              <a:off x="6313653" y="4152341"/>
              <a:ext cx="1406525" cy="46037"/>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5" name="Line 27">
              <a:extLst>
                <a:ext uri="{FF2B5EF4-FFF2-40B4-BE49-F238E27FC236}">
                  <a16:creationId xmlns:a16="http://schemas.microsoft.com/office/drawing/2014/main" id="{8A939A93-B44C-4EA3-F969-94FCE5EED738}"/>
                </a:ext>
              </a:extLst>
            </p:cNvPr>
            <p:cNvSpPr>
              <a:spLocks noChangeShapeType="1"/>
            </p:cNvSpPr>
            <p:nvPr/>
          </p:nvSpPr>
          <p:spPr bwMode="auto">
            <a:xfrm>
              <a:off x="6323178" y="4169803"/>
              <a:ext cx="685800" cy="1177925"/>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6" name="Line 28">
              <a:extLst>
                <a:ext uri="{FF2B5EF4-FFF2-40B4-BE49-F238E27FC236}">
                  <a16:creationId xmlns:a16="http://schemas.microsoft.com/office/drawing/2014/main" id="{6ED48694-3264-8E77-3018-2B47D910BA73}"/>
                </a:ext>
              </a:extLst>
            </p:cNvPr>
            <p:cNvSpPr>
              <a:spLocks noChangeShapeType="1"/>
            </p:cNvSpPr>
            <p:nvPr/>
          </p:nvSpPr>
          <p:spPr bwMode="auto">
            <a:xfrm flipH="1">
              <a:off x="5584990" y="4161866"/>
              <a:ext cx="738188" cy="111760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7" name="Line 30">
              <a:extLst>
                <a:ext uri="{FF2B5EF4-FFF2-40B4-BE49-F238E27FC236}">
                  <a16:creationId xmlns:a16="http://schemas.microsoft.com/office/drawing/2014/main" id="{603288E2-8C6A-8C85-2B40-0116A69EA113}"/>
                </a:ext>
              </a:extLst>
            </p:cNvPr>
            <p:cNvSpPr>
              <a:spLocks noChangeShapeType="1"/>
            </p:cNvSpPr>
            <p:nvPr/>
          </p:nvSpPr>
          <p:spPr bwMode="auto">
            <a:xfrm flipH="1">
              <a:off x="4934115" y="4160278"/>
              <a:ext cx="1362075" cy="46038"/>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28" name="Line 32">
              <a:extLst>
                <a:ext uri="{FF2B5EF4-FFF2-40B4-BE49-F238E27FC236}">
                  <a16:creationId xmlns:a16="http://schemas.microsoft.com/office/drawing/2014/main" id="{5D9ADB73-F4A5-1404-9EA1-E141BAB438E1}"/>
                </a:ext>
              </a:extLst>
            </p:cNvPr>
            <p:cNvSpPr>
              <a:spLocks noChangeShapeType="1"/>
            </p:cNvSpPr>
            <p:nvPr/>
          </p:nvSpPr>
          <p:spPr bwMode="auto">
            <a:xfrm flipH="1" flipV="1">
              <a:off x="5645315" y="3053791"/>
              <a:ext cx="650875" cy="107315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 name="Rectangle 19">
            <a:extLst>
              <a:ext uri="{FF2B5EF4-FFF2-40B4-BE49-F238E27FC236}">
                <a16:creationId xmlns:a16="http://schemas.microsoft.com/office/drawing/2014/main" id="{58F0F766-4B53-3BDA-5761-047FA4281234}"/>
              </a:ext>
            </a:extLst>
          </p:cNvPr>
          <p:cNvSpPr>
            <a:spLocks noChangeArrowheads="1"/>
          </p:cNvSpPr>
          <p:nvPr/>
        </p:nvSpPr>
        <p:spPr bwMode="auto">
          <a:xfrm>
            <a:off x="1458913" y="5811838"/>
            <a:ext cx="15795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t>轮盘赌</a:t>
            </a:r>
            <a:endParaRPr lang="zh-CN" altLang="en-US" sz="2400" b="0"/>
          </a:p>
        </p:txBody>
      </p:sp>
      <p:sp>
        <p:nvSpPr>
          <p:cNvPr id="5" name="Line 30">
            <a:extLst>
              <a:ext uri="{FF2B5EF4-FFF2-40B4-BE49-F238E27FC236}">
                <a16:creationId xmlns:a16="http://schemas.microsoft.com/office/drawing/2014/main" id="{D846E383-0277-58DE-2623-D10014A61EC8}"/>
              </a:ext>
            </a:extLst>
          </p:cNvPr>
          <p:cNvSpPr>
            <a:spLocks noChangeShapeType="1"/>
          </p:cNvSpPr>
          <p:nvPr/>
        </p:nvSpPr>
        <p:spPr bwMode="auto">
          <a:xfrm flipH="1">
            <a:off x="811213" y="4098925"/>
            <a:ext cx="1362075" cy="46038"/>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87107">
                                            <p:txEl>
                                              <p:pRg st="0" end="0"/>
                                            </p:txEl>
                                          </p:spTgt>
                                        </p:tgtEl>
                                        <p:attrNameLst>
                                          <p:attrName>style.visibility</p:attrName>
                                        </p:attrNameLst>
                                      </p:cBhvr>
                                      <p:to>
                                        <p:strVal val="visible"/>
                                      </p:to>
                                    </p:set>
                                    <p:animEffect transition="in" filter="slide(fromBottom)">
                                      <p:cBhvr>
                                        <p:cTn id="7" dur="500"/>
                                        <p:tgtEl>
                                          <p:spTgt spid="687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87107">
                                            <p:txEl>
                                              <p:pRg st="1" end="1"/>
                                            </p:txEl>
                                          </p:spTgt>
                                        </p:tgtEl>
                                        <p:attrNameLst>
                                          <p:attrName>style.visibility</p:attrName>
                                        </p:attrNameLst>
                                      </p:cBhvr>
                                      <p:to>
                                        <p:strVal val="visible"/>
                                      </p:to>
                                    </p:set>
                                    <p:animEffect transition="in" filter="slide(fromBottom)">
                                      <p:cBhvr>
                                        <p:cTn id="12" dur="500"/>
                                        <p:tgtEl>
                                          <p:spTgt spid="687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0036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0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1"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4E3A592-C261-F0EC-2592-AAF89660C95B}"/>
              </a:ext>
            </a:extLst>
          </p:cNvPr>
          <p:cNvSpPr>
            <a:spLocks noGrp="1" noChangeArrowheads="1"/>
          </p:cNvSpPr>
          <p:nvPr>
            <p:ph type="title"/>
          </p:nvPr>
        </p:nvSpPr>
        <p:spPr>
          <a:xfrm>
            <a:off x="271463" y="33338"/>
            <a:ext cx="7543800" cy="750887"/>
          </a:xfrm>
        </p:spPr>
        <p:txBody>
          <a:bodyPr/>
          <a:lstStyle/>
          <a:p>
            <a:pPr eaLnBrk="1" hangingPunct="1"/>
            <a:r>
              <a:rPr lang="zh-CN" altLang="en-US" sz="3600"/>
              <a:t>轮盘赌</a:t>
            </a:r>
          </a:p>
        </p:txBody>
      </p:sp>
      <p:sp>
        <p:nvSpPr>
          <p:cNvPr id="21507" name="Rectangle 3">
            <a:extLst>
              <a:ext uri="{FF2B5EF4-FFF2-40B4-BE49-F238E27FC236}">
                <a16:creationId xmlns:a16="http://schemas.microsoft.com/office/drawing/2014/main" id="{05B95B13-5BDE-3677-1E7B-B87E9790C08E}"/>
              </a:ext>
            </a:extLst>
          </p:cNvPr>
          <p:cNvSpPr>
            <a:spLocks noGrp="1" noChangeArrowheads="1"/>
          </p:cNvSpPr>
          <p:nvPr>
            <p:ph idx="1"/>
          </p:nvPr>
        </p:nvSpPr>
        <p:spPr>
          <a:xfrm>
            <a:off x="282575" y="989013"/>
            <a:ext cx="8861425" cy="5688012"/>
          </a:xfrm>
        </p:spPr>
        <p:txBody>
          <a:bodyPr rtlCol="0">
            <a:noAutofit/>
          </a:bodyPr>
          <a:lstStyle/>
          <a:p>
            <a:pPr algn="just" eaLnBrk="1" fontAlgn="auto" hangingPunct="1">
              <a:lnSpc>
                <a:spcPct val="110000"/>
              </a:lnSpc>
              <a:spcAft>
                <a:spcPts val="0"/>
              </a:spcAft>
              <a:buFont typeface="Wingdings" panose="05000000000000000000" pitchFamily="2" charset="2"/>
              <a:buNone/>
              <a:defRPr/>
            </a:pPr>
            <a:r>
              <a:rPr lang="zh-CN" altLang="zh-CN" sz="2800" b="1" dirty="0">
                <a:solidFill>
                  <a:srgbClr val="000000"/>
                </a:solidFill>
                <a:latin typeface="+mn-ea"/>
              </a:rPr>
              <a:t>是遗传算法中使用最多的选择策略之一。</a:t>
            </a:r>
          </a:p>
          <a:p>
            <a:pPr eaLnBrk="1" fontAlgn="auto" hangingPunct="1">
              <a:lnSpc>
                <a:spcPct val="110000"/>
              </a:lnSpc>
              <a:spcAft>
                <a:spcPts val="0"/>
              </a:spcAft>
              <a:defRPr/>
            </a:pPr>
            <a:r>
              <a:rPr lang="zh-CN" altLang="zh-CN" sz="2800" b="1" dirty="0">
                <a:solidFill>
                  <a:srgbClr val="000000"/>
                </a:solidFill>
                <a:latin typeface="+mn-ea"/>
              </a:rPr>
              <a:t>模拟博彩游戏中的轮盘赌</a:t>
            </a:r>
            <a:endParaRPr lang="en-US" altLang="zh-CN" sz="2800" b="1" dirty="0">
              <a:solidFill>
                <a:srgbClr val="000000"/>
              </a:solidFill>
              <a:latin typeface="+mn-ea"/>
            </a:endParaRPr>
          </a:p>
          <a:p>
            <a:pPr marL="0" indent="0" eaLnBrk="1" fontAlgn="auto" hangingPunct="1">
              <a:lnSpc>
                <a:spcPct val="110000"/>
              </a:lnSpc>
              <a:spcAft>
                <a:spcPts val="0"/>
              </a:spcAft>
              <a:buFont typeface="Wingdings" panose="05000000000000000000" pitchFamily="2" charset="2"/>
              <a:buNone/>
              <a:defRPr/>
            </a:pPr>
            <a:endParaRPr lang="zh-CN" altLang="zh-CN" sz="2800" b="1" dirty="0">
              <a:solidFill>
                <a:srgbClr val="000000"/>
              </a:solidFill>
              <a:latin typeface="+mn-ea"/>
            </a:endParaRPr>
          </a:p>
          <a:p>
            <a:pPr eaLnBrk="1" fontAlgn="auto" hangingPunct="1">
              <a:lnSpc>
                <a:spcPct val="110000"/>
              </a:lnSpc>
              <a:spcAft>
                <a:spcPts val="0"/>
              </a:spcAft>
              <a:defRPr/>
            </a:pPr>
            <a:r>
              <a:rPr lang="zh-CN" altLang="zh-CN" sz="2800" b="1" dirty="0">
                <a:solidFill>
                  <a:srgbClr val="000000"/>
                </a:solidFill>
                <a:latin typeface="+mn-ea"/>
              </a:rPr>
              <a:t>一个轮盘被划分为</a:t>
            </a:r>
            <a:r>
              <a:rPr lang="zh-CN" altLang="zh-CN" sz="2800" b="1" i="1" dirty="0">
                <a:solidFill>
                  <a:srgbClr val="000000"/>
                </a:solidFill>
                <a:latin typeface="+mn-ea"/>
              </a:rPr>
              <a:t>N</a:t>
            </a:r>
            <a:r>
              <a:rPr lang="zh-CN" altLang="zh-CN" sz="2800" b="1" dirty="0">
                <a:solidFill>
                  <a:srgbClr val="000000"/>
                </a:solidFill>
                <a:latin typeface="+mn-ea"/>
              </a:rPr>
              <a:t>个扇形，每个扇形表示种群中的一个</a:t>
            </a:r>
            <a:r>
              <a:rPr lang="zh-CN" altLang="en-US" sz="2800" b="1" dirty="0">
                <a:solidFill>
                  <a:srgbClr val="000000"/>
                </a:solidFill>
                <a:latin typeface="+mn-ea"/>
              </a:rPr>
              <a:t>个体</a:t>
            </a:r>
            <a:r>
              <a:rPr lang="zh-CN" altLang="zh-CN" sz="2800" b="1" dirty="0">
                <a:solidFill>
                  <a:srgbClr val="000000"/>
                </a:solidFill>
                <a:latin typeface="+mn-ea"/>
              </a:rPr>
              <a:t>，而每个扇形的面积与</a:t>
            </a:r>
            <a:r>
              <a:rPr lang="zh-CN" altLang="en-US" sz="2800" b="1" dirty="0">
                <a:solidFill>
                  <a:srgbClr val="000000"/>
                </a:solidFill>
                <a:latin typeface="+mn-ea"/>
              </a:rPr>
              <a:t>该个</a:t>
            </a:r>
            <a:r>
              <a:rPr lang="zh-CN" altLang="zh-CN" sz="2800" b="1" dirty="0">
                <a:solidFill>
                  <a:srgbClr val="000000"/>
                </a:solidFill>
                <a:latin typeface="+mn-ea"/>
              </a:rPr>
              <a:t>体的适应值成正比</a:t>
            </a:r>
            <a:endParaRPr lang="en-US" altLang="zh-CN" sz="2800" b="1" dirty="0">
              <a:solidFill>
                <a:srgbClr val="000000"/>
              </a:solidFill>
              <a:latin typeface="+mn-ea"/>
            </a:endParaRPr>
          </a:p>
          <a:p>
            <a:pPr eaLnBrk="1" fontAlgn="auto" hangingPunct="1">
              <a:lnSpc>
                <a:spcPct val="110000"/>
              </a:lnSpc>
              <a:spcAft>
                <a:spcPts val="0"/>
              </a:spcAft>
              <a:defRPr/>
            </a:pPr>
            <a:r>
              <a:rPr lang="zh-CN" altLang="zh-CN" sz="2800" b="1" dirty="0">
                <a:solidFill>
                  <a:srgbClr val="000000"/>
                </a:solidFill>
                <a:latin typeface="+mn-ea"/>
              </a:rPr>
              <a:t>设想有一个指针指向轮盘，转动轮盘，当轮盘停止后，指针所指向的</a:t>
            </a:r>
            <a:r>
              <a:rPr lang="zh-CN" altLang="en-US" sz="2800" b="1" dirty="0">
                <a:solidFill>
                  <a:srgbClr val="000000"/>
                </a:solidFill>
                <a:latin typeface="+mn-ea"/>
              </a:rPr>
              <a:t>个</a:t>
            </a:r>
            <a:r>
              <a:rPr lang="zh-CN" altLang="zh-CN" sz="2800" b="1" dirty="0">
                <a:solidFill>
                  <a:srgbClr val="000000"/>
                </a:solidFill>
                <a:latin typeface="+mn-ea"/>
              </a:rPr>
              <a:t>体被选择</a:t>
            </a:r>
            <a:endParaRPr lang="en-US" altLang="zh-CN" sz="2800" b="1" dirty="0">
              <a:solidFill>
                <a:srgbClr val="000000"/>
              </a:solidFill>
              <a:latin typeface="+mn-ea"/>
            </a:endParaRPr>
          </a:p>
          <a:p>
            <a:pPr eaLnBrk="1" fontAlgn="auto" hangingPunct="1">
              <a:lnSpc>
                <a:spcPct val="110000"/>
              </a:lnSpc>
              <a:spcAft>
                <a:spcPts val="0"/>
              </a:spcAft>
              <a:defRPr/>
            </a:pPr>
            <a:r>
              <a:rPr lang="zh-CN" altLang="en-US" sz="2800" b="1" dirty="0">
                <a:solidFill>
                  <a:srgbClr val="000000"/>
                </a:solidFill>
                <a:latin typeface="+mn-ea"/>
              </a:rPr>
              <a:t>如果个</a:t>
            </a:r>
            <a:r>
              <a:rPr lang="zh-CN" altLang="zh-CN" sz="2800" b="1" dirty="0">
                <a:solidFill>
                  <a:srgbClr val="000000"/>
                </a:solidFill>
                <a:latin typeface="+mn-ea"/>
              </a:rPr>
              <a:t>体的适应值越大，该</a:t>
            </a:r>
            <a:r>
              <a:rPr lang="zh-CN" altLang="en-US" sz="2800" b="1" dirty="0">
                <a:solidFill>
                  <a:srgbClr val="000000"/>
                </a:solidFill>
                <a:latin typeface="+mn-ea"/>
              </a:rPr>
              <a:t>个</a:t>
            </a:r>
            <a:r>
              <a:rPr lang="zh-CN" altLang="zh-CN" sz="2800" b="1" dirty="0">
                <a:solidFill>
                  <a:srgbClr val="000000"/>
                </a:solidFill>
                <a:latin typeface="+mn-ea"/>
              </a:rPr>
              <a:t>体</a:t>
            </a:r>
            <a:r>
              <a:rPr lang="zh-CN" altLang="en-US" sz="2800" b="1" dirty="0">
                <a:solidFill>
                  <a:srgbClr val="000000"/>
                </a:solidFill>
                <a:latin typeface="+mn-ea"/>
              </a:rPr>
              <a:t>对应</a:t>
            </a:r>
            <a:r>
              <a:rPr lang="zh-CN" altLang="zh-CN" sz="2800" b="1" dirty="0">
                <a:solidFill>
                  <a:srgbClr val="000000"/>
                </a:solidFill>
                <a:latin typeface="+mn-ea"/>
              </a:rPr>
              <a:t>的扇形面积就越大，因此它被选择的可能性也就越大。</a:t>
            </a:r>
            <a:r>
              <a:rPr lang="zh-CN" altLang="zh-CN" sz="2800" b="1" dirty="0">
                <a:latin typeface="+mn-ea"/>
              </a:rPr>
              <a:t> </a:t>
            </a:r>
          </a:p>
          <a:p>
            <a:pPr eaLnBrk="1" fontAlgn="auto" hangingPunct="1">
              <a:lnSpc>
                <a:spcPct val="110000"/>
              </a:lnSpc>
              <a:spcAft>
                <a:spcPts val="0"/>
              </a:spcAft>
              <a:defRPr/>
            </a:pPr>
            <a:endParaRPr lang="en-US" altLang="zh-CN" sz="2800" b="1" dirty="0">
              <a:solidFill>
                <a:srgbClr val="000000"/>
              </a:solidFill>
              <a:latin typeface="+mn-ea"/>
            </a:endParaRPr>
          </a:p>
          <a:p>
            <a:pPr eaLnBrk="1" fontAlgn="auto" hangingPunct="1">
              <a:lnSpc>
                <a:spcPct val="110000"/>
              </a:lnSpc>
              <a:spcAft>
                <a:spcPts val="0"/>
              </a:spcAft>
              <a:buFont typeface="Wingdings" panose="05000000000000000000" pitchFamily="2" charset="2"/>
              <a:buNone/>
              <a:defRPr/>
            </a:pPr>
            <a:endParaRPr lang="zh-CN" altLang="zh-CN" sz="2800" dirty="0">
              <a:solidFill>
                <a:srgbClr val="000000"/>
              </a:solidFill>
              <a:latin typeface="+mn-ea"/>
            </a:endParaRPr>
          </a:p>
        </p:txBody>
      </p:sp>
      <p:grpSp>
        <p:nvGrpSpPr>
          <p:cNvPr id="2" name="Group 6">
            <a:extLst>
              <a:ext uri="{FF2B5EF4-FFF2-40B4-BE49-F238E27FC236}">
                <a16:creationId xmlns:a16="http://schemas.microsoft.com/office/drawing/2014/main" id="{5404288A-3429-F7D7-0FEC-8187E11A951E}"/>
              </a:ext>
            </a:extLst>
          </p:cNvPr>
          <p:cNvGrpSpPr>
            <a:grpSpLocks/>
          </p:cNvGrpSpPr>
          <p:nvPr/>
        </p:nvGrpSpPr>
        <p:grpSpPr bwMode="auto">
          <a:xfrm>
            <a:off x="7540625" y="1300163"/>
            <a:ext cx="919163" cy="904875"/>
            <a:chOff x="0" y="0"/>
            <a:chExt cx="1590" cy="1590"/>
          </a:xfrm>
        </p:grpSpPr>
        <p:sp>
          <p:nvSpPr>
            <p:cNvPr id="92167" name="Oval 7">
              <a:extLst>
                <a:ext uri="{FF2B5EF4-FFF2-40B4-BE49-F238E27FC236}">
                  <a16:creationId xmlns:a16="http://schemas.microsoft.com/office/drawing/2014/main" id="{6C68A836-47CD-6BED-7644-17BF1383E0D0}"/>
                </a:ext>
              </a:extLst>
            </p:cNvPr>
            <p:cNvSpPr>
              <a:spLocks noChangeArrowheads="1"/>
            </p:cNvSpPr>
            <p:nvPr/>
          </p:nvSpPr>
          <p:spPr bwMode="auto">
            <a:xfrm>
              <a:off x="0" y="0"/>
              <a:ext cx="1590" cy="1590"/>
            </a:xfrm>
            <a:prstGeom prst="ellipse">
              <a:avLst/>
            </a:prstGeom>
            <a:solidFill>
              <a:srgbClr val="FFFFFF"/>
            </a:solidFill>
            <a:ln w="19050">
              <a:solidFill>
                <a:srgbClr val="000000"/>
              </a:solidFill>
              <a:round/>
              <a:headEnd/>
              <a:tailEnd/>
            </a:ln>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92168" name="Line 8">
              <a:extLst>
                <a:ext uri="{FF2B5EF4-FFF2-40B4-BE49-F238E27FC236}">
                  <a16:creationId xmlns:a16="http://schemas.microsoft.com/office/drawing/2014/main" id="{2F728902-8F46-829D-7EFD-4A1A3F4151B4}"/>
                </a:ext>
              </a:extLst>
            </p:cNvPr>
            <p:cNvSpPr>
              <a:spLocks noChangeShapeType="1"/>
            </p:cNvSpPr>
            <p:nvPr/>
          </p:nvSpPr>
          <p:spPr bwMode="auto">
            <a:xfrm>
              <a:off x="812" y="15"/>
              <a:ext cx="0" cy="7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9">
              <a:extLst>
                <a:ext uri="{FF2B5EF4-FFF2-40B4-BE49-F238E27FC236}">
                  <a16:creationId xmlns:a16="http://schemas.microsoft.com/office/drawing/2014/main" id="{122CAD19-4548-D7DB-17CB-9C8B086CDABA}"/>
                </a:ext>
              </a:extLst>
            </p:cNvPr>
            <p:cNvSpPr>
              <a:spLocks noChangeShapeType="1"/>
            </p:cNvSpPr>
            <p:nvPr/>
          </p:nvSpPr>
          <p:spPr bwMode="auto">
            <a:xfrm flipV="1">
              <a:off x="812" y="345"/>
              <a:ext cx="614" cy="43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10">
              <a:extLst>
                <a:ext uri="{FF2B5EF4-FFF2-40B4-BE49-F238E27FC236}">
                  <a16:creationId xmlns:a16="http://schemas.microsoft.com/office/drawing/2014/main" id="{F4CEA438-55F9-74BC-A1ED-8060297FA698}"/>
                </a:ext>
              </a:extLst>
            </p:cNvPr>
            <p:cNvSpPr>
              <a:spLocks noChangeShapeType="1"/>
            </p:cNvSpPr>
            <p:nvPr/>
          </p:nvSpPr>
          <p:spPr bwMode="auto">
            <a:xfrm>
              <a:off x="812" y="765"/>
              <a:ext cx="572" cy="57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11">
              <a:extLst>
                <a:ext uri="{FF2B5EF4-FFF2-40B4-BE49-F238E27FC236}">
                  <a16:creationId xmlns:a16="http://schemas.microsoft.com/office/drawing/2014/main" id="{6947CBAE-BAB9-07F2-204F-D5B82559B74E}"/>
                </a:ext>
              </a:extLst>
            </p:cNvPr>
            <p:cNvSpPr>
              <a:spLocks noChangeShapeType="1"/>
            </p:cNvSpPr>
            <p:nvPr/>
          </p:nvSpPr>
          <p:spPr bwMode="auto">
            <a:xfrm>
              <a:off x="810" y="765"/>
              <a:ext cx="256" cy="7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12">
              <a:extLst>
                <a:ext uri="{FF2B5EF4-FFF2-40B4-BE49-F238E27FC236}">
                  <a16:creationId xmlns:a16="http://schemas.microsoft.com/office/drawing/2014/main" id="{E695C7AA-C114-2ABF-9495-EB70985C9A46}"/>
                </a:ext>
              </a:extLst>
            </p:cNvPr>
            <p:cNvSpPr>
              <a:spLocks noChangeShapeType="1"/>
            </p:cNvSpPr>
            <p:nvPr/>
          </p:nvSpPr>
          <p:spPr bwMode="auto">
            <a:xfrm flipH="1">
              <a:off x="136" y="765"/>
              <a:ext cx="676" cy="46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13">
              <a:extLst>
                <a:ext uri="{FF2B5EF4-FFF2-40B4-BE49-F238E27FC236}">
                  <a16:creationId xmlns:a16="http://schemas.microsoft.com/office/drawing/2014/main" id="{FF786B90-CC51-6759-F9AE-4E1816902596}"/>
                </a:ext>
              </a:extLst>
            </p:cNvPr>
            <p:cNvSpPr>
              <a:spLocks noChangeShapeType="1"/>
            </p:cNvSpPr>
            <p:nvPr/>
          </p:nvSpPr>
          <p:spPr bwMode="auto">
            <a:xfrm>
              <a:off x="302" y="180"/>
              <a:ext cx="510" cy="6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4">
              <a:extLst>
                <a:ext uri="{FF2B5EF4-FFF2-40B4-BE49-F238E27FC236}">
                  <a16:creationId xmlns:a16="http://schemas.microsoft.com/office/drawing/2014/main" id="{0D319970-2732-6687-8DC0-7E20CAC02E68}"/>
                </a:ext>
              </a:extLst>
            </p:cNvPr>
            <p:cNvSpPr txBox="1">
              <a:spLocks noChangeArrowheads="1"/>
            </p:cNvSpPr>
            <p:nvPr/>
          </p:nvSpPr>
          <p:spPr bwMode="auto">
            <a:xfrm>
              <a:off x="978" y="105"/>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1</a:t>
              </a:r>
              <a:endParaRPr lang="zh-CN" altLang="zh-CN" sz="1200">
                <a:solidFill>
                  <a:srgbClr val="000000"/>
                </a:solidFill>
                <a:ea typeface="宋体" panose="02010600030101010101" pitchFamily="2" charset="-122"/>
              </a:endParaRPr>
            </a:p>
          </p:txBody>
        </p:sp>
        <p:sp>
          <p:nvSpPr>
            <p:cNvPr id="92175" name="Text Box 15">
              <a:extLst>
                <a:ext uri="{FF2B5EF4-FFF2-40B4-BE49-F238E27FC236}">
                  <a16:creationId xmlns:a16="http://schemas.microsoft.com/office/drawing/2014/main" id="{E3F00488-C2EF-5FCB-1C68-E41D4DF7E33A}"/>
                </a:ext>
              </a:extLst>
            </p:cNvPr>
            <p:cNvSpPr txBox="1">
              <a:spLocks noChangeArrowheads="1"/>
            </p:cNvSpPr>
            <p:nvPr/>
          </p:nvSpPr>
          <p:spPr bwMode="auto">
            <a:xfrm>
              <a:off x="1262" y="630"/>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2</a:t>
              </a:r>
              <a:endParaRPr lang="zh-CN" altLang="zh-CN" sz="1200">
                <a:solidFill>
                  <a:srgbClr val="000000"/>
                </a:solidFill>
                <a:ea typeface="宋体" panose="02010600030101010101" pitchFamily="2" charset="-122"/>
              </a:endParaRPr>
            </a:p>
          </p:txBody>
        </p:sp>
        <p:sp>
          <p:nvSpPr>
            <p:cNvPr id="92176" name="Text Box 16">
              <a:extLst>
                <a:ext uri="{FF2B5EF4-FFF2-40B4-BE49-F238E27FC236}">
                  <a16:creationId xmlns:a16="http://schemas.microsoft.com/office/drawing/2014/main" id="{0FA6DDDD-3A23-25AC-7D7E-E12CDD6DD877}"/>
                </a:ext>
              </a:extLst>
            </p:cNvPr>
            <p:cNvSpPr txBox="1">
              <a:spLocks noChangeArrowheads="1"/>
            </p:cNvSpPr>
            <p:nvPr/>
          </p:nvSpPr>
          <p:spPr bwMode="auto">
            <a:xfrm>
              <a:off x="1022" y="1110"/>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3</a:t>
              </a:r>
              <a:endParaRPr lang="zh-CN" altLang="zh-CN" sz="1200">
                <a:solidFill>
                  <a:srgbClr val="000000"/>
                </a:solidFill>
                <a:ea typeface="宋体" panose="02010600030101010101" pitchFamily="2" charset="-122"/>
              </a:endParaRPr>
            </a:p>
          </p:txBody>
        </p:sp>
        <p:sp>
          <p:nvSpPr>
            <p:cNvPr id="92177" name="Text Box 17">
              <a:extLst>
                <a:ext uri="{FF2B5EF4-FFF2-40B4-BE49-F238E27FC236}">
                  <a16:creationId xmlns:a16="http://schemas.microsoft.com/office/drawing/2014/main" id="{78BD5FFF-9FB6-3274-2C65-69B2984F00D8}"/>
                </a:ext>
              </a:extLst>
            </p:cNvPr>
            <p:cNvSpPr txBox="1">
              <a:spLocks noChangeArrowheads="1"/>
            </p:cNvSpPr>
            <p:nvPr/>
          </p:nvSpPr>
          <p:spPr bwMode="auto">
            <a:xfrm>
              <a:off x="588" y="1140"/>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4</a:t>
              </a:r>
              <a:endParaRPr lang="zh-CN" altLang="zh-CN" sz="1200">
                <a:solidFill>
                  <a:srgbClr val="000000"/>
                </a:solidFill>
                <a:ea typeface="宋体" panose="02010600030101010101" pitchFamily="2" charset="-122"/>
              </a:endParaRPr>
            </a:p>
          </p:txBody>
        </p:sp>
        <p:sp>
          <p:nvSpPr>
            <p:cNvPr id="92178" name="Text Box 18">
              <a:extLst>
                <a:ext uri="{FF2B5EF4-FFF2-40B4-BE49-F238E27FC236}">
                  <a16:creationId xmlns:a16="http://schemas.microsoft.com/office/drawing/2014/main" id="{BA72B38C-A6CE-DBD1-867F-A728FB8B4A5E}"/>
                </a:ext>
              </a:extLst>
            </p:cNvPr>
            <p:cNvSpPr txBox="1">
              <a:spLocks noChangeArrowheads="1"/>
            </p:cNvSpPr>
            <p:nvPr/>
          </p:nvSpPr>
          <p:spPr bwMode="auto">
            <a:xfrm>
              <a:off x="198" y="540"/>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5</a:t>
              </a:r>
              <a:endParaRPr lang="zh-CN" altLang="zh-CN" sz="1200">
                <a:solidFill>
                  <a:srgbClr val="000000"/>
                </a:solidFill>
                <a:ea typeface="宋体" panose="02010600030101010101" pitchFamily="2" charset="-122"/>
              </a:endParaRPr>
            </a:p>
          </p:txBody>
        </p:sp>
        <p:sp>
          <p:nvSpPr>
            <p:cNvPr id="92179" name="Text Box 19">
              <a:extLst>
                <a:ext uri="{FF2B5EF4-FFF2-40B4-BE49-F238E27FC236}">
                  <a16:creationId xmlns:a16="http://schemas.microsoft.com/office/drawing/2014/main" id="{4BE37E29-F9A9-50C6-C09F-1F8C400AA004}"/>
                </a:ext>
              </a:extLst>
            </p:cNvPr>
            <p:cNvSpPr txBox="1">
              <a:spLocks noChangeArrowheads="1"/>
            </p:cNvSpPr>
            <p:nvPr/>
          </p:nvSpPr>
          <p:spPr bwMode="auto">
            <a:xfrm>
              <a:off x="542" y="90"/>
              <a:ext cx="21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just" eaLnBrk="1" hangingPunct="1"/>
              <a:r>
                <a:rPr lang="zh-CN" altLang="zh-CN" sz="1200">
                  <a:solidFill>
                    <a:srgbClr val="000000"/>
                  </a:solidFill>
                  <a:latin typeface="Times New Roman" panose="02020603050405020304" pitchFamily="18" charset="0"/>
                  <a:ea typeface="宋体" panose="02010600030101010101" pitchFamily="2" charset="-122"/>
                </a:rPr>
                <a:t>6</a:t>
              </a:r>
              <a:endParaRPr lang="zh-CN" altLang="zh-CN" sz="1200">
                <a:solidFill>
                  <a:srgbClr val="000000"/>
                </a:solidFill>
                <a:ea typeface="宋体" panose="02010600030101010101" pitchFamily="2" charset="-122"/>
              </a:endParaRPr>
            </a:p>
          </p:txBody>
        </p:sp>
      </p:grpSp>
      <p:cxnSp>
        <p:nvCxnSpPr>
          <p:cNvPr id="16" name="直接箭头连接符 15">
            <a:extLst>
              <a:ext uri="{FF2B5EF4-FFF2-40B4-BE49-F238E27FC236}">
                <a16:creationId xmlns:a16="http://schemas.microsoft.com/office/drawing/2014/main" id="{1358989F-6DC8-6BFF-B7F0-AA6C057EE9D7}"/>
              </a:ext>
            </a:extLst>
          </p:cNvPr>
          <p:cNvCxnSpPr>
            <a:cxnSpLocks/>
            <a:endCxn id="92167" idx="0"/>
          </p:cNvCxnSpPr>
          <p:nvPr/>
        </p:nvCxnSpPr>
        <p:spPr>
          <a:xfrm flipH="1">
            <a:off x="8001000" y="808038"/>
            <a:ext cx="7938" cy="492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箭头: 左弧形 16">
            <a:extLst>
              <a:ext uri="{FF2B5EF4-FFF2-40B4-BE49-F238E27FC236}">
                <a16:creationId xmlns:a16="http://schemas.microsoft.com/office/drawing/2014/main" id="{2ABEEF60-63E6-DB19-DA1E-EF40E5E7A71C}"/>
              </a:ext>
            </a:extLst>
          </p:cNvPr>
          <p:cNvSpPr/>
          <p:nvPr/>
        </p:nvSpPr>
        <p:spPr>
          <a:xfrm rot="5400000">
            <a:off x="7726363" y="339725"/>
            <a:ext cx="38735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6">
            <a:extLst>
              <a:ext uri="{FF2B5EF4-FFF2-40B4-BE49-F238E27FC236}">
                <a16:creationId xmlns:a16="http://schemas.microsoft.com/office/drawing/2014/main" id="{3B4EEDD9-C9F6-A58A-EAA0-6F6C4690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749550"/>
            <a:ext cx="28670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直接箭头连接符 1">
            <a:extLst>
              <a:ext uri="{FF2B5EF4-FFF2-40B4-BE49-F238E27FC236}">
                <a16:creationId xmlns:a16="http://schemas.microsoft.com/office/drawing/2014/main" id="{32435493-B8B1-3A89-3A2B-72E890158D3C}"/>
              </a:ext>
            </a:extLst>
          </p:cNvPr>
          <p:cNvCxnSpPr>
            <a:cxnSpLocks/>
          </p:cNvCxnSpPr>
          <p:nvPr/>
        </p:nvCxnSpPr>
        <p:spPr>
          <a:xfrm flipH="1">
            <a:off x="1549400" y="2117725"/>
            <a:ext cx="11113" cy="65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箭头: 左弧形 3">
            <a:extLst>
              <a:ext uri="{FF2B5EF4-FFF2-40B4-BE49-F238E27FC236}">
                <a16:creationId xmlns:a16="http://schemas.microsoft.com/office/drawing/2014/main" id="{36DBD678-45A1-C027-3CF1-ED85E34D0DA8}"/>
              </a:ext>
            </a:extLst>
          </p:cNvPr>
          <p:cNvSpPr/>
          <p:nvPr/>
        </p:nvSpPr>
        <p:spPr>
          <a:xfrm rot="5400000">
            <a:off x="1184275" y="1493838"/>
            <a:ext cx="515938" cy="12176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6263" name="文本框 7">
            <a:extLst>
              <a:ext uri="{FF2B5EF4-FFF2-40B4-BE49-F238E27FC236}">
                <a16:creationId xmlns:a16="http://schemas.microsoft.com/office/drawing/2014/main" id="{9AF65F8D-7373-3BDA-AC6E-3E36E40F0AA2}"/>
              </a:ext>
            </a:extLst>
          </p:cNvPr>
          <p:cNvSpPr txBox="1">
            <a:spLocks noChangeArrowheads="1"/>
          </p:cNvSpPr>
          <p:nvPr/>
        </p:nvSpPr>
        <p:spPr bwMode="auto">
          <a:xfrm>
            <a:off x="2360613" y="976313"/>
            <a:ext cx="65293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zh-CN" sz="2800">
                <a:solidFill>
                  <a:srgbClr val="000000"/>
                </a:solidFill>
                <a:latin typeface="黑体" panose="02010609060101010101" pitchFamily="49" charset="-122"/>
                <a:ea typeface="黑体" panose="02010609060101010101" pitchFamily="49" charset="-122"/>
              </a:rPr>
              <a:t>(1)计算种群中所有</a:t>
            </a:r>
            <a:r>
              <a:rPr lang="zh-CN" altLang="en-US" sz="2800">
                <a:solidFill>
                  <a:srgbClr val="000000"/>
                </a:solidFill>
                <a:latin typeface="黑体" panose="02010609060101010101" pitchFamily="49" charset="-122"/>
                <a:ea typeface="黑体" panose="02010609060101010101" pitchFamily="49" charset="-122"/>
              </a:rPr>
              <a:t>个</a:t>
            </a:r>
            <a:r>
              <a:rPr lang="zh-CN" altLang="zh-CN" sz="2800">
                <a:solidFill>
                  <a:srgbClr val="000000"/>
                </a:solidFill>
                <a:latin typeface="黑体" panose="02010609060101010101" pitchFamily="49" charset="-122"/>
                <a:ea typeface="黑体" panose="02010609060101010101" pitchFamily="49" charset="-122"/>
              </a:rPr>
              <a:t>体适应值之和：</a:t>
            </a:r>
            <a:endParaRPr lang="zh-CN" altLang="en-US" sz="2800">
              <a:ea typeface="宋体" panose="02010600030101010101" pitchFamily="2" charset="-122"/>
            </a:endParaRPr>
          </a:p>
        </p:txBody>
      </p:sp>
      <p:graphicFrame>
        <p:nvGraphicFramePr>
          <p:cNvPr id="9" name="Object 6">
            <a:extLst>
              <a:ext uri="{FF2B5EF4-FFF2-40B4-BE49-F238E27FC236}">
                <a16:creationId xmlns:a16="http://schemas.microsoft.com/office/drawing/2014/main" id="{3B88D461-6957-708F-7B56-61EC50F02AB8}"/>
              </a:ext>
            </a:extLst>
          </p:cNvPr>
          <p:cNvGraphicFramePr>
            <a:graphicFrameLocks noChangeAspect="1"/>
          </p:cNvGraphicFramePr>
          <p:nvPr/>
        </p:nvGraphicFramePr>
        <p:xfrm>
          <a:off x="4341813" y="1471613"/>
          <a:ext cx="2566987" cy="1095375"/>
        </p:xfrm>
        <a:graphic>
          <a:graphicData uri="http://schemas.openxmlformats.org/presentationml/2006/ole">
            <mc:AlternateContent xmlns:mc="http://schemas.openxmlformats.org/markup-compatibility/2006">
              <mc:Choice xmlns:v="urn:schemas-microsoft-com:vml" Requires="v">
                <p:oleObj r:id="rId3" imgW="1016000" imgH="431800" progId="Equation.3">
                  <p:embed/>
                </p:oleObj>
              </mc:Choice>
              <mc:Fallback>
                <p:oleObj r:id="rId3" imgW="10160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813" y="1471613"/>
                        <a:ext cx="2566987"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5" name="文本框 10">
            <a:extLst>
              <a:ext uri="{FF2B5EF4-FFF2-40B4-BE49-F238E27FC236}">
                <a16:creationId xmlns:a16="http://schemas.microsoft.com/office/drawing/2014/main" id="{D6F0A810-EC55-CE6F-721A-5E0266B672BC}"/>
              </a:ext>
            </a:extLst>
          </p:cNvPr>
          <p:cNvSpPr txBox="1">
            <a:spLocks noChangeArrowheads="1"/>
          </p:cNvSpPr>
          <p:nvPr/>
        </p:nvSpPr>
        <p:spPr bwMode="auto">
          <a:xfrm>
            <a:off x="2627313" y="2674938"/>
            <a:ext cx="5591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zh-CN" sz="2800">
                <a:ea typeface="黑体" panose="02010609060101010101" pitchFamily="49" charset="-122"/>
              </a:rPr>
              <a:t> </a:t>
            </a:r>
            <a:r>
              <a:rPr lang="zh-CN" altLang="zh-CN" sz="2800">
                <a:solidFill>
                  <a:srgbClr val="000000"/>
                </a:solidFill>
                <a:ea typeface="黑体" panose="02010609060101010101" pitchFamily="49" charset="-122"/>
              </a:rPr>
              <a:t>(2) 计算每个</a:t>
            </a:r>
            <a:r>
              <a:rPr lang="zh-CN" altLang="en-US" sz="2800">
                <a:solidFill>
                  <a:srgbClr val="000000"/>
                </a:solidFill>
                <a:ea typeface="黑体" panose="02010609060101010101" pitchFamily="49" charset="-122"/>
              </a:rPr>
              <a:t>个</a:t>
            </a:r>
            <a:r>
              <a:rPr lang="zh-CN" altLang="zh-CN" sz="2800">
                <a:solidFill>
                  <a:srgbClr val="000000"/>
                </a:solidFill>
                <a:ea typeface="黑体" panose="02010609060101010101" pitchFamily="49" charset="-122"/>
              </a:rPr>
              <a:t>体的</a:t>
            </a:r>
            <a:r>
              <a:rPr lang="zh-CN" altLang="en-US" sz="2800">
                <a:solidFill>
                  <a:srgbClr val="000000"/>
                </a:solidFill>
                <a:ea typeface="黑体" panose="02010609060101010101" pitchFamily="49" charset="-122"/>
              </a:rPr>
              <a:t>选择</a:t>
            </a:r>
            <a:r>
              <a:rPr lang="zh-CN" altLang="zh-CN" sz="2800">
                <a:solidFill>
                  <a:srgbClr val="000000"/>
                </a:solidFill>
                <a:ea typeface="黑体" panose="02010609060101010101" pitchFamily="49" charset="-122"/>
              </a:rPr>
              <a:t>概率</a:t>
            </a:r>
            <a:r>
              <a:rPr lang="zh-CN" altLang="zh-CN" sz="2800">
                <a:ea typeface="宋体" panose="02010600030101010101" pitchFamily="2" charset="-122"/>
              </a:rPr>
              <a:t> </a:t>
            </a:r>
            <a:endParaRPr lang="zh-CN" altLang="en-US" sz="2800">
              <a:ea typeface="宋体" panose="02010600030101010101" pitchFamily="2" charset="-122"/>
            </a:endParaRPr>
          </a:p>
        </p:txBody>
      </p:sp>
      <p:graphicFrame>
        <p:nvGraphicFramePr>
          <p:cNvPr id="12" name="Object 5">
            <a:extLst>
              <a:ext uri="{FF2B5EF4-FFF2-40B4-BE49-F238E27FC236}">
                <a16:creationId xmlns:a16="http://schemas.microsoft.com/office/drawing/2014/main" id="{B844B64C-C82E-1D4A-1A8F-610F148287F2}"/>
              </a:ext>
            </a:extLst>
          </p:cNvPr>
          <p:cNvGraphicFramePr>
            <a:graphicFrameLocks noChangeAspect="1"/>
          </p:cNvGraphicFramePr>
          <p:nvPr/>
        </p:nvGraphicFramePr>
        <p:xfrm>
          <a:off x="3292475" y="3376613"/>
          <a:ext cx="5164138" cy="996950"/>
        </p:xfrm>
        <a:graphic>
          <a:graphicData uri="http://schemas.openxmlformats.org/presentationml/2006/ole">
            <mc:AlternateContent xmlns:mc="http://schemas.openxmlformats.org/markup-compatibility/2006">
              <mc:Choice xmlns:v="urn:schemas-microsoft-com:vml" Requires="v">
                <p:oleObj r:id="rId5" imgW="2019300" imgH="393700" progId="Equation.3">
                  <p:embed/>
                </p:oleObj>
              </mc:Choice>
              <mc:Fallback>
                <p:oleObj r:id="rId5" imgW="2019300" imgH="393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2475" y="3376613"/>
                        <a:ext cx="51641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7" name="文本框 13">
            <a:extLst>
              <a:ext uri="{FF2B5EF4-FFF2-40B4-BE49-F238E27FC236}">
                <a16:creationId xmlns:a16="http://schemas.microsoft.com/office/drawing/2014/main" id="{DAE4C2D9-C461-8D50-B74E-E2AD2A4F2428}"/>
              </a:ext>
            </a:extLst>
          </p:cNvPr>
          <p:cNvSpPr txBox="1">
            <a:spLocks noChangeArrowheads="1"/>
          </p:cNvSpPr>
          <p:nvPr/>
        </p:nvSpPr>
        <p:spPr bwMode="auto">
          <a:xfrm>
            <a:off x="2830513" y="4443413"/>
            <a:ext cx="5262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zh-CN" sz="2800">
                <a:ea typeface="黑体" panose="02010609060101010101" pitchFamily="49" charset="-122"/>
              </a:rPr>
              <a:t> </a:t>
            </a:r>
            <a:r>
              <a:rPr lang="zh-CN" altLang="zh-CN" sz="2800">
                <a:solidFill>
                  <a:srgbClr val="000000"/>
                </a:solidFill>
                <a:ea typeface="黑体" panose="02010609060101010101" pitchFamily="49" charset="-122"/>
              </a:rPr>
              <a:t>(3) 计算每个</a:t>
            </a:r>
            <a:r>
              <a:rPr lang="zh-CN" altLang="en-US" sz="2800">
                <a:solidFill>
                  <a:srgbClr val="000000"/>
                </a:solidFill>
                <a:ea typeface="黑体" panose="02010609060101010101" pitchFamily="49" charset="-122"/>
              </a:rPr>
              <a:t>个</a:t>
            </a:r>
            <a:r>
              <a:rPr lang="zh-CN" altLang="zh-CN" sz="2800">
                <a:solidFill>
                  <a:srgbClr val="000000"/>
                </a:solidFill>
                <a:ea typeface="黑体" panose="02010609060101010101" pitchFamily="49" charset="-122"/>
              </a:rPr>
              <a:t>体的累计概率</a:t>
            </a:r>
            <a:endParaRPr lang="zh-CN" altLang="en-US" sz="2800">
              <a:ea typeface="宋体" panose="02010600030101010101" pitchFamily="2" charset="-122"/>
            </a:endParaRPr>
          </a:p>
        </p:txBody>
      </p:sp>
      <p:graphicFrame>
        <p:nvGraphicFramePr>
          <p:cNvPr id="15" name="Object 7">
            <a:extLst>
              <a:ext uri="{FF2B5EF4-FFF2-40B4-BE49-F238E27FC236}">
                <a16:creationId xmlns:a16="http://schemas.microsoft.com/office/drawing/2014/main" id="{98B27C5D-DF76-9146-6BC8-AAC4B09D3743}"/>
              </a:ext>
            </a:extLst>
          </p:cNvPr>
          <p:cNvGraphicFramePr>
            <a:graphicFrameLocks noChangeAspect="1"/>
          </p:cNvGraphicFramePr>
          <p:nvPr/>
        </p:nvGraphicFramePr>
        <p:xfrm>
          <a:off x="3563938" y="4979988"/>
          <a:ext cx="4437062" cy="1149350"/>
        </p:xfrm>
        <a:graphic>
          <a:graphicData uri="http://schemas.openxmlformats.org/presentationml/2006/ole">
            <mc:AlternateContent xmlns:mc="http://schemas.openxmlformats.org/markup-compatibility/2006">
              <mc:Choice xmlns:v="urn:schemas-microsoft-com:vml" Requires="v">
                <p:oleObj r:id="rId7" imgW="1753361" imgH="457399" progId="Equation.3">
                  <p:embed/>
                </p:oleObj>
              </mc:Choice>
              <mc:Fallback>
                <p:oleObj r:id="rId7" imgW="1753361" imgH="457399"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4979988"/>
                        <a:ext cx="4437062"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95" name="Rectangle 2">
            <a:extLst>
              <a:ext uri="{FF2B5EF4-FFF2-40B4-BE49-F238E27FC236}">
                <a16:creationId xmlns:a16="http://schemas.microsoft.com/office/drawing/2014/main" id="{F64DD178-5FB2-E884-29BF-9FC479CD2BEE}"/>
              </a:ext>
            </a:extLst>
          </p:cNvPr>
          <p:cNvSpPr>
            <a:spLocks noGrp="1" noChangeArrowheads="1"/>
          </p:cNvSpPr>
          <p:nvPr>
            <p:ph type="title"/>
          </p:nvPr>
        </p:nvSpPr>
        <p:spPr>
          <a:xfrm>
            <a:off x="4763" y="44450"/>
            <a:ext cx="7543800" cy="750888"/>
          </a:xfrm>
        </p:spPr>
        <p:txBody>
          <a:bodyPr/>
          <a:lstStyle/>
          <a:p>
            <a:pPr eaLnBrk="1" hangingPunct="1"/>
            <a:r>
              <a:rPr lang="zh-CN" altLang="en-US" sz="3600"/>
              <a:t>算法中如何实现轮盘赌？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62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62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6263" grpId="0"/>
      <p:bldP spid="96265" grpId="0"/>
      <p:bldP spid="9626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55AAAFE4-0D04-E780-E2B7-8CA2D5C25E68}"/>
              </a:ext>
            </a:extLst>
          </p:cNvPr>
          <p:cNvSpPr>
            <a:spLocks noChangeArrowheads="1"/>
          </p:cNvSpPr>
          <p:nvPr/>
        </p:nvSpPr>
        <p:spPr bwMode="auto">
          <a:xfrm>
            <a:off x="1143000" y="67310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94211" name="Rectangle 5">
            <a:extLst>
              <a:ext uri="{FF2B5EF4-FFF2-40B4-BE49-F238E27FC236}">
                <a16:creationId xmlns:a16="http://schemas.microsoft.com/office/drawing/2014/main" id="{1A4A3FCA-F35B-A573-96E4-648A789A7872}"/>
              </a:ext>
            </a:extLst>
          </p:cNvPr>
          <p:cNvSpPr>
            <a:spLocks noChangeArrowheads="1"/>
          </p:cNvSpPr>
          <p:nvPr/>
        </p:nvSpPr>
        <p:spPr bwMode="auto">
          <a:xfrm>
            <a:off x="1143000" y="3101975"/>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9" name="Rectangle 3">
            <a:extLst>
              <a:ext uri="{FF2B5EF4-FFF2-40B4-BE49-F238E27FC236}">
                <a16:creationId xmlns:a16="http://schemas.microsoft.com/office/drawing/2014/main" id="{F747A108-5EA4-DBE3-C4DC-C36499E6561F}"/>
              </a:ext>
            </a:extLst>
          </p:cNvPr>
          <p:cNvSpPr txBox="1">
            <a:spLocks noChangeArrowheads="1"/>
          </p:cNvSpPr>
          <p:nvPr/>
        </p:nvSpPr>
        <p:spPr bwMode="auto">
          <a:xfrm>
            <a:off x="0" y="3171825"/>
            <a:ext cx="78867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400050" indent="-400050">
              <a:defRPr kumimoji="1" sz="1600" b="1">
                <a:solidFill>
                  <a:schemeClr val="tx1"/>
                </a:solidFill>
                <a:latin typeface="Arial" panose="020B0604020202020204" pitchFamily="34" charset="0"/>
                <a:ea typeface="MS PGothic" panose="020B0600070205080204" pitchFamily="34" charset="-128"/>
              </a:defRPr>
            </a:lvl1pPr>
            <a:lvl2pPr marL="685800" indent="-22860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lnSpc>
                <a:spcPct val="110000"/>
              </a:lnSpc>
              <a:spcBef>
                <a:spcPts val="1000"/>
              </a:spcBef>
              <a:buFont typeface="Arial" panose="020B0604020202020204" pitchFamily="34" charset="0"/>
              <a:buNone/>
            </a:pPr>
            <a:r>
              <a:rPr lang="zh-CN" altLang="zh-CN" sz="2800">
                <a:ea typeface="黑体" panose="02010609060101010101" pitchFamily="49" charset="-122"/>
              </a:rPr>
              <a:t>  </a:t>
            </a:r>
            <a:r>
              <a:rPr lang="zh-CN" altLang="zh-CN" sz="2800">
                <a:solidFill>
                  <a:srgbClr val="000000"/>
                </a:solidFill>
                <a:ea typeface="黑体" panose="02010609060101010101" pitchFamily="49" charset="-122"/>
              </a:rPr>
              <a:t>(4)</a:t>
            </a:r>
            <a:r>
              <a:rPr lang="zh-CN" altLang="zh-CN" sz="2800">
                <a:ea typeface="黑体" panose="02010609060101010101" pitchFamily="49" charset="-122"/>
              </a:rPr>
              <a:t> </a:t>
            </a:r>
            <a:r>
              <a:rPr lang="zh-CN" altLang="zh-CN" sz="2800">
                <a:solidFill>
                  <a:srgbClr val="000000"/>
                </a:solidFill>
                <a:latin typeface="黑体" panose="02010609060101010101" pitchFamily="49" charset="-122"/>
                <a:ea typeface="黑体" panose="02010609060101010101" pitchFamily="49" charset="-122"/>
              </a:rPr>
              <a:t>转动轮盘N次，从中选出</a:t>
            </a:r>
            <a:r>
              <a:rPr lang="en-US" altLang="zh-CN" sz="2800">
                <a:solidFill>
                  <a:srgbClr val="000000"/>
                </a:solidFill>
                <a:latin typeface="黑体" panose="02010609060101010101" pitchFamily="49" charset="-122"/>
                <a:ea typeface="黑体" panose="02010609060101010101" pitchFamily="49" charset="-122"/>
              </a:rPr>
              <a:t>N</a:t>
            </a:r>
            <a:r>
              <a:rPr lang="zh-CN" altLang="en-US" sz="2800">
                <a:solidFill>
                  <a:srgbClr val="000000"/>
                </a:solidFill>
                <a:latin typeface="黑体" panose="02010609060101010101" pitchFamily="49" charset="-122"/>
                <a:ea typeface="黑体" panose="02010609060101010101" pitchFamily="49" charset="-122"/>
              </a:rPr>
              <a:t>个父代个体</a:t>
            </a:r>
            <a:endParaRPr lang="zh-CN" altLang="zh-CN" sz="2800">
              <a:ea typeface="宋体" panose="02010600030101010101" pitchFamily="2" charset="-122"/>
            </a:endParaRPr>
          </a:p>
        </p:txBody>
      </p:sp>
      <p:sp>
        <p:nvSpPr>
          <p:cNvPr id="12" name="Rectangle 3">
            <a:extLst>
              <a:ext uri="{FF2B5EF4-FFF2-40B4-BE49-F238E27FC236}">
                <a16:creationId xmlns:a16="http://schemas.microsoft.com/office/drawing/2014/main" id="{7A2F647F-E805-9595-D149-FDA71A677D28}"/>
              </a:ext>
            </a:extLst>
          </p:cNvPr>
          <p:cNvSpPr txBox="1">
            <a:spLocks noChangeArrowheads="1"/>
          </p:cNvSpPr>
          <p:nvPr/>
        </p:nvSpPr>
        <p:spPr bwMode="auto">
          <a:xfrm>
            <a:off x="628650" y="557213"/>
            <a:ext cx="78867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28600" indent="-228600">
              <a:defRPr kumimoji="1" sz="1600" b="1">
                <a:solidFill>
                  <a:schemeClr val="tx1"/>
                </a:solidFill>
                <a:latin typeface="Arial" panose="020B0604020202020204" pitchFamily="34" charset="0"/>
                <a:ea typeface="MS PGothic" panose="020B0600070205080204" pitchFamily="34" charset="-128"/>
              </a:defRPr>
            </a:lvl1pPr>
            <a:lvl2pPr marL="685800" indent="-22860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lnSpc>
                <a:spcPct val="110000"/>
              </a:lnSpc>
              <a:spcBef>
                <a:spcPct val="50000"/>
              </a:spcBef>
              <a:buFont typeface="Arial" panose="020B0604020202020204" pitchFamily="34" charset="0"/>
              <a:buChar char="•"/>
            </a:pPr>
            <a:r>
              <a:rPr lang="zh-CN" altLang="en-US" sz="2800">
                <a:solidFill>
                  <a:srgbClr val="000000"/>
                </a:solidFill>
                <a:latin typeface="黑体" panose="02010609060101010101" pitchFamily="49" charset="-122"/>
                <a:ea typeface="黑体" panose="02010609060101010101" pitchFamily="49" charset="-122"/>
              </a:rPr>
              <a:t>产生</a:t>
            </a:r>
            <a:r>
              <a:rPr lang="zh-CN" altLang="zh-CN" sz="2800">
                <a:solidFill>
                  <a:srgbClr val="000000"/>
                </a:solidFill>
                <a:latin typeface="黑体" panose="02010609060101010101" pitchFamily="49" charset="-122"/>
                <a:ea typeface="黑体" panose="02010609060101010101" pitchFamily="49" charset="-122"/>
              </a:rPr>
              <a:t>[0,1]中的一个随机数</a:t>
            </a:r>
            <a:r>
              <a:rPr lang="zh-CN" altLang="zh-CN" sz="2800" i="1">
                <a:solidFill>
                  <a:srgbClr val="000000"/>
                </a:solidFill>
                <a:latin typeface="黑体" panose="02010609060101010101" pitchFamily="49" charset="-122"/>
                <a:ea typeface="黑体" panose="02010609060101010101" pitchFamily="49" charset="-122"/>
              </a:rPr>
              <a:t>r</a:t>
            </a:r>
            <a:r>
              <a:rPr lang="zh-CN" altLang="en-US" sz="2800" i="1">
                <a:solidFill>
                  <a:srgbClr val="000000"/>
                </a:solidFill>
                <a:latin typeface="黑体" panose="02010609060101010101" pitchFamily="49" charset="-122"/>
                <a:ea typeface="黑体" panose="02010609060101010101" pitchFamily="49" charset="-122"/>
              </a:rPr>
              <a:t>，</a:t>
            </a:r>
            <a:r>
              <a:rPr lang="zh-CN" altLang="en-US" sz="2800">
                <a:solidFill>
                  <a:srgbClr val="000000"/>
                </a:solidFill>
                <a:latin typeface="黑体" panose="02010609060101010101" pitchFamily="49" charset="-122"/>
                <a:ea typeface="黑体" panose="02010609060101010101" pitchFamily="49" charset="-122"/>
              </a:rPr>
              <a:t>来模拟一次轮盘转动</a:t>
            </a:r>
            <a:endParaRPr lang="en-US" altLang="zh-CN" sz="2800">
              <a:solidFill>
                <a:srgbClr val="000000"/>
              </a:solidFill>
              <a:latin typeface="黑体" panose="02010609060101010101" pitchFamily="49" charset="-122"/>
              <a:ea typeface="黑体" panose="02010609060101010101" pitchFamily="49" charset="-122"/>
            </a:endParaRPr>
          </a:p>
          <a:p>
            <a:pPr eaLnBrk="1" hangingPunct="1">
              <a:lnSpc>
                <a:spcPct val="110000"/>
              </a:lnSpc>
              <a:spcBef>
                <a:spcPct val="50000"/>
              </a:spcBef>
              <a:buFont typeface="Arial" panose="020B0604020202020204" pitchFamily="34" charset="0"/>
              <a:buChar char="•"/>
            </a:pPr>
            <a:r>
              <a:rPr lang="zh-CN" altLang="zh-CN" sz="2800">
                <a:solidFill>
                  <a:srgbClr val="000000"/>
                </a:solidFill>
                <a:latin typeface="黑体" panose="02010609060101010101" pitchFamily="49" charset="-122"/>
                <a:ea typeface="黑体" panose="02010609060101010101" pitchFamily="49" charset="-122"/>
              </a:rPr>
              <a:t> </a:t>
            </a:r>
            <a:r>
              <a:rPr lang="zh-CN" altLang="en-US" sz="2800">
                <a:solidFill>
                  <a:srgbClr val="000000"/>
                </a:solidFill>
                <a:latin typeface="黑体" panose="02010609060101010101" pitchFamily="49" charset="-122"/>
                <a:ea typeface="黑体" panose="02010609060101010101" pitchFamily="49" charset="-122"/>
              </a:rPr>
              <a:t>若</a:t>
            </a:r>
            <a:r>
              <a:rPr lang="zh-CN" altLang="zh-CN" sz="2800">
                <a:solidFill>
                  <a:srgbClr val="000000"/>
                </a:solidFill>
                <a:latin typeface="黑体" panose="02010609060101010101" pitchFamily="49" charset="-122"/>
                <a:ea typeface="黑体" panose="02010609060101010101" pitchFamily="49" charset="-122"/>
              </a:rPr>
              <a:t>          ，这说明指针指向第</a:t>
            </a:r>
            <a:r>
              <a:rPr lang="zh-CN" altLang="zh-CN" sz="2800" i="1">
                <a:solidFill>
                  <a:srgbClr val="000000"/>
                </a:solidFill>
                <a:latin typeface="黑体" panose="02010609060101010101" pitchFamily="49" charset="-122"/>
                <a:ea typeface="黑体" panose="02010609060101010101" pitchFamily="49" charset="-122"/>
              </a:rPr>
              <a:t>k</a:t>
            </a:r>
            <a:r>
              <a:rPr lang="zh-CN" altLang="zh-CN" sz="2800">
                <a:solidFill>
                  <a:srgbClr val="000000"/>
                </a:solidFill>
                <a:latin typeface="黑体" panose="02010609060101010101" pitchFamily="49" charset="-122"/>
                <a:ea typeface="黑体" panose="02010609060101010101" pitchFamily="49" charset="-122"/>
              </a:rPr>
              <a:t>个扇形，这时选择第</a:t>
            </a:r>
            <a:r>
              <a:rPr lang="zh-CN" altLang="zh-CN" sz="2800" i="1">
                <a:solidFill>
                  <a:srgbClr val="000000"/>
                </a:solidFill>
                <a:latin typeface="黑体" panose="02010609060101010101" pitchFamily="49" charset="-122"/>
                <a:ea typeface="黑体" panose="02010609060101010101" pitchFamily="49" charset="-122"/>
              </a:rPr>
              <a:t>k</a:t>
            </a:r>
            <a:r>
              <a:rPr lang="zh-CN" altLang="zh-CN" sz="2800">
                <a:solidFill>
                  <a:srgbClr val="000000"/>
                </a:solidFill>
                <a:latin typeface="黑体" panose="02010609060101010101" pitchFamily="49" charset="-122"/>
                <a:ea typeface="黑体" panose="02010609060101010101" pitchFamily="49" charset="-122"/>
              </a:rPr>
              <a:t>个</a:t>
            </a:r>
            <a:r>
              <a:rPr lang="zh-CN" altLang="en-US" sz="2800">
                <a:solidFill>
                  <a:srgbClr val="000000"/>
                </a:solidFill>
                <a:latin typeface="黑体" panose="02010609060101010101" pitchFamily="49" charset="-122"/>
                <a:ea typeface="黑体" panose="02010609060101010101" pitchFamily="49" charset="-122"/>
              </a:rPr>
              <a:t>个</a:t>
            </a:r>
            <a:r>
              <a:rPr lang="zh-CN" altLang="zh-CN" sz="2800">
                <a:solidFill>
                  <a:srgbClr val="000000"/>
                </a:solidFill>
                <a:latin typeface="黑体" panose="02010609060101010101" pitchFamily="49" charset="-122"/>
                <a:ea typeface="黑体" panose="02010609060101010101" pitchFamily="49" charset="-122"/>
              </a:rPr>
              <a:t>体。</a:t>
            </a:r>
          </a:p>
        </p:txBody>
      </p:sp>
      <p:graphicFrame>
        <p:nvGraphicFramePr>
          <p:cNvPr id="13" name="Object 9">
            <a:extLst>
              <a:ext uri="{FF2B5EF4-FFF2-40B4-BE49-F238E27FC236}">
                <a16:creationId xmlns:a16="http://schemas.microsoft.com/office/drawing/2014/main" id="{8A6F89F5-6344-95C0-F6C4-B4F9DFFC3DA7}"/>
              </a:ext>
            </a:extLst>
          </p:cNvPr>
          <p:cNvGraphicFramePr>
            <a:graphicFrameLocks noChangeAspect="1"/>
          </p:cNvGraphicFramePr>
          <p:nvPr/>
        </p:nvGraphicFramePr>
        <p:xfrm>
          <a:off x="1619250" y="1685925"/>
          <a:ext cx="1627188" cy="471488"/>
        </p:xfrm>
        <a:graphic>
          <a:graphicData uri="http://schemas.openxmlformats.org/presentationml/2006/ole">
            <mc:AlternateContent xmlns:mc="http://schemas.openxmlformats.org/markup-compatibility/2006">
              <mc:Choice xmlns:v="urn:schemas-microsoft-com:vml" Requires="v">
                <p:oleObj r:id="rId2" imgW="787742" imgH="228699" progId="Equation.3">
                  <p:embed/>
                </p:oleObj>
              </mc:Choice>
              <mc:Fallback>
                <p:oleObj r:id="rId2" imgW="787742" imgH="228699"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685925"/>
                        <a:ext cx="16271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4215" name="组合 4">
            <a:extLst>
              <a:ext uri="{FF2B5EF4-FFF2-40B4-BE49-F238E27FC236}">
                <a16:creationId xmlns:a16="http://schemas.microsoft.com/office/drawing/2014/main" id="{33176B9B-99FE-E3A5-DE7A-6BF7C1F0CEAA}"/>
              </a:ext>
            </a:extLst>
          </p:cNvPr>
          <p:cNvGrpSpPr>
            <a:grpSpLocks/>
          </p:cNvGrpSpPr>
          <p:nvPr/>
        </p:nvGrpSpPr>
        <p:grpSpPr bwMode="auto">
          <a:xfrm>
            <a:off x="6169025" y="3035300"/>
            <a:ext cx="2867025" cy="3562350"/>
            <a:chOff x="6169471" y="2026890"/>
            <a:chExt cx="2867025" cy="3562350"/>
          </a:xfrm>
        </p:grpSpPr>
        <p:pic>
          <p:nvPicPr>
            <p:cNvPr id="94216" name="Picture 6">
              <a:extLst>
                <a:ext uri="{FF2B5EF4-FFF2-40B4-BE49-F238E27FC236}">
                  <a16:creationId xmlns:a16="http://schemas.microsoft.com/office/drawing/2014/main" id="{0C09379C-25E9-6649-5DB9-8FD33748B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471" y="2931765"/>
              <a:ext cx="286702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B8785A51-C47C-E013-2C91-CC10873183EF}"/>
                </a:ext>
              </a:extLst>
            </p:cNvPr>
            <p:cNvCxnSpPr>
              <a:cxnSpLocks/>
            </p:cNvCxnSpPr>
            <p:nvPr/>
          </p:nvCxnSpPr>
          <p:spPr>
            <a:xfrm flipH="1">
              <a:off x="7591871" y="2299940"/>
              <a:ext cx="11113" cy="654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箭头: 左弧形 3">
              <a:extLst>
                <a:ext uri="{FF2B5EF4-FFF2-40B4-BE49-F238E27FC236}">
                  <a16:creationId xmlns:a16="http://schemas.microsoft.com/office/drawing/2014/main" id="{76FDB27F-525D-FC93-2B42-02316AE3D19F}"/>
                </a:ext>
              </a:extLst>
            </p:cNvPr>
            <p:cNvSpPr/>
            <p:nvPr/>
          </p:nvSpPr>
          <p:spPr>
            <a:xfrm rot="5400000">
              <a:off x="7226746" y="1676053"/>
              <a:ext cx="515938" cy="12176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1CD767DC-4CFA-8E65-3BC6-99200CEAE8B9}"/>
              </a:ext>
            </a:extLst>
          </p:cNvPr>
          <p:cNvGraphicFramePr/>
          <p:nvPr/>
        </p:nvGraphicFramePr>
        <p:xfrm>
          <a:off x="107504" y="2153522"/>
          <a:ext cx="5853193" cy="3316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思想气泡: 云 1">
            <a:extLst>
              <a:ext uri="{FF2B5EF4-FFF2-40B4-BE49-F238E27FC236}">
                <a16:creationId xmlns:a16="http://schemas.microsoft.com/office/drawing/2014/main" id="{CFC903B3-2B64-AEFF-61BC-FD68AB06C052}"/>
              </a:ext>
            </a:extLst>
          </p:cNvPr>
          <p:cNvSpPr/>
          <p:nvPr/>
        </p:nvSpPr>
        <p:spPr>
          <a:xfrm>
            <a:off x="5219700" y="495300"/>
            <a:ext cx="3924300" cy="3316288"/>
          </a:xfrm>
          <a:prstGeom prst="cloudCallout">
            <a:avLst>
              <a:gd name="adj1" fmla="val -49698"/>
              <a:gd name="adj2" fmla="val 830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257175" indent="-257175" eaLnBrk="1" fontAlgn="auto" hangingPunct="1">
              <a:spcBef>
                <a:spcPts val="0"/>
              </a:spcBef>
              <a:spcAft>
                <a:spcPts val="0"/>
              </a:spcAft>
              <a:buFont typeface="Arial" panose="020B0604020202020204" pitchFamily="34" charset="0"/>
              <a:buChar char="•"/>
              <a:defRPr/>
            </a:pPr>
            <a:r>
              <a:rPr lang="zh-CN" altLang="en-US" sz="2400" dirty="0">
                <a:solidFill>
                  <a:srgbClr val="FF0000"/>
                </a:solidFill>
              </a:rPr>
              <a:t>约束条件，使变量空间分成可行域和不可行域</a:t>
            </a:r>
            <a:endParaRPr lang="en-US" altLang="zh-CN" sz="2400" dirty="0">
              <a:solidFill>
                <a:srgbClr val="FF0000"/>
              </a:solidFill>
            </a:endParaRPr>
          </a:p>
          <a:p>
            <a:pPr marL="257175" indent="-257175" eaLnBrk="1" fontAlgn="auto" hangingPunct="1">
              <a:spcBef>
                <a:spcPts val="0"/>
              </a:spcBef>
              <a:spcAft>
                <a:spcPts val="0"/>
              </a:spcAft>
              <a:buFont typeface="Arial" panose="020B0604020202020204" pitchFamily="34" charset="0"/>
              <a:buChar char="•"/>
              <a:defRPr/>
            </a:pPr>
            <a:endParaRPr lang="en-US" altLang="zh-CN" sz="2400" dirty="0">
              <a:solidFill>
                <a:srgbClr val="FF0000"/>
              </a:solidFill>
            </a:endParaRPr>
          </a:p>
        </p:txBody>
      </p:sp>
      <p:sp>
        <p:nvSpPr>
          <p:cNvPr id="14340" name="文本框 4">
            <a:extLst>
              <a:ext uri="{FF2B5EF4-FFF2-40B4-BE49-F238E27FC236}">
                <a16:creationId xmlns:a16="http://schemas.microsoft.com/office/drawing/2014/main" id="{2E48959F-A9EC-4615-7801-800B158F2D44}"/>
              </a:ext>
            </a:extLst>
          </p:cNvPr>
          <p:cNvSpPr txBox="1">
            <a:spLocks noChangeArrowheads="1"/>
          </p:cNvSpPr>
          <p:nvPr/>
        </p:nvSpPr>
        <p:spPr bwMode="auto">
          <a:xfrm>
            <a:off x="330200" y="398463"/>
            <a:ext cx="5453083" cy="646331"/>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3600" dirty="0">
                <a:highlight>
                  <a:srgbClr val="FFFF00"/>
                </a:highlight>
                <a:latin typeface="华文中宋" panose="02010600040101010101" pitchFamily="2" charset="-122"/>
                <a:ea typeface="华文中宋" panose="02010600040101010101" pitchFamily="2" charset="-122"/>
              </a:rPr>
              <a:t>优化问题分类</a:t>
            </a:r>
            <a:r>
              <a:rPr lang="en-US" altLang="zh-CN" sz="3600" dirty="0">
                <a:latin typeface="华文中宋" panose="02010600040101010101" pitchFamily="2" charset="-122"/>
                <a:ea typeface="华文中宋" panose="02010600040101010101" pitchFamily="2" charset="-122"/>
              </a:rPr>
              <a:t>---</a:t>
            </a:r>
            <a:r>
              <a:rPr lang="zh-CN" altLang="en-US" sz="3600" dirty="0">
                <a:latin typeface="华文中宋" panose="02010600040101010101" pitchFamily="2" charset="-122"/>
                <a:ea typeface="华文中宋" panose="02010600040101010101" pitchFamily="2" charset="-122"/>
              </a:rPr>
              <a:t>约束条件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a:extLst>
              <a:ext uri="{FF2B5EF4-FFF2-40B4-BE49-F238E27FC236}">
                <a16:creationId xmlns:a16="http://schemas.microsoft.com/office/drawing/2014/main" id="{96E67726-70FF-6DCD-98AE-A1F2E62B6A4A}"/>
              </a:ext>
            </a:extLst>
          </p:cNvPr>
          <p:cNvSpPr>
            <a:spLocks noGrp="1"/>
          </p:cNvSpPr>
          <p:nvPr>
            <p:ph type="sldNum" sz="quarter" idx="10"/>
          </p:nvPr>
        </p:nvSpPr>
        <p:spPr>
          <a:xfrm>
            <a:off x="6954838" y="6302375"/>
            <a:ext cx="1981200" cy="3603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E2E0F2E-5AF2-4D2E-B81C-F330214E4E8C}" type="slidenum">
              <a:rPr kumimoji="0" lang="en-US" altLang="ja-JP" sz="1400" smtClean="0">
                <a:solidFill>
                  <a:srgbClr val="A50021"/>
                </a:solidFill>
              </a:rPr>
              <a:pPr>
                <a:spcBef>
                  <a:spcPct val="0"/>
                </a:spcBef>
                <a:buClrTx/>
                <a:buFontTx/>
                <a:buNone/>
              </a:pPr>
              <a:t>60</a:t>
            </a:fld>
            <a:endParaRPr kumimoji="0" lang="en-US" altLang="ja-JP" sz="1400">
              <a:solidFill>
                <a:srgbClr val="A50021"/>
              </a:solidFill>
            </a:endParaRPr>
          </a:p>
        </p:txBody>
      </p:sp>
      <p:sp>
        <p:nvSpPr>
          <p:cNvPr id="120837" name="Rectangle 98">
            <a:extLst>
              <a:ext uri="{FF2B5EF4-FFF2-40B4-BE49-F238E27FC236}">
                <a16:creationId xmlns:a16="http://schemas.microsoft.com/office/drawing/2014/main" id="{DAFDC962-DF16-FA1F-11E7-87C69FD1209B}"/>
              </a:ext>
            </a:extLst>
          </p:cNvPr>
          <p:cNvSpPr>
            <a:spLocks noChangeArrowheads="1"/>
          </p:cNvSpPr>
          <p:nvPr/>
        </p:nvSpPr>
        <p:spPr bwMode="auto">
          <a:xfrm>
            <a:off x="453489" y="772688"/>
            <a:ext cx="7998361" cy="5424859"/>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120836" name="Rectangle 2">
            <a:extLst>
              <a:ext uri="{FF2B5EF4-FFF2-40B4-BE49-F238E27FC236}">
                <a16:creationId xmlns:a16="http://schemas.microsoft.com/office/drawing/2014/main" id="{156AD5C3-1AE8-7932-4621-68ACA3AD6ED1}"/>
              </a:ext>
            </a:extLst>
          </p:cNvPr>
          <p:cNvSpPr>
            <a:spLocks noGrp="1" noChangeArrowheads="1"/>
          </p:cNvSpPr>
          <p:nvPr>
            <p:ph type="title"/>
          </p:nvPr>
        </p:nvSpPr>
        <p:spPr>
          <a:xfrm>
            <a:off x="0" y="0"/>
            <a:ext cx="9144000" cy="536575"/>
          </a:xfrm>
        </p:spPr>
        <p:txBody>
          <a:bodyPr/>
          <a:lstStyle/>
          <a:p>
            <a:pPr eaLnBrk="1" hangingPunct="1"/>
            <a:r>
              <a:rPr lang="zh-CN" altLang="en-US" sz="3600" dirty="0"/>
              <a:t>轮盘赌伪代码</a:t>
            </a:r>
            <a:endParaRPr lang="en-US" altLang="ja-JP" sz="3400" dirty="0"/>
          </a:p>
        </p:txBody>
      </p:sp>
      <p:sp>
        <p:nvSpPr>
          <p:cNvPr id="120840" name="Rectangle 75">
            <a:extLst>
              <a:ext uri="{FF2B5EF4-FFF2-40B4-BE49-F238E27FC236}">
                <a16:creationId xmlns:a16="http://schemas.microsoft.com/office/drawing/2014/main" id="{4C802265-EAF7-53BF-F5D6-B1002774C10C}"/>
              </a:ext>
            </a:extLst>
          </p:cNvPr>
          <p:cNvSpPr>
            <a:spLocks noChangeArrowheads="1"/>
          </p:cNvSpPr>
          <p:nvPr/>
        </p:nvSpPr>
        <p:spPr bwMode="auto">
          <a:xfrm>
            <a:off x="881063" y="1664441"/>
            <a:ext cx="5751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1: </a:t>
            </a:r>
            <a:r>
              <a:rPr lang="en-US" altLang="ja-JP" sz="2000" b="0">
                <a:solidFill>
                  <a:srgbClr val="0000FF"/>
                </a:solidFill>
                <a:ea typeface="HG丸ｺﾞｼｯｸM-PRO" panose="020F0400000000000000" pitchFamily="34" charset="-128"/>
              </a:rPr>
              <a:t>Calculate the total fitness</a:t>
            </a:r>
            <a:r>
              <a:rPr lang="en-US" altLang="ja-JP" sz="2000" b="0">
                <a:ea typeface="HG丸ｺﾞｼｯｸM-PRO" panose="020F0400000000000000" pitchFamily="34" charset="-128"/>
              </a:rPr>
              <a:t> for the population</a:t>
            </a:r>
          </a:p>
        </p:txBody>
      </p:sp>
      <p:pic>
        <p:nvPicPr>
          <p:cNvPr id="120841" name="Picture 91" descr="図7">
            <a:extLst>
              <a:ext uri="{FF2B5EF4-FFF2-40B4-BE49-F238E27FC236}">
                <a16:creationId xmlns:a16="http://schemas.microsoft.com/office/drawing/2014/main" id="{C4AEEE7F-F1EE-CA89-7546-DE7C58D7D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25" y="1453304"/>
            <a:ext cx="158432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2" name="Rectangle 92">
            <a:extLst>
              <a:ext uri="{FF2B5EF4-FFF2-40B4-BE49-F238E27FC236}">
                <a16:creationId xmlns:a16="http://schemas.microsoft.com/office/drawing/2014/main" id="{BA912F78-C680-8D43-AFFA-BFA13DA7B82D}"/>
              </a:ext>
            </a:extLst>
          </p:cNvPr>
          <p:cNvSpPr>
            <a:spLocks noChangeArrowheads="1"/>
          </p:cNvSpPr>
          <p:nvPr/>
        </p:nvSpPr>
        <p:spPr bwMode="auto">
          <a:xfrm>
            <a:off x="881063" y="2183554"/>
            <a:ext cx="7331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2: </a:t>
            </a:r>
            <a:r>
              <a:rPr lang="en-US" altLang="ja-JP" sz="2000" b="0">
                <a:solidFill>
                  <a:srgbClr val="0000FF"/>
                </a:solidFill>
                <a:ea typeface="HG丸ｺﾞｼｯｸM-PRO" panose="020F0400000000000000" pitchFamily="34" charset="-128"/>
              </a:rPr>
              <a:t>Calculate selection probability</a:t>
            </a:r>
            <a:r>
              <a:rPr lang="en-US" altLang="ja-JP" sz="2000" b="0">
                <a:ea typeface="HG丸ｺﾞｼｯｸM-PRO" panose="020F0400000000000000" pitchFamily="34" charset="-128"/>
              </a:rPr>
              <a:t> </a:t>
            </a:r>
            <a:r>
              <a:rPr lang="en-US" altLang="ja-JP" sz="2000" b="0" i="1">
                <a:ea typeface="HG丸ｺﾞｼｯｸM-PRO" panose="020F0400000000000000" pitchFamily="34" charset="-128"/>
              </a:rPr>
              <a:t>p</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rPr>
              <a:t>for</a:t>
            </a:r>
            <a:r>
              <a:rPr lang="en-US" altLang="ja-JP" sz="2000" b="0" i="1" baseline="-25000">
                <a:ea typeface="HG丸ｺﾞｼｯｸM-PRO" panose="020F0400000000000000" pitchFamily="34" charset="-128"/>
              </a:rPr>
              <a:t> </a:t>
            </a:r>
            <a:r>
              <a:rPr lang="en-US" altLang="ja-JP" sz="2000" b="0">
                <a:ea typeface="HG丸ｺﾞｼｯｸM-PRO" panose="020F0400000000000000" pitchFamily="34" charset="-128"/>
              </a:rPr>
              <a:t>each chromosome </a:t>
            </a:r>
            <a:r>
              <a:rPr lang="en-US" altLang="ja-JP" sz="2000" i="1">
                <a:ea typeface="HG丸ｺﾞｼｯｸM-PRO" panose="020F0400000000000000" pitchFamily="34" charset="-128"/>
              </a:rPr>
              <a:t>v</a:t>
            </a:r>
            <a:r>
              <a:rPr lang="en-US" altLang="ja-JP" sz="2000" b="0" i="1" baseline="-25000">
                <a:ea typeface="HG丸ｺﾞｼｯｸM-PRO" panose="020F0400000000000000" pitchFamily="34" charset="-128"/>
              </a:rPr>
              <a:t>k</a:t>
            </a:r>
            <a:endParaRPr lang="en-US" altLang="ja-JP" sz="2000" b="0">
              <a:ea typeface="HG丸ｺﾞｼｯｸM-PRO" panose="020F0400000000000000" pitchFamily="34" charset="-128"/>
            </a:endParaRPr>
          </a:p>
        </p:txBody>
      </p:sp>
      <p:pic>
        <p:nvPicPr>
          <p:cNvPr id="120843" name="Picture 93" descr="図8">
            <a:extLst>
              <a:ext uri="{FF2B5EF4-FFF2-40B4-BE49-F238E27FC236}">
                <a16:creationId xmlns:a16="http://schemas.microsoft.com/office/drawing/2014/main" id="{37368EE8-6024-D372-F7F9-50E17DEF2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2524866"/>
            <a:ext cx="497046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4" name="Rectangle 94">
            <a:extLst>
              <a:ext uri="{FF2B5EF4-FFF2-40B4-BE49-F238E27FC236}">
                <a16:creationId xmlns:a16="http://schemas.microsoft.com/office/drawing/2014/main" id="{0D2EB084-4508-EE66-05B7-494A25EDA7E5}"/>
              </a:ext>
            </a:extLst>
          </p:cNvPr>
          <p:cNvSpPr>
            <a:spLocks noChangeArrowheads="1"/>
          </p:cNvSpPr>
          <p:nvPr/>
        </p:nvSpPr>
        <p:spPr bwMode="auto">
          <a:xfrm>
            <a:off x="787400" y="3234479"/>
            <a:ext cx="756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3: </a:t>
            </a:r>
            <a:r>
              <a:rPr lang="en-US" altLang="ja-JP" sz="2000" b="0">
                <a:solidFill>
                  <a:srgbClr val="0000FF"/>
                </a:solidFill>
                <a:ea typeface="HG丸ｺﾞｼｯｸM-PRO" panose="020F0400000000000000" pitchFamily="34" charset="-128"/>
              </a:rPr>
              <a:t>Calculate cumulative probability</a:t>
            </a:r>
            <a:r>
              <a:rPr lang="en-US" altLang="ja-JP" sz="2000" b="0">
                <a:ea typeface="HG丸ｺﾞｼｯｸM-PRO" panose="020F0400000000000000" pitchFamily="34" charset="-128"/>
              </a:rPr>
              <a:t> </a:t>
            </a:r>
            <a:r>
              <a:rPr lang="en-US" altLang="ja-JP" sz="2000" b="0" i="1">
                <a:ea typeface="HG丸ｺﾞｼｯｸM-PRO" panose="020F0400000000000000" pitchFamily="34" charset="-128"/>
              </a:rPr>
              <a:t>q</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rPr>
              <a:t>for each chromosome </a:t>
            </a:r>
            <a:r>
              <a:rPr lang="en-US" altLang="ja-JP" sz="2000" i="1">
                <a:ea typeface="HG丸ｺﾞｼｯｸM-PRO" panose="020F0400000000000000" pitchFamily="34" charset="-128"/>
              </a:rPr>
              <a:t>v</a:t>
            </a:r>
            <a:r>
              <a:rPr lang="en-US" altLang="ja-JP" sz="2000" b="0" i="1" baseline="-25000">
                <a:ea typeface="HG丸ｺﾞｼｯｸM-PRO" panose="020F0400000000000000" pitchFamily="34" charset="-128"/>
              </a:rPr>
              <a:t>k</a:t>
            </a:r>
            <a:endParaRPr lang="en-US" altLang="ja-JP" sz="2000" b="0">
              <a:ea typeface="HG丸ｺﾞｼｯｸM-PRO" panose="020F0400000000000000" pitchFamily="34" charset="-128"/>
            </a:endParaRPr>
          </a:p>
        </p:txBody>
      </p:sp>
      <p:pic>
        <p:nvPicPr>
          <p:cNvPr id="120845" name="Picture 95" descr="図9">
            <a:extLst>
              <a:ext uri="{FF2B5EF4-FFF2-40B4-BE49-F238E27FC236}">
                <a16:creationId xmlns:a16="http://schemas.microsoft.com/office/drawing/2014/main" id="{6B393FE0-5002-3FB9-55F3-0095DBB37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617066"/>
            <a:ext cx="466883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6" name="Rectangle 96">
            <a:extLst>
              <a:ext uri="{FF2B5EF4-FFF2-40B4-BE49-F238E27FC236}">
                <a16:creationId xmlns:a16="http://schemas.microsoft.com/office/drawing/2014/main" id="{5B58DED3-E7DD-653A-6256-960DB2D5F3DE}"/>
              </a:ext>
            </a:extLst>
          </p:cNvPr>
          <p:cNvSpPr>
            <a:spLocks noChangeArrowheads="1"/>
          </p:cNvSpPr>
          <p:nvPr/>
        </p:nvSpPr>
        <p:spPr bwMode="auto">
          <a:xfrm>
            <a:off x="881063" y="4463204"/>
            <a:ext cx="6596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4: </a:t>
            </a:r>
            <a:r>
              <a:rPr lang="en-US" altLang="ja-JP" sz="2000" b="0">
                <a:solidFill>
                  <a:srgbClr val="0000FF"/>
                </a:solidFill>
                <a:ea typeface="HG丸ｺﾞｼｯｸM-PRO" panose="020F0400000000000000" pitchFamily="34" charset="-128"/>
              </a:rPr>
              <a:t>Generate a random number</a:t>
            </a:r>
            <a:r>
              <a:rPr lang="en-US" altLang="ja-JP" sz="2000" b="0">
                <a:ea typeface="HG丸ｺﾞｼｯｸM-PRO" panose="020F0400000000000000" pitchFamily="34" charset="-128"/>
              </a:rPr>
              <a:t> </a:t>
            </a:r>
            <a:r>
              <a:rPr lang="en-US" altLang="ja-JP" sz="2000" b="0" i="1">
                <a:ea typeface="HG丸ｺﾞｼｯｸM-PRO" panose="020F0400000000000000" pitchFamily="34" charset="-128"/>
              </a:rPr>
              <a:t>r</a:t>
            </a:r>
            <a:r>
              <a:rPr lang="en-US" altLang="ja-JP" sz="2000" b="0">
                <a:ea typeface="HG丸ｺﾞｼｯｸM-PRO" panose="020F0400000000000000" pitchFamily="34" charset="-128"/>
              </a:rPr>
              <a:t> from the range [0, 1].</a:t>
            </a:r>
          </a:p>
        </p:txBody>
      </p:sp>
      <p:sp>
        <p:nvSpPr>
          <p:cNvPr id="120847" name="Rectangle 97">
            <a:extLst>
              <a:ext uri="{FF2B5EF4-FFF2-40B4-BE49-F238E27FC236}">
                <a16:creationId xmlns:a16="http://schemas.microsoft.com/office/drawing/2014/main" id="{FA703C45-0874-41DC-C93F-8E74D03D207D}"/>
              </a:ext>
            </a:extLst>
          </p:cNvPr>
          <p:cNvSpPr>
            <a:spLocks noChangeArrowheads="1"/>
          </p:cNvSpPr>
          <p:nvPr/>
        </p:nvSpPr>
        <p:spPr bwMode="auto">
          <a:xfrm>
            <a:off x="820738" y="5104554"/>
            <a:ext cx="75358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809625" indent="-809625"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5: </a:t>
            </a:r>
            <a:r>
              <a:rPr lang="en-US" altLang="ja-JP" sz="2000" b="0">
                <a:solidFill>
                  <a:srgbClr val="0000FF"/>
                </a:solidFill>
                <a:ea typeface="HG丸ｺﾞｼｯｸM-PRO" panose="020F0400000000000000" pitchFamily="34" charset="-128"/>
              </a:rPr>
              <a:t>If </a:t>
            </a:r>
            <a:r>
              <a:rPr lang="en-US" altLang="ja-JP" sz="2000" b="0" i="1">
                <a:solidFill>
                  <a:srgbClr val="0000FF"/>
                </a:solidFill>
                <a:ea typeface="HG丸ｺﾞｼｯｸM-PRO" panose="020F0400000000000000" pitchFamily="34" charset="-128"/>
              </a:rPr>
              <a:t>r</a:t>
            </a:r>
            <a:r>
              <a:rPr lang="en-US" altLang="ja-JP" sz="2000" b="0">
                <a:solidFill>
                  <a:srgbClr val="0000FF"/>
                </a:solidFill>
                <a:ea typeface="HG丸ｺﾞｼｯｸM-PRO" panose="020F0400000000000000" pitchFamily="34" charset="-128"/>
              </a:rPr>
              <a:t> </a:t>
            </a:r>
            <a:r>
              <a:rPr lang="en-US" altLang="ja-JP" sz="2000" b="0">
                <a:solidFill>
                  <a:srgbClr val="0000FF"/>
                </a:solidFill>
                <a:ea typeface="HG丸ｺﾞｼｯｸM-PRO" panose="020F0400000000000000" pitchFamily="34" charset="-128"/>
                <a:sym typeface="Symbol" panose="05050102010706020507" pitchFamily="18" charset="2"/>
              </a:rPr>
              <a:t></a:t>
            </a:r>
            <a:r>
              <a:rPr lang="en-US" altLang="ja-JP" sz="2000" b="0">
                <a:solidFill>
                  <a:srgbClr val="0000FF"/>
                </a:solidFill>
                <a:ea typeface="HG丸ｺﾞｼｯｸM-PRO" panose="020F0400000000000000" pitchFamily="34" charset="-128"/>
              </a:rPr>
              <a:t> </a:t>
            </a:r>
            <a:r>
              <a:rPr lang="en-US" altLang="ja-JP" sz="2000" b="0" i="1">
                <a:solidFill>
                  <a:srgbClr val="0000FF"/>
                </a:solidFill>
                <a:ea typeface="HG丸ｺﾞｼｯｸM-PRO" panose="020F0400000000000000" pitchFamily="34" charset="-128"/>
              </a:rPr>
              <a:t>q</a:t>
            </a:r>
            <a:r>
              <a:rPr lang="en-US" altLang="ja-JP" sz="2000" b="0" baseline="-25000">
                <a:solidFill>
                  <a:srgbClr val="0000FF"/>
                </a:solidFill>
                <a:ea typeface="HG丸ｺﾞｼｯｸM-PRO" panose="020F0400000000000000" pitchFamily="34" charset="-128"/>
              </a:rPr>
              <a:t>1</a:t>
            </a:r>
            <a:r>
              <a:rPr lang="en-US" altLang="ja-JP" sz="2000" b="0">
                <a:solidFill>
                  <a:srgbClr val="0000FF"/>
                </a:solidFill>
                <a:ea typeface="HG丸ｺﾞｼｯｸM-PRO" panose="020F0400000000000000" pitchFamily="34" charset="-128"/>
              </a:rPr>
              <a:t>, then select the first chromosome </a:t>
            </a:r>
            <a:r>
              <a:rPr lang="en-US" altLang="ja-JP" sz="2000" i="1">
                <a:solidFill>
                  <a:srgbClr val="0000FF"/>
                </a:solidFill>
                <a:ea typeface="HG丸ｺﾞｼｯｸM-PRO" panose="020F0400000000000000" pitchFamily="34" charset="-128"/>
              </a:rPr>
              <a:t>v</a:t>
            </a:r>
            <a:r>
              <a:rPr lang="en-US" altLang="ja-JP" sz="2000" b="0" baseline="-25000">
                <a:solidFill>
                  <a:srgbClr val="0000FF"/>
                </a:solidFill>
                <a:ea typeface="HG丸ｺﾞｼｯｸM-PRO" panose="020F0400000000000000" pitchFamily="34" charset="-128"/>
              </a:rPr>
              <a:t>1</a:t>
            </a:r>
            <a:r>
              <a:rPr lang="en-US" altLang="ja-JP" sz="2000" b="0">
                <a:ea typeface="HG丸ｺﾞｼｯｸM-PRO" panose="020F0400000000000000" pitchFamily="34" charset="-128"/>
              </a:rPr>
              <a:t>; otherwise, select the </a:t>
            </a:r>
            <a:r>
              <a:rPr lang="en-US" altLang="ja-JP" sz="2000" b="0" i="1">
                <a:ea typeface="HG丸ｺﾞｼｯｸM-PRO" panose="020F0400000000000000" pitchFamily="34" charset="-128"/>
              </a:rPr>
              <a:t>k</a:t>
            </a:r>
            <a:r>
              <a:rPr lang="en-US" altLang="ja-JP" sz="2000" b="0">
                <a:ea typeface="HG丸ｺﾞｼｯｸM-PRO" panose="020F0400000000000000" pitchFamily="34" charset="-128"/>
              </a:rPr>
              <a:t>th chromosome </a:t>
            </a:r>
            <a:r>
              <a:rPr lang="en-US" altLang="ja-JP" sz="2000" i="1">
                <a:ea typeface="HG丸ｺﾞｼｯｸM-PRO" panose="020F0400000000000000" pitchFamily="34" charset="-128"/>
              </a:rPr>
              <a:t>v</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rPr>
              <a:t>(2 </a:t>
            </a:r>
            <a:r>
              <a:rPr lang="en-US" altLang="ja-JP" sz="2000" b="0">
                <a:ea typeface="HG丸ｺﾞｼｯｸM-PRO" panose="020F0400000000000000" pitchFamily="34" charset="-128"/>
                <a:sym typeface="Symbol" panose="05050102010706020507" pitchFamily="18" charset="2"/>
              </a:rPr>
              <a:t></a:t>
            </a:r>
            <a:r>
              <a:rPr lang="en-US" altLang="ja-JP" sz="2000" b="0">
                <a:ea typeface="HG丸ｺﾞｼｯｸM-PRO" panose="020F0400000000000000" pitchFamily="34" charset="-128"/>
              </a:rPr>
              <a:t> </a:t>
            </a:r>
            <a:r>
              <a:rPr lang="en-US" altLang="ja-JP" sz="2000" b="0" i="1">
                <a:ea typeface="HG丸ｺﾞｼｯｸM-PRO" panose="020F0400000000000000" pitchFamily="34" charset="-128"/>
              </a:rPr>
              <a:t>k</a:t>
            </a:r>
            <a:r>
              <a:rPr lang="en-US" altLang="ja-JP" sz="2000" b="0">
                <a:ea typeface="HG丸ｺﾞｼｯｸM-PRO" panose="020F0400000000000000" pitchFamily="34" charset="-128"/>
              </a:rPr>
              <a:t> </a:t>
            </a:r>
            <a:r>
              <a:rPr lang="en-US" altLang="ja-JP" sz="2000" b="0">
                <a:ea typeface="HG丸ｺﾞｼｯｸM-PRO" panose="020F0400000000000000" pitchFamily="34" charset="-128"/>
                <a:sym typeface="Symbol" panose="05050102010706020507" pitchFamily="18" charset="2"/>
              </a:rPr>
              <a:t> </a:t>
            </a:r>
            <a:r>
              <a:rPr lang="en-US" altLang="ja-JP" sz="2000" b="0" i="1">
                <a:ea typeface="HG丸ｺﾞｼｯｸM-PRO" panose="020F0400000000000000" pitchFamily="34" charset="-128"/>
                <a:sym typeface="Symbol" panose="05050102010706020507" pitchFamily="18" charset="2"/>
              </a:rPr>
              <a:t>popSize</a:t>
            </a:r>
            <a:r>
              <a:rPr lang="en-US" altLang="ja-JP" sz="2000" b="0">
                <a:ea typeface="HG丸ｺﾞｼｯｸM-PRO" panose="020F0400000000000000" pitchFamily="34" charset="-128"/>
              </a:rPr>
              <a:t>) such that </a:t>
            </a:r>
            <a:r>
              <a:rPr lang="en-US" altLang="ja-JP" sz="2000" b="0" i="1">
                <a:ea typeface="HG丸ｺﾞｼｯｸM-PRO" panose="020F0400000000000000" pitchFamily="34" charset="-128"/>
              </a:rPr>
              <a:t>q</a:t>
            </a:r>
            <a:r>
              <a:rPr lang="en-US" altLang="ja-JP" sz="2000" b="0" i="1" baseline="-25000">
                <a:ea typeface="HG丸ｺﾞｼｯｸM-PRO" panose="020F0400000000000000" pitchFamily="34" charset="-128"/>
              </a:rPr>
              <a:t>k</a:t>
            </a:r>
            <a:r>
              <a:rPr lang="en-US" altLang="ja-JP" sz="2000" b="0" baseline="-25000">
                <a:ea typeface="HG丸ｺﾞｼｯｸM-PRO" panose="020F0400000000000000" pitchFamily="34" charset="-128"/>
              </a:rPr>
              <a:t>-1</a:t>
            </a:r>
            <a:r>
              <a:rPr lang="en-US" altLang="ja-JP" sz="2000" b="0">
                <a:ea typeface="HG丸ｺﾞｼｯｸM-PRO" panose="020F0400000000000000" pitchFamily="34" charset="-128"/>
              </a:rPr>
              <a:t>&lt; </a:t>
            </a:r>
            <a:r>
              <a:rPr lang="en-US" altLang="ja-JP" sz="2000" b="0" i="1">
                <a:ea typeface="HG丸ｺﾞｼｯｸM-PRO" panose="020F0400000000000000" pitchFamily="34" charset="-128"/>
              </a:rPr>
              <a:t>r</a:t>
            </a:r>
            <a:r>
              <a:rPr lang="en-US" altLang="ja-JP" sz="2000" b="0">
                <a:ea typeface="HG丸ｺﾞｼｯｸM-PRO" panose="020F0400000000000000" pitchFamily="34" charset="-128"/>
              </a:rPr>
              <a:t> </a:t>
            </a:r>
            <a:r>
              <a:rPr lang="en-US" altLang="ja-JP" sz="2000" b="0">
                <a:ea typeface="HG丸ｺﾞｼｯｸM-PRO" panose="020F0400000000000000" pitchFamily="34" charset="-128"/>
                <a:sym typeface="Symbol" panose="05050102010706020507" pitchFamily="18" charset="2"/>
              </a:rPr>
              <a:t> </a:t>
            </a:r>
            <a:r>
              <a:rPr lang="en-US" altLang="ja-JP" sz="2000" b="0" i="1">
                <a:ea typeface="HG丸ｺﾞｼｯｸM-PRO" panose="020F0400000000000000" pitchFamily="34" charset="-128"/>
              </a:rPr>
              <a:t>q</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sym typeface="Symbol" panose="05050102010706020507" pitchFamily="18" charset="2"/>
              </a:rPr>
              <a:t>.</a:t>
            </a:r>
          </a:p>
        </p:txBody>
      </p:sp>
      <p:sp>
        <p:nvSpPr>
          <p:cNvPr id="120848" name="Rectangle 100">
            <a:extLst>
              <a:ext uri="{FF2B5EF4-FFF2-40B4-BE49-F238E27FC236}">
                <a16:creationId xmlns:a16="http://schemas.microsoft.com/office/drawing/2014/main" id="{D303CF92-7154-BEAE-6335-E0A9C85592F1}"/>
              </a:ext>
            </a:extLst>
          </p:cNvPr>
          <p:cNvSpPr>
            <a:spLocks noChangeArrowheads="1"/>
          </p:cNvSpPr>
          <p:nvPr/>
        </p:nvSpPr>
        <p:spPr bwMode="auto">
          <a:xfrm>
            <a:off x="960438" y="943716"/>
            <a:ext cx="45720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ja-JP" sz="2000"/>
              <a:t>input</a:t>
            </a:r>
            <a:r>
              <a:rPr lang="en-US" altLang="ja-JP" sz="2000" b="0"/>
              <a:t>: population </a:t>
            </a:r>
            <a:r>
              <a:rPr lang="en-US" altLang="ja-JP" sz="2000" b="0" i="1"/>
              <a:t>P (t</a:t>
            </a:r>
            <a:r>
              <a:rPr lang="en-US" altLang="ja-JP" sz="2000" b="0"/>
              <a:t>), </a:t>
            </a:r>
          </a:p>
          <a:p>
            <a:pPr eaLnBrk="1" hangingPunct="1">
              <a:spcBef>
                <a:spcPct val="0"/>
              </a:spcBef>
              <a:buClrTx/>
              <a:buFontTx/>
              <a:buNone/>
            </a:pPr>
            <a:r>
              <a:rPr lang="en-US" altLang="ja-JP" sz="2000"/>
              <a:t>output</a:t>
            </a:r>
            <a:r>
              <a:rPr lang="en-US" altLang="ja-JP" sz="2000" b="0"/>
              <a:t>: </a:t>
            </a:r>
            <a:r>
              <a:rPr lang="en-US" altLang="ja-JP" sz="2000" b="0" i="1"/>
              <a:t>Parent </a:t>
            </a:r>
            <a:r>
              <a:rPr lang="en-US" altLang="zh-CN" sz="2000" b="0" i="1"/>
              <a:t>P′</a:t>
            </a:r>
            <a:r>
              <a:rPr lang="en-US" altLang="ja-JP" sz="2000" b="0" i="1"/>
              <a:t>(t</a:t>
            </a:r>
            <a:r>
              <a:rPr lang="en-US" altLang="ja-JP" sz="2000" b="0"/>
              <a:t>), </a:t>
            </a:r>
          </a:p>
        </p:txBody>
      </p:sp>
    </p:spTree>
    <p:extLst>
      <p:ext uri="{BB962C8B-B14F-4D97-AF65-F5344CB8AC3E}">
        <p14:creationId xmlns:p14="http://schemas.microsoft.com/office/powerpoint/2010/main" val="2197583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208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4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084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08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084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20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animBg="1"/>
      <p:bldP spid="120840" grpId="0"/>
      <p:bldP spid="120842" grpId="0"/>
      <p:bldP spid="120844" grpId="0"/>
      <p:bldP spid="120846" grpId="0"/>
      <p:bldP spid="120847" grpId="0"/>
      <p:bldP spid="12084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7043FF5C-EFF3-8AC8-652D-EDBAFE73930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256C7D79-2C62-42D2-9150-D1F0F260A8ED}" type="slidenum">
              <a:rPr kumimoji="0" lang="en-US" altLang="ja-JP" sz="1400" smtClean="0">
                <a:solidFill>
                  <a:srgbClr val="A50021"/>
                </a:solidFill>
              </a:rPr>
              <a:pPr>
                <a:spcBef>
                  <a:spcPct val="0"/>
                </a:spcBef>
                <a:buClrTx/>
                <a:buFontTx/>
                <a:buNone/>
              </a:pPr>
              <a:t>61</a:t>
            </a:fld>
            <a:endParaRPr kumimoji="0" lang="en-US" altLang="ja-JP" sz="1400">
              <a:solidFill>
                <a:srgbClr val="A50021"/>
              </a:solidFill>
            </a:endParaRPr>
          </a:p>
        </p:txBody>
      </p:sp>
      <p:sp>
        <p:nvSpPr>
          <p:cNvPr id="95235" name="Rectangle 2">
            <a:extLst>
              <a:ext uri="{FF2B5EF4-FFF2-40B4-BE49-F238E27FC236}">
                <a16:creationId xmlns:a16="http://schemas.microsoft.com/office/drawing/2014/main" id="{3A3A0F0B-2D5B-D7D0-1FE3-209B1C024A52}"/>
              </a:ext>
            </a:extLst>
          </p:cNvPr>
          <p:cNvSpPr>
            <a:spLocks noGrp="1" noChangeArrowheads="1"/>
          </p:cNvSpPr>
          <p:nvPr>
            <p:ph type="title"/>
          </p:nvPr>
        </p:nvSpPr>
        <p:spPr/>
        <p:txBody>
          <a:bodyPr/>
          <a:lstStyle/>
          <a:p>
            <a:pPr eaLnBrk="1" hangingPunct="1"/>
            <a:r>
              <a:rPr lang="zh-CN" altLang="en-US" sz="3400" dirty="0"/>
              <a:t>选择算子： 生成新种群</a:t>
            </a:r>
            <a:endParaRPr lang="en-US" altLang="ja-JP" sz="3400" dirty="0"/>
          </a:p>
        </p:txBody>
      </p:sp>
      <p:sp>
        <p:nvSpPr>
          <p:cNvPr id="685059" name="Rectangle 3">
            <a:extLst>
              <a:ext uri="{FF2B5EF4-FFF2-40B4-BE49-F238E27FC236}">
                <a16:creationId xmlns:a16="http://schemas.microsoft.com/office/drawing/2014/main" id="{C4E84411-2501-8E9E-C613-B0A7D770C85F}"/>
              </a:ext>
            </a:extLst>
          </p:cNvPr>
          <p:cNvSpPr>
            <a:spLocks noGrp="1" noChangeArrowheads="1"/>
          </p:cNvSpPr>
          <p:nvPr>
            <p:ph type="body" idx="1"/>
          </p:nvPr>
        </p:nvSpPr>
        <p:spPr>
          <a:xfrm>
            <a:off x="250825" y="908050"/>
            <a:ext cx="8642350" cy="5865813"/>
          </a:xfrm>
        </p:spPr>
        <p:txBody>
          <a:bodyPr/>
          <a:lstStyle/>
          <a:p>
            <a:pPr eaLnBrk="1" hangingPunct="1"/>
            <a:r>
              <a:rPr lang="zh-CN" altLang="en-US" sz="2800" dirty="0">
                <a:ea typeface="宋体" panose="02010600030101010101" pitchFamily="2" charset="-122"/>
              </a:rPr>
              <a:t>确定性选择：</a:t>
            </a:r>
            <a:r>
              <a:rPr lang="zh-CN" altLang="en-US" sz="2400" dirty="0">
                <a:ea typeface="宋体" panose="02010600030101010101" pitchFamily="2" charset="-122"/>
              </a:rPr>
              <a:t>从父代和子代个体中选择最优的个体</a:t>
            </a:r>
            <a:endParaRPr lang="en-US" altLang="zh-CN" sz="2400" dirty="0">
              <a:ea typeface="宋体" panose="02010600030101010101" pitchFamily="2" charset="-122"/>
            </a:endParaRPr>
          </a:p>
          <a:p>
            <a:pPr lvl="2" eaLnBrk="1" hangingPunct="1">
              <a:lnSpc>
                <a:spcPct val="90000"/>
              </a:lnSpc>
            </a:pPr>
            <a:r>
              <a:rPr lang="en-US" altLang="ja-JP" dirty="0">
                <a:solidFill>
                  <a:srgbClr val="0000FF"/>
                </a:solidFill>
              </a:rPr>
              <a:t>(</a:t>
            </a:r>
            <a:r>
              <a:rPr lang="en-US" altLang="ja-JP" dirty="0">
                <a:solidFill>
                  <a:srgbClr val="0000FF"/>
                </a:solidFill>
                <a:sym typeface="Symbol" panose="05050102010706020507" pitchFamily="18" charset="2"/>
              </a:rPr>
              <a:t>+)-selection</a:t>
            </a:r>
            <a:r>
              <a:rPr lang="en-US" altLang="zh-CN" dirty="0">
                <a:solidFill>
                  <a:srgbClr val="0000FF"/>
                </a:solidFill>
                <a:sym typeface="Symbol" panose="05050102010706020507" pitchFamily="18" charset="2"/>
              </a:rPr>
              <a:t>(</a:t>
            </a:r>
            <a:r>
              <a:rPr lang="en-US" altLang="ja-JP"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个父代， </a:t>
            </a:r>
            <a:r>
              <a:rPr lang="ja-JP" altLang="en-US"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个子代</a:t>
            </a:r>
            <a:r>
              <a:rPr lang="en-US" altLang="zh-CN" dirty="0">
                <a:solidFill>
                  <a:srgbClr val="0000FF"/>
                </a:solidFill>
                <a:ea typeface="宋体" panose="02010600030101010101" pitchFamily="2" charset="-122"/>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从</a:t>
            </a:r>
            <a:r>
              <a:rPr lang="ja-JP" altLang="en-US" dirty="0">
                <a:solidFill>
                  <a:srgbClr val="0000FF"/>
                </a:solidFill>
                <a:sym typeface="Symbol" panose="05050102010706020507" pitchFamily="18" charset="2"/>
              </a:rPr>
              <a:t></a:t>
            </a:r>
            <a:r>
              <a:rPr lang="en-US" altLang="ja-JP"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选择最好的</a:t>
            </a:r>
            <a:r>
              <a:rPr lang="ja-JP" altLang="en-US" dirty="0">
                <a:solidFill>
                  <a:srgbClr val="0000FF"/>
                </a:solidFill>
                <a:sym typeface="Symbol" panose="05050102010706020507" pitchFamily="18" charset="2"/>
              </a:rPr>
              <a:t></a:t>
            </a:r>
            <a:r>
              <a:rPr lang="en-US" altLang="zh-CN" dirty="0">
                <a:solidFill>
                  <a:srgbClr val="0000FF"/>
                </a:solidFill>
                <a:ea typeface="宋体" panose="02010600030101010101" pitchFamily="2" charset="-122"/>
                <a:sym typeface="Symbol" panose="05050102010706020507" pitchFamily="18" charset="2"/>
              </a:rPr>
              <a:t>)</a:t>
            </a:r>
          </a:p>
          <a:p>
            <a:pPr lvl="2" eaLnBrk="1" hangingPunct="1">
              <a:lnSpc>
                <a:spcPct val="90000"/>
              </a:lnSpc>
            </a:pPr>
            <a:r>
              <a:rPr lang="en-US" altLang="ja-JP" dirty="0">
                <a:solidFill>
                  <a:srgbClr val="0000FF"/>
                </a:solidFill>
              </a:rPr>
              <a:t>(</a:t>
            </a:r>
            <a:r>
              <a:rPr lang="en-US" altLang="ja-JP" dirty="0">
                <a:solidFill>
                  <a:srgbClr val="0000FF"/>
                </a:solidFill>
                <a:sym typeface="Symbol" panose="05050102010706020507" pitchFamily="18" charset="2"/>
              </a:rPr>
              <a:t>, )-selection</a:t>
            </a:r>
            <a:r>
              <a:rPr lang="en-US" altLang="zh-CN" dirty="0">
                <a:solidFill>
                  <a:srgbClr val="0000FF"/>
                </a:solidFill>
                <a:sym typeface="Symbol" panose="05050102010706020507" pitchFamily="18" charset="2"/>
              </a:rPr>
              <a:t>(</a:t>
            </a:r>
            <a:r>
              <a:rPr lang="en-US" altLang="ja-JP"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个父代， </a:t>
            </a:r>
            <a:r>
              <a:rPr lang="ja-JP" altLang="en-US"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个子代</a:t>
            </a:r>
            <a:r>
              <a:rPr lang="en-US" altLang="zh-CN" dirty="0">
                <a:solidFill>
                  <a:srgbClr val="0000FF"/>
                </a:solidFill>
                <a:ea typeface="宋体" panose="02010600030101010101" pitchFamily="2" charset="-122"/>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从</a:t>
            </a:r>
            <a:r>
              <a:rPr lang="ja-JP" altLang="en-US" dirty="0">
                <a:solidFill>
                  <a:srgbClr val="0000FF"/>
                </a:solidFill>
                <a:sym typeface="Symbol" panose="05050102010706020507" pitchFamily="18" charset="2"/>
              </a:rPr>
              <a:t></a:t>
            </a:r>
            <a:r>
              <a:rPr lang="zh-CN" altLang="en-US" dirty="0">
                <a:solidFill>
                  <a:srgbClr val="0000FF"/>
                </a:solidFill>
                <a:ea typeface="宋体" panose="02010600030101010101" pitchFamily="2" charset="-122"/>
                <a:sym typeface="Symbol" panose="05050102010706020507" pitchFamily="18" charset="2"/>
              </a:rPr>
              <a:t>选择最好的</a:t>
            </a:r>
            <a:r>
              <a:rPr lang="ja-JP" altLang="en-US" dirty="0">
                <a:solidFill>
                  <a:srgbClr val="0000FF"/>
                </a:solidFill>
                <a:sym typeface="Symbol" panose="05050102010706020507" pitchFamily="18" charset="2"/>
              </a:rPr>
              <a:t></a:t>
            </a:r>
            <a:r>
              <a:rPr lang="en-US" altLang="zh-CN" dirty="0">
                <a:solidFill>
                  <a:srgbClr val="0000FF"/>
                </a:solidFill>
                <a:sym typeface="Symbol" panose="05050102010706020507" pitchFamily="18" charset="2"/>
              </a:rPr>
              <a:t>)</a:t>
            </a:r>
            <a:endParaRPr lang="en-US" altLang="ja-JP" dirty="0">
              <a:solidFill>
                <a:srgbClr val="0000FF"/>
              </a:solidFill>
              <a:sym typeface="Symbol" panose="05050102010706020507" pitchFamily="18" charset="2"/>
            </a:endParaRPr>
          </a:p>
          <a:p>
            <a:pPr marL="471487" lvl="1" indent="0" eaLnBrk="1" hangingPunct="1">
              <a:buNone/>
            </a:pPr>
            <a:endParaRPr lang="en-US" altLang="zh-CN" sz="2400" dirty="0">
              <a:ea typeface="宋体" panose="02010600030101010101" pitchFamily="2" charset="-122"/>
            </a:endParaRPr>
          </a:p>
        </p:txBody>
      </p:sp>
      <p:pic>
        <p:nvPicPr>
          <p:cNvPr id="692229" name="Picture 5" descr="図14">
            <a:extLst>
              <a:ext uri="{FF2B5EF4-FFF2-40B4-BE49-F238E27FC236}">
                <a16:creationId xmlns:a16="http://schemas.microsoft.com/office/drawing/2014/main" id="{EA5A1B6A-A289-5E69-8971-6EC783EEE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24" y="2351425"/>
            <a:ext cx="6281552" cy="44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427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Effect transition="in" filter="slide(fromBottom)">
                                      <p:cBhvr>
                                        <p:cTn id="7" dur="500"/>
                                        <p:tgtEl>
                                          <p:spTgt spid="68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85059">
                                            <p:txEl>
                                              <p:pRg st="1" end="1"/>
                                            </p:txEl>
                                          </p:spTgt>
                                        </p:tgtEl>
                                        <p:attrNameLst>
                                          <p:attrName>style.visibility</p:attrName>
                                        </p:attrNameLst>
                                      </p:cBhvr>
                                      <p:to>
                                        <p:strVal val="visible"/>
                                      </p:to>
                                    </p:set>
                                    <p:animEffect transition="in" filter="slide(fromBottom)">
                                      <p:cBhvr>
                                        <p:cTn id="12" dur="500"/>
                                        <p:tgtEl>
                                          <p:spTgt spid="68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85059">
                                            <p:txEl>
                                              <p:pRg st="2" end="2"/>
                                            </p:txEl>
                                          </p:spTgt>
                                        </p:tgtEl>
                                        <p:attrNameLst>
                                          <p:attrName>style.visibility</p:attrName>
                                        </p:attrNameLst>
                                      </p:cBhvr>
                                      <p:to>
                                        <p:strVal val="visible"/>
                                      </p:to>
                                    </p:set>
                                    <p:animEffect transition="in" filter="slide(fromBottom)">
                                      <p:cBhvr>
                                        <p:cTn id="17" dur="500"/>
                                        <p:tgtEl>
                                          <p:spTgt spid="6850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692229"/>
                                        </p:tgtEl>
                                        <p:attrNameLst>
                                          <p:attrName>style.visibility</p:attrName>
                                        </p:attrNameLst>
                                      </p:cBhvr>
                                      <p:to>
                                        <p:strVal val="visible"/>
                                      </p:to>
                                    </p:set>
                                    <p:animEffect transition="in" filter="slide(fromBottom)">
                                      <p:cBhvr>
                                        <p:cTn id="22" dur="500"/>
                                        <p:tgtEl>
                                          <p:spTgt spid="69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7043FF5C-EFF3-8AC8-652D-EDBAFE73930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256C7D79-2C62-42D2-9150-D1F0F260A8ED}" type="slidenum">
              <a:rPr kumimoji="0" lang="en-US" altLang="ja-JP" sz="1400" smtClean="0">
                <a:solidFill>
                  <a:srgbClr val="A50021"/>
                </a:solidFill>
              </a:rPr>
              <a:pPr>
                <a:spcBef>
                  <a:spcPct val="0"/>
                </a:spcBef>
                <a:buClrTx/>
                <a:buFontTx/>
                <a:buNone/>
              </a:pPr>
              <a:t>62</a:t>
            </a:fld>
            <a:endParaRPr kumimoji="0" lang="en-US" altLang="ja-JP" sz="1400">
              <a:solidFill>
                <a:srgbClr val="A50021"/>
              </a:solidFill>
            </a:endParaRPr>
          </a:p>
        </p:txBody>
      </p:sp>
      <p:sp>
        <p:nvSpPr>
          <p:cNvPr id="95235" name="Rectangle 2">
            <a:extLst>
              <a:ext uri="{FF2B5EF4-FFF2-40B4-BE49-F238E27FC236}">
                <a16:creationId xmlns:a16="http://schemas.microsoft.com/office/drawing/2014/main" id="{3A3A0F0B-2D5B-D7D0-1FE3-209B1C024A52}"/>
              </a:ext>
            </a:extLst>
          </p:cNvPr>
          <p:cNvSpPr>
            <a:spLocks noGrp="1" noChangeArrowheads="1"/>
          </p:cNvSpPr>
          <p:nvPr>
            <p:ph type="title"/>
          </p:nvPr>
        </p:nvSpPr>
        <p:spPr/>
        <p:txBody>
          <a:bodyPr/>
          <a:lstStyle/>
          <a:p>
            <a:pPr eaLnBrk="1" hangingPunct="1"/>
            <a:r>
              <a:rPr lang="zh-CN" altLang="en-US" sz="3400" dirty="0"/>
              <a:t>选择算子： 生成新种群</a:t>
            </a:r>
            <a:endParaRPr lang="en-US" altLang="ja-JP" sz="3400" dirty="0"/>
          </a:p>
        </p:txBody>
      </p:sp>
      <p:sp>
        <p:nvSpPr>
          <p:cNvPr id="685059" name="Rectangle 3">
            <a:extLst>
              <a:ext uri="{FF2B5EF4-FFF2-40B4-BE49-F238E27FC236}">
                <a16:creationId xmlns:a16="http://schemas.microsoft.com/office/drawing/2014/main" id="{C4E84411-2501-8E9E-C613-B0A7D770C85F}"/>
              </a:ext>
            </a:extLst>
          </p:cNvPr>
          <p:cNvSpPr>
            <a:spLocks noGrp="1" noChangeArrowheads="1"/>
          </p:cNvSpPr>
          <p:nvPr>
            <p:ph type="body" idx="1"/>
          </p:nvPr>
        </p:nvSpPr>
        <p:spPr>
          <a:xfrm>
            <a:off x="250825" y="908050"/>
            <a:ext cx="8642350" cy="5865813"/>
          </a:xfrm>
        </p:spPr>
        <p:txBody>
          <a:bodyPr/>
          <a:lstStyle/>
          <a:p>
            <a:pPr eaLnBrk="1" hangingPunct="1"/>
            <a:r>
              <a:rPr lang="zh-CN" altLang="en-US" sz="2800" dirty="0">
                <a:ea typeface="宋体" panose="02010600030101010101" pitchFamily="2" charset="-122"/>
              </a:rPr>
              <a:t>世代替换：子代替换自己的父代</a:t>
            </a:r>
            <a:endParaRPr lang="en-US" altLang="zh-CN" sz="2800" dirty="0">
              <a:ea typeface="宋体" panose="02010600030101010101" pitchFamily="2" charset="-122"/>
            </a:endParaRPr>
          </a:p>
          <a:p>
            <a:pPr marL="0" indent="0" eaLnBrk="1" hangingPunct="1">
              <a:buNone/>
            </a:pPr>
            <a:endParaRPr lang="en-US" altLang="zh-CN" sz="2800" dirty="0">
              <a:ea typeface="宋体" panose="02010600030101010101" pitchFamily="2" charset="-122"/>
            </a:endParaRPr>
          </a:p>
        </p:txBody>
      </p:sp>
      <p:pic>
        <p:nvPicPr>
          <p:cNvPr id="691353" name="Picture 153" descr="図13">
            <a:extLst>
              <a:ext uri="{FF2B5EF4-FFF2-40B4-BE49-F238E27FC236}">
                <a16:creationId xmlns:a16="http://schemas.microsoft.com/office/drawing/2014/main" id="{C7F917B4-1237-8273-CDEA-6E3E62CA0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1717675"/>
            <a:ext cx="7145337"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AF7B2AB-8B9C-8752-7AEC-900EF67DA6A3}"/>
              </a:ext>
            </a:extLst>
          </p:cNvPr>
          <p:cNvSpPr txBox="1"/>
          <p:nvPr/>
        </p:nvSpPr>
        <p:spPr>
          <a:xfrm>
            <a:off x="855023" y="5749426"/>
            <a:ext cx="7433953" cy="523220"/>
          </a:xfrm>
          <a:prstGeom prst="rect">
            <a:avLst/>
          </a:prstGeom>
          <a:noFill/>
        </p:spPr>
        <p:txBody>
          <a:bodyPr>
            <a:spAutoFit/>
          </a:bodyPr>
          <a:lstStyle/>
          <a:p>
            <a:pPr>
              <a:defRPr/>
            </a:pPr>
            <a:r>
              <a:rPr lang="zh-CN" altLang="en-US" sz="2800" dirty="0">
                <a:highlight>
                  <a:srgbClr val="FFFF00"/>
                </a:highlight>
              </a:rPr>
              <a:t>注意：新种群的数量应该和旧种群的数量一致</a:t>
            </a:r>
          </a:p>
        </p:txBody>
      </p:sp>
    </p:spTree>
    <p:extLst>
      <p:ext uri="{BB962C8B-B14F-4D97-AF65-F5344CB8AC3E}">
        <p14:creationId xmlns:p14="http://schemas.microsoft.com/office/powerpoint/2010/main" val="155008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Effect transition="in" filter="slide(fromBottom)">
                                      <p:cBhvr>
                                        <p:cTn id="7" dur="500"/>
                                        <p:tgtEl>
                                          <p:spTgt spid="68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91353"/>
                                        </p:tgtEl>
                                        <p:attrNameLst>
                                          <p:attrName>style.visibility</p:attrName>
                                        </p:attrNameLst>
                                      </p:cBhvr>
                                      <p:to>
                                        <p:strVal val="visible"/>
                                      </p:to>
                                    </p:set>
                                    <p:animEffect transition="in" filter="slide(fromBottom)">
                                      <p:cBhvr>
                                        <p:cTn id="12" dur="500"/>
                                        <p:tgtEl>
                                          <p:spTgt spid="6913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a:extLst>
              <a:ext uri="{FF2B5EF4-FFF2-40B4-BE49-F238E27FC236}">
                <a16:creationId xmlns:a16="http://schemas.microsoft.com/office/drawing/2014/main" id="{7043FF5C-EFF3-8AC8-652D-EDBAFE73930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256C7D79-2C62-42D2-9150-D1F0F260A8ED}" type="slidenum">
              <a:rPr kumimoji="0" lang="en-US" altLang="ja-JP" sz="1400" smtClean="0">
                <a:solidFill>
                  <a:srgbClr val="A50021"/>
                </a:solidFill>
              </a:rPr>
              <a:pPr>
                <a:spcBef>
                  <a:spcPct val="0"/>
                </a:spcBef>
                <a:buClrTx/>
                <a:buFontTx/>
                <a:buNone/>
              </a:pPr>
              <a:t>63</a:t>
            </a:fld>
            <a:endParaRPr kumimoji="0" lang="en-US" altLang="ja-JP" sz="1400">
              <a:solidFill>
                <a:srgbClr val="A50021"/>
              </a:solidFill>
            </a:endParaRPr>
          </a:p>
        </p:txBody>
      </p:sp>
      <p:sp>
        <p:nvSpPr>
          <p:cNvPr id="95235" name="Rectangle 2">
            <a:extLst>
              <a:ext uri="{FF2B5EF4-FFF2-40B4-BE49-F238E27FC236}">
                <a16:creationId xmlns:a16="http://schemas.microsoft.com/office/drawing/2014/main" id="{3A3A0F0B-2D5B-D7D0-1FE3-209B1C024A52}"/>
              </a:ext>
            </a:extLst>
          </p:cNvPr>
          <p:cNvSpPr>
            <a:spLocks noGrp="1" noChangeArrowheads="1"/>
          </p:cNvSpPr>
          <p:nvPr>
            <p:ph type="title"/>
          </p:nvPr>
        </p:nvSpPr>
        <p:spPr/>
        <p:txBody>
          <a:bodyPr/>
          <a:lstStyle/>
          <a:p>
            <a:pPr eaLnBrk="1" hangingPunct="1"/>
            <a:r>
              <a:rPr lang="zh-CN" altLang="en-US" sz="3400" dirty="0"/>
              <a:t>选择算子： 生成新种群</a:t>
            </a:r>
            <a:endParaRPr lang="en-US" altLang="ja-JP" sz="3400" dirty="0"/>
          </a:p>
        </p:txBody>
      </p:sp>
      <p:sp>
        <p:nvSpPr>
          <p:cNvPr id="685059" name="Rectangle 3">
            <a:extLst>
              <a:ext uri="{FF2B5EF4-FFF2-40B4-BE49-F238E27FC236}">
                <a16:creationId xmlns:a16="http://schemas.microsoft.com/office/drawing/2014/main" id="{C4E84411-2501-8E9E-C613-B0A7D770C85F}"/>
              </a:ext>
            </a:extLst>
          </p:cNvPr>
          <p:cNvSpPr>
            <a:spLocks noGrp="1" noChangeArrowheads="1"/>
          </p:cNvSpPr>
          <p:nvPr>
            <p:ph type="body" idx="1"/>
          </p:nvPr>
        </p:nvSpPr>
        <p:spPr>
          <a:xfrm>
            <a:off x="250825" y="908050"/>
            <a:ext cx="8642350" cy="5865813"/>
          </a:xfrm>
        </p:spPr>
        <p:txBody>
          <a:bodyPr/>
          <a:lstStyle/>
          <a:p>
            <a:pPr eaLnBrk="1" hangingPunct="1"/>
            <a:r>
              <a:rPr lang="zh-CN" altLang="en-US" sz="2800" dirty="0">
                <a:ea typeface="宋体" panose="02010600030101010101" pitchFamily="2" charset="-122"/>
              </a:rPr>
              <a:t>随机替换：子代替代一个随机挑选的父代</a:t>
            </a:r>
            <a:endParaRPr lang="en-US" altLang="zh-CN" sz="2800" dirty="0">
              <a:ea typeface="宋体" panose="02010600030101010101" pitchFamily="2" charset="-122"/>
            </a:endParaRPr>
          </a:p>
          <a:p>
            <a:pPr eaLnBrk="1" hangingPunct="1"/>
            <a:endParaRPr lang="en-US" altLang="zh-CN" sz="2800" dirty="0">
              <a:ea typeface="宋体" panose="02010600030101010101" pitchFamily="2" charset="-122"/>
            </a:endParaRPr>
          </a:p>
          <a:p>
            <a:pPr eaLnBrk="1" hangingPunct="1"/>
            <a:r>
              <a:rPr lang="zh-CN" altLang="en-US" sz="2800" dirty="0">
                <a:solidFill>
                  <a:srgbClr val="0000FF"/>
                </a:solidFill>
                <a:ea typeface="宋体" panose="02010600030101010101" pitchFamily="2" charset="-122"/>
              </a:rPr>
              <a:t>拥挤策略：</a:t>
            </a:r>
            <a:r>
              <a:rPr lang="zh-CN" altLang="en-US" sz="2800" dirty="0">
                <a:ea typeface="宋体" panose="02010600030101010101" pitchFamily="2" charset="-122"/>
              </a:rPr>
              <a:t>子代替代离它最接近的父代个体</a:t>
            </a:r>
            <a:endParaRPr lang="en-US" altLang="ja-JP" sz="2800" dirty="0">
              <a:ea typeface="宋体" panose="02010600030101010101" pitchFamily="2" charset="-122"/>
            </a:endParaRPr>
          </a:p>
        </p:txBody>
      </p:sp>
      <p:grpSp>
        <p:nvGrpSpPr>
          <p:cNvPr id="2" name="组合 1">
            <a:extLst>
              <a:ext uri="{FF2B5EF4-FFF2-40B4-BE49-F238E27FC236}">
                <a16:creationId xmlns:a16="http://schemas.microsoft.com/office/drawing/2014/main" id="{6DA48B3F-8147-22A4-C0BE-1956BB2C6324}"/>
              </a:ext>
            </a:extLst>
          </p:cNvPr>
          <p:cNvGrpSpPr/>
          <p:nvPr/>
        </p:nvGrpSpPr>
        <p:grpSpPr>
          <a:xfrm>
            <a:off x="742950" y="2921246"/>
            <a:ext cx="7808913" cy="3844925"/>
            <a:chOff x="742950" y="2921246"/>
            <a:chExt cx="7808913" cy="3844925"/>
          </a:xfrm>
        </p:grpSpPr>
        <p:sp>
          <p:nvSpPr>
            <p:cNvPr id="97284" name="Freeform 4">
              <a:extLst>
                <a:ext uri="{FF2B5EF4-FFF2-40B4-BE49-F238E27FC236}">
                  <a16:creationId xmlns:a16="http://schemas.microsoft.com/office/drawing/2014/main" id="{DFCF0485-3B36-36A7-A5F8-D7868B85B842}"/>
                </a:ext>
              </a:extLst>
            </p:cNvPr>
            <p:cNvSpPr>
              <a:spLocks/>
            </p:cNvSpPr>
            <p:nvPr/>
          </p:nvSpPr>
          <p:spPr bwMode="auto">
            <a:xfrm>
              <a:off x="1147763" y="3380034"/>
              <a:ext cx="3170237" cy="2001837"/>
            </a:xfrm>
            <a:custGeom>
              <a:avLst/>
              <a:gdLst>
                <a:gd name="T0" fmla="*/ 2147483646 w 1997"/>
                <a:gd name="T1" fmla="*/ 2147483646 h 1261"/>
                <a:gd name="T2" fmla="*/ 2147483646 w 1997"/>
                <a:gd name="T3" fmla="*/ 2147483646 h 1261"/>
                <a:gd name="T4" fmla="*/ 2147483646 w 1997"/>
                <a:gd name="T5" fmla="*/ 2147483646 h 1261"/>
                <a:gd name="T6" fmla="*/ 2147483646 w 1997"/>
                <a:gd name="T7" fmla="*/ 2147483646 h 1261"/>
                <a:gd name="T8" fmla="*/ 2147483646 w 1997"/>
                <a:gd name="T9" fmla="*/ 2147483646 h 1261"/>
                <a:gd name="T10" fmla="*/ 2147483646 w 1997"/>
                <a:gd name="T11" fmla="*/ 2147483646 h 1261"/>
                <a:gd name="T12" fmla="*/ 2147483646 w 1997"/>
                <a:gd name="T13" fmla="*/ 2147483646 h 1261"/>
                <a:gd name="T14" fmla="*/ 2147483646 w 1997"/>
                <a:gd name="T15" fmla="*/ 2147483646 h 1261"/>
                <a:gd name="T16" fmla="*/ 2147483646 w 1997"/>
                <a:gd name="T17" fmla="*/ 2147483646 h 1261"/>
                <a:gd name="T18" fmla="*/ 2147483646 w 1997"/>
                <a:gd name="T19" fmla="*/ 2147483646 h 1261"/>
                <a:gd name="T20" fmla="*/ 2147483646 w 1997"/>
                <a:gd name="T21" fmla="*/ 2147483646 h 1261"/>
                <a:gd name="T22" fmla="*/ 2147483646 w 1997"/>
                <a:gd name="T23" fmla="*/ 0 h 12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97"/>
                <a:gd name="T37" fmla="*/ 0 h 1261"/>
                <a:gd name="T38" fmla="*/ 1997 w 1997"/>
                <a:gd name="T39" fmla="*/ 1261 h 12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97" h="1261">
                  <a:moveTo>
                    <a:pt x="282" y="531"/>
                  </a:moveTo>
                  <a:cubicBezTo>
                    <a:pt x="249" y="555"/>
                    <a:pt x="228" y="590"/>
                    <a:pt x="192" y="608"/>
                  </a:cubicBezTo>
                  <a:cubicBezTo>
                    <a:pt x="170" y="638"/>
                    <a:pt x="150" y="653"/>
                    <a:pt x="128" y="685"/>
                  </a:cubicBezTo>
                  <a:cubicBezTo>
                    <a:pt x="124" y="691"/>
                    <a:pt x="115" y="704"/>
                    <a:pt x="115" y="704"/>
                  </a:cubicBezTo>
                  <a:cubicBezTo>
                    <a:pt x="101" y="749"/>
                    <a:pt x="121" y="697"/>
                    <a:pt x="90" y="736"/>
                  </a:cubicBezTo>
                  <a:cubicBezTo>
                    <a:pt x="80" y="749"/>
                    <a:pt x="78" y="766"/>
                    <a:pt x="71" y="781"/>
                  </a:cubicBezTo>
                  <a:cubicBezTo>
                    <a:pt x="38" y="961"/>
                    <a:pt x="0" y="1162"/>
                    <a:pt x="199" y="1222"/>
                  </a:cubicBezTo>
                  <a:cubicBezTo>
                    <a:pt x="234" y="1246"/>
                    <a:pt x="277" y="1261"/>
                    <a:pt x="320" y="1261"/>
                  </a:cubicBezTo>
                  <a:lnTo>
                    <a:pt x="864" y="1216"/>
                  </a:lnTo>
                  <a:lnTo>
                    <a:pt x="1863" y="1081"/>
                  </a:lnTo>
                  <a:lnTo>
                    <a:pt x="1997" y="352"/>
                  </a:lnTo>
                  <a:lnTo>
                    <a:pt x="137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85" name="Line 5">
              <a:extLst>
                <a:ext uri="{FF2B5EF4-FFF2-40B4-BE49-F238E27FC236}">
                  <a16:creationId xmlns:a16="http://schemas.microsoft.com/office/drawing/2014/main" id="{807B843A-EF1F-99A5-EE66-F2262720A953}"/>
                </a:ext>
              </a:extLst>
            </p:cNvPr>
            <p:cNvSpPr>
              <a:spLocks noChangeShapeType="1"/>
            </p:cNvSpPr>
            <p:nvPr/>
          </p:nvSpPr>
          <p:spPr bwMode="auto">
            <a:xfrm flipV="1">
              <a:off x="1595438" y="3380034"/>
              <a:ext cx="1706562" cy="822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6" name="Rectangle 6">
              <a:extLst>
                <a:ext uri="{FF2B5EF4-FFF2-40B4-BE49-F238E27FC236}">
                  <a16:creationId xmlns:a16="http://schemas.microsoft.com/office/drawing/2014/main" id="{E288EA01-EC6A-1150-97E1-1C1E8796C29C}"/>
                </a:ext>
              </a:extLst>
            </p:cNvPr>
            <p:cNvSpPr>
              <a:spLocks noChangeArrowheads="1"/>
            </p:cNvSpPr>
            <p:nvPr/>
          </p:nvSpPr>
          <p:spPr bwMode="auto">
            <a:xfrm>
              <a:off x="1838325" y="5105646"/>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87" name="Rectangle 7">
              <a:extLst>
                <a:ext uri="{FF2B5EF4-FFF2-40B4-BE49-F238E27FC236}">
                  <a16:creationId xmlns:a16="http://schemas.microsoft.com/office/drawing/2014/main" id="{88EDF689-EC91-B4CF-581D-DF5B6354B575}"/>
                </a:ext>
              </a:extLst>
            </p:cNvPr>
            <p:cNvSpPr>
              <a:spLocks noChangeArrowheads="1"/>
            </p:cNvSpPr>
            <p:nvPr/>
          </p:nvSpPr>
          <p:spPr bwMode="auto">
            <a:xfrm>
              <a:off x="2054225" y="4683371"/>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88" name="Rectangle 8">
              <a:extLst>
                <a:ext uri="{FF2B5EF4-FFF2-40B4-BE49-F238E27FC236}">
                  <a16:creationId xmlns:a16="http://schemas.microsoft.com/office/drawing/2014/main" id="{C2BFCDD2-0B10-8519-5D8E-D3D68127AF4D}"/>
                </a:ext>
              </a:extLst>
            </p:cNvPr>
            <p:cNvSpPr>
              <a:spLocks noChangeArrowheads="1"/>
            </p:cNvSpPr>
            <p:nvPr/>
          </p:nvSpPr>
          <p:spPr bwMode="auto">
            <a:xfrm>
              <a:off x="2938463" y="4981821"/>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89" name="Rectangle 9">
              <a:extLst>
                <a:ext uri="{FF2B5EF4-FFF2-40B4-BE49-F238E27FC236}">
                  <a16:creationId xmlns:a16="http://schemas.microsoft.com/office/drawing/2014/main" id="{5BF38350-4EBA-5AF0-661A-B34A48EA8A21}"/>
                </a:ext>
              </a:extLst>
            </p:cNvPr>
            <p:cNvSpPr>
              <a:spLocks noChangeArrowheads="1"/>
            </p:cNvSpPr>
            <p:nvPr/>
          </p:nvSpPr>
          <p:spPr bwMode="auto">
            <a:xfrm>
              <a:off x="2008188" y="4022971"/>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0" name="Rectangle 10">
              <a:extLst>
                <a:ext uri="{FF2B5EF4-FFF2-40B4-BE49-F238E27FC236}">
                  <a16:creationId xmlns:a16="http://schemas.microsoft.com/office/drawing/2014/main" id="{FDFA4347-FFDD-7CF1-4007-C60F546B7AEB}"/>
                </a:ext>
              </a:extLst>
            </p:cNvPr>
            <p:cNvSpPr>
              <a:spLocks noChangeArrowheads="1"/>
            </p:cNvSpPr>
            <p:nvPr/>
          </p:nvSpPr>
          <p:spPr bwMode="auto">
            <a:xfrm>
              <a:off x="2097088" y="4472234"/>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1" name="Rectangle 11">
              <a:extLst>
                <a:ext uri="{FF2B5EF4-FFF2-40B4-BE49-F238E27FC236}">
                  <a16:creationId xmlns:a16="http://schemas.microsoft.com/office/drawing/2014/main" id="{F7C98C01-0F19-A99B-41B1-F50756E40178}"/>
                </a:ext>
              </a:extLst>
            </p:cNvPr>
            <p:cNvSpPr>
              <a:spLocks noChangeArrowheads="1"/>
            </p:cNvSpPr>
            <p:nvPr/>
          </p:nvSpPr>
          <p:spPr bwMode="auto">
            <a:xfrm>
              <a:off x="2260600" y="4580184"/>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2" name="Oval 12">
              <a:extLst>
                <a:ext uri="{FF2B5EF4-FFF2-40B4-BE49-F238E27FC236}">
                  <a16:creationId xmlns:a16="http://schemas.microsoft.com/office/drawing/2014/main" id="{EE6FB381-DC98-0D57-D4F7-A45AA9576881}"/>
                </a:ext>
              </a:extLst>
            </p:cNvPr>
            <p:cNvSpPr>
              <a:spLocks noChangeArrowheads="1"/>
            </p:cNvSpPr>
            <p:nvPr/>
          </p:nvSpPr>
          <p:spPr bwMode="auto">
            <a:xfrm>
              <a:off x="2773363" y="4213471"/>
              <a:ext cx="223837" cy="2032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3" name="Oval 13">
              <a:extLst>
                <a:ext uri="{FF2B5EF4-FFF2-40B4-BE49-F238E27FC236}">
                  <a16:creationId xmlns:a16="http://schemas.microsoft.com/office/drawing/2014/main" id="{E117CD94-247E-3C75-D7E6-19C5561FDDA2}"/>
                </a:ext>
              </a:extLst>
            </p:cNvPr>
            <p:cNvSpPr>
              <a:spLocks noChangeArrowheads="1"/>
            </p:cNvSpPr>
            <p:nvPr/>
          </p:nvSpPr>
          <p:spPr bwMode="auto">
            <a:xfrm>
              <a:off x="2947988" y="3759446"/>
              <a:ext cx="223837"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4" name="Oval 14">
              <a:extLst>
                <a:ext uri="{FF2B5EF4-FFF2-40B4-BE49-F238E27FC236}">
                  <a16:creationId xmlns:a16="http://schemas.microsoft.com/office/drawing/2014/main" id="{9DF282A5-0696-6F03-6BE7-BA45705DC25D}"/>
                </a:ext>
              </a:extLst>
            </p:cNvPr>
            <p:cNvSpPr>
              <a:spLocks noChangeArrowheads="1"/>
            </p:cNvSpPr>
            <p:nvPr/>
          </p:nvSpPr>
          <p:spPr bwMode="auto">
            <a:xfrm>
              <a:off x="3365500" y="4094409"/>
              <a:ext cx="223838"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5" name="Oval 15">
              <a:extLst>
                <a:ext uri="{FF2B5EF4-FFF2-40B4-BE49-F238E27FC236}">
                  <a16:creationId xmlns:a16="http://schemas.microsoft.com/office/drawing/2014/main" id="{90250A19-72DE-DCF2-93AC-B8D291BC3ACB}"/>
                </a:ext>
              </a:extLst>
            </p:cNvPr>
            <p:cNvSpPr>
              <a:spLocks noChangeArrowheads="1"/>
            </p:cNvSpPr>
            <p:nvPr/>
          </p:nvSpPr>
          <p:spPr bwMode="auto">
            <a:xfrm>
              <a:off x="3324225" y="3748334"/>
              <a:ext cx="223838"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6" name="Oval 16">
              <a:extLst>
                <a:ext uri="{FF2B5EF4-FFF2-40B4-BE49-F238E27FC236}">
                  <a16:creationId xmlns:a16="http://schemas.microsoft.com/office/drawing/2014/main" id="{C1EA7E5A-77EE-1A58-1B2A-AEEBB93695DC}"/>
                </a:ext>
              </a:extLst>
            </p:cNvPr>
            <p:cNvSpPr>
              <a:spLocks noChangeArrowheads="1"/>
            </p:cNvSpPr>
            <p:nvPr/>
          </p:nvSpPr>
          <p:spPr bwMode="auto">
            <a:xfrm>
              <a:off x="3355975" y="4450009"/>
              <a:ext cx="223838"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7" name="Oval 17">
              <a:extLst>
                <a:ext uri="{FF2B5EF4-FFF2-40B4-BE49-F238E27FC236}">
                  <a16:creationId xmlns:a16="http://schemas.microsoft.com/office/drawing/2014/main" id="{3EE34467-C468-EE87-D5D7-A9E763DB8289}"/>
                </a:ext>
              </a:extLst>
            </p:cNvPr>
            <p:cNvSpPr>
              <a:spLocks noChangeArrowheads="1"/>
            </p:cNvSpPr>
            <p:nvPr/>
          </p:nvSpPr>
          <p:spPr bwMode="auto">
            <a:xfrm>
              <a:off x="1435100" y="4826246"/>
              <a:ext cx="223838"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8" name="Oval 18">
              <a:extLst>
                <a:ext uri="{FF2B5EF4-FFF2-40B4-BE49-F238E27FC236}">
                  <a16:creationId xmlns:a16="http://schemas.microsoft.com/office/drawing/2014/main" id="{DAD532DE-5888-81B3-C5F2-12B3938493D6}"/>
                </a:ext>
              </a:extLst>
            </p:cNvPr>
            <p:cNvSpPr>
              <a:spLocks noChangeArrowheads="1"/>
            </p:cNvSpPr>
            <p:nvPr/>
          </p:nvSpPr>
          <p:spPr bwMode="auto">
            <a:xfrm>
              <a:off x="5248275" y="3091109"/>
              <a:ext cx="223838" cy="203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299" name="Rectangle 19">
              <a:extLst>
                <a:ext uri="{FF2B5EF4-FFF2-40B4-BE49-F238E27FC236}">
                  <a16:creationId xmlns:a16="http://schemas.microsoft.com/office/drawing/2014/main" id="{A0C8392B-18FA-51C3-5159-B096A71C5983}"/>
                </a:ext>
              </a:extLst>
            </p:cNvPr>
            <p:cNvSpPr>
              <a:spLocks noChangeArrowheads="1"/>
            </p:cNvSpPr>
            <p:nvPr/>
          </p:nvSpPr>
          <p:spPr bwMode="auto">
            <a:xfrm>
              <a:off x="5272088" y="3626096"/>
              <a:ext cx="152400" cy="1524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300" name="Text Box 20">
              <a:extLst>
                <a:ext uri="{FF2B5EF4-FFF2-40B4-BE49-F238E27FC236}">
                  <a16:creationId xmlns:a16="http://schemas.microsoft.com/office/drawing/2014/main" id="{FFAAC033-DD76-6A2E-67EC-933EF7C6BE34}"/>
                </a:ext>
              </a:extLst>
            </p:cNvPr>
            <p:cNvSpPr txBox="1">
              <a:spLocks noChangeArrowheads="1"/>
            </p:cNvSpPr>
            <p:nvPr/>
          </p:nvSpPr>
          <p:spPr bwMode="auto">
            <a:xfrm>
              <a:off x="5861050" y="2921246"/>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ea typeface="宋体" panose="02010600030101010101" pitchFamily="2" charset="-122"/>
                </a:rPr>
                <a:t>子代个体</a:t>
              </a:r>
            </a:p>
          </p:txBody>
        </p:sp>
        <p:sp>
          <p:nvSpPr>
            <p:cNvPr id="97301" name="Text Box 21">
              <a:extLst>
                <a:ext uri="{FF2B5EF4-FFF2-40B4-BE49-F238E27FC236}">
                  <a16:creationId xmlns:a16="http://schemas.microsoft.com/office/drawing/2014/main" id="{77B947B2-79E4-3000-BC02-C1E215840092}"/>
                </a:ext>
              </a:extLst>
            </p:cNvPr>
            <p:cNvSpPr txBox="1">
              <a:spLocks noChangeArrowheads="1"/>
            </p:cNvSpPr>
            <p:nvPr/>
          </p:nvSpPr>
          <p:spPr bwMode="auto">
            <a:xfrm>
              <a:off x="5954713" y="3543546"/>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ea typeface="宋体" panose="02010600030101010101" pitchFamily="2" charset="-122"/>
                </a:rPr>
                <a:t>父代个体</a:t>
              </a:r>
            </a:p>
          </p:txBody>
        </p:sp>
        <p:sp>
          <p:nvSpPr>
            <p:cNvPr id="97302" name="Oval 23">
              <a:extLst>
                <a:ext uri="{FF2B5EF4-FFF2-40B4-BE49-F238E27FC236}">
                  <a16:creationId xmlns:a16="http://schemas.microsoft.com/office/drawing/2014/main" id="{AB2ADD62-6CBB-61E7-D60E-429077122BC6}"/>
                </a:ext>
              </a:extLst>
            </p:cNvPr>
            <p:cNvSpPr>
              <a:spLocks noChangeArrowheads="1"/>
            </p:cNvSpPr>
            <p:nvPr/>
          </p:nvSpPr>
          <p:spPr bwMode="auto">
            <a:xfrm>
              <a:off x="5238750" y="4103934"/>
              <a:ext cx="223838" cy="2032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97303" name="Text Box 24">
              <a:extLst>
                <a:ext uri="{FF2B5EF4-FFF2-40B4-BE49-F238E27FC236}">
                  <a16:creationId xmlns:a16="http://schemas.microsoft.com/office/drawing/2014/main" id="{D6433879-80FF-6D6B-96F5-751566168245}"/>
                </a:ext>
              </a:extLst>
            </p:cNvPr>
            <p:cNvSpPr txBox="1">
              <a:spLocks noChangeArrowheads="1"/>
            </p:cNvSpPr>
            <p:nvPr/>
          </p:nvSpPr>
          <p:spPr bwMode="auto">
            <a:xfrm>
              <a:off x="5892800" y="4034084"/>
              <a:ext cx="2659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ea typeface="宋体" panose="02010600030101010101" pitchFamily="2" charset="-122"/>
                </a:rPr>
                <a:t>新生成的子代个体</a:t>
              </a:r>
            </a:p>
          </p:txBody>
        </p:sp>
        <p:sp>
          <p:nvSpPr>
            <p:cNvPr id="97304" name="Text Box 25">
              <a:extLst>
                <a:ext uri="{FF2B5EF4-FFF2-40B4-BE49-F238E27FC236}">
                  <a16:creationId xmlns:a16="http://schemas.microsoft.com/office/drawing/2014/main" id="{E1062356-C485-1BE9-BB66-E0951788F982}"/>
                </a:ext>
              </a:extLst>
            </p:cNvPr>
            <p:cNvSpPr txBox="1">
              <a:spLocks noChangeArrowheads="1"/>
            </p:cNvSpPr>
            <p:nvPr/>
          </p:nvSpPr>
          <p:spPr bwMode="auto">
            <a:xfrm>
              <a:off x="742950" y="5935909"/>
              <a:ext cx="45164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2400">
                  <a:ea typeface="宋体" panose="02010600030101010101" pitchFamily="2" charset="-122"/>
                </a:rPr>
                <a:t>个体之间的距离：</a:t>
              </a:r>
              <a:r>
                <a:rPr lang="zh-CN" altLang="en-US" sz="2400">
                  <a:solidFill>
                    <a:schemeClr val="accent2"/>
                  </a:solidFill>
                  <a:ea typeface="宋体" panose="02010600030101010101" pitchFamily="2" charset="-122"/>
                </a:rPr>
                <a:t>码空间的距离</a:t>
              </a:r>
            </a:p>
            <a:p>
              <a:pPr eaLnBrk="1" hangingPunct="1">
                <a:spcBef>
                  <a:spcPct val="0"/>
                </a:spcBef>
                <a:buClrTx/>
                <a:buFontTx/>
                <a:buNone/>
              </a:pPr>
              <a:r>
                <a:rPr lang="zh-CN" altLang="en-US" sz="2400">
                  <a:ea typeface="宋体" panose="02010600030101010101" pitchFamily="2" charset="-122"/>
                </a:rPr>
                <a:t>                             </a:t>
              </a:r>
              <a:r>
                <a:rPr lang="zh-CN" altLang="en-US" sz="2400">
                  <a:solidFill>
                    <a:schemeClr val="accent2"/>
                  </a:solidFill>
                  <a:ea typeface="宋体" panose="02010600030101010101" pitchFamily="2" charset="-122"/>
                </a:rPr>
                <a:t>解空间的距离</a:t>
              </a:r>
            </a:p>
          </p:txBody>
        </p:sp>
        <p:sp>
          <p:nvSpPr>
            <p:cNvPr id="97305" name="Line 26">
              <a:extLst>
                <a:ext uri="{FF2B5EF4-FFF2-40B4-BE49-F238E27FC236}">
                  <a16:creationId xmlns:a16="http://schemas.microsoft.com/office/drawing/2014/main" id="{853B7431-6DDC-E8AF-00ED-69903C8222F3}"/>
                </a:ext>
              </a:extLst>
            </p:cNvPr>
            <p:cNvSpPr>
              <a:spLocks noChangeShapeType="1"/>
            </p:cNvSpPr>
            <p:nvPr/>
          </p:nvSpPr>
          <p:spPr bwMode="auto">
            <a:xfrm flipH="1">
              <a:off x="2470150" y="4397621"/>
              <a:ext cx="307975" cy="1762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683850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Effect transition="in" filter="slide(fromBottom)">
                                      <p:cBhvr>
                                        <p:cTn id="7" dur="500"/>
                                        <p:tgtEl>
                                          <p:spTgt spid="68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85059">
                                            <p:txEl>
                                              <p:pRg st="2" end="2"/>
                                            </p:txEl>
                                          </p:spTgt>
                                        </p:tgtEl>
                                        <p:attrNameLst>
                                          <p:attrName>style.visibility</p:attrName>
                                        </p:attrNameLst>
                                      </p:cBhvr>
                                      <p:to>
                                        <p:strVal val="visible"/>
                                      </p:to>
                                    </p:set>
                                    <p:animEffect transition="in" filter="slide(fromBottom)">
                                      <p:cBhvr>
                                        <p:cTn id="12" dur="500"/>
                                        <p:tgtEl>
                                          <p:spTgt spid="6850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a:extLst>
              <a:ext uri="{FF2B5EF4-FFF2-40B4-BE49-F238E27FC236}">
                <a16:creationId xmlns:a16="http://schemas.microsoft.com/office/drawing/2014/main" id="{CBBDA2E8-5F16-6471-3379-75E5652766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4D21D59B-567B-4BF6-B817-6C142D5B0ABA}" type="slidenum">
              <a:rPr kumimoji="0" lang="en-US" altLang="ja-JP" sz="1400" smtClean="0">
                <a:solidFill>
                  <a:srgbClr val="A50021"/>
                </a:solidFill>
              </a:rPr>
              <a:pPr>
                <a:spcBef>
                  <a:spcPct val="0"/>
                </a:spcBef>
                <a:buClrTx/>
                <a:buFontTx/>
                <a:buNone/>
              </a:pPr>
              <a:t>64</a:t>
            </a:fld>
            <a:endParaRPr kumimoji="0" lang="en-US" altLang="ja-JP" sz="1400">
              <a:solidFill>
                <a:srgbClr val="A50021"/>
              </a:solidFill>
            </a:endParaRPr>
          </a:p>
        </p:txBody>
      </p:sp>
      <p:sp>
        <p:nvSpPr>
          <p:cNvPr id="100355" name="Rectangle 2">
            <a:extLst>
              <a:ext uri="{FF2B5EF4-FFF2-40B4-BE49-F238E27FC236}">
                <a16:creationId xmlns:a16="http://schemas.microsoft.com/office/drawing/2014/main" id="{F27452BD-EB02-96FB-301D-C712ED5AE727}"/>
              </a:ext>
            </a:extLst>
          </p:cNvPr>
          <p:cNvSpPr>
            <a:spLocks noGrp="1" noChangeArrowheads="1"/>
          </p:cNvSpPr>
          <p:nvPr>
            <p:ph type="title"/>
          </p:nvPr>
        </p:nvSpPr>
        <p:spPr/>
        <p:txBody>
          <a:bodyPr/>
          <a:lstStyle/>
          <a:p>
            <a:pPr eaLnBrk="1" hangingPunct="1"/>
            <a:r>
              <a:rPr lang="zh-CN" altLang="en-US" sz="3400"/>
              <a:t>选择压力</a:t>
            </a:r>
            <a:endParaRPr lang="en-US" altLang="ja-JP" sz="3400"/>
          </a:p>
        </p:txBody>
      </p:sp>
      <p:sp>
        <p:nvSpPr>
          <p:cNvPr id="538627" name="Rectangle 3">
            <a:extLst>
              <a:ext uri="{FF2B5EF4-FFF2-40B4-BE49-F238E27FC236}">
                <a16:creationId xmlns:a16="http://schemas.microsoft.com/office/drawing/2014/main" id="{209DF731-7476-8857-AEC4-D405E7FEA97F}"/>
              </a:ext>
            </a:extLst>
          </p:cNvPr>
          <p:cNvSpPr txBox="1">
            <a:spLocks noChangeArrowheads="1"/>
          </p:cNvSpPr>
          <p:nvPr/>
        </p:nvSpPr>
        <p:spPr bwMode="auto">
          <a:xfrm>
            <a:off x="122112" y="801102"/>
            <a:ext cx="8877488" cy="5184576"/>
          </a:xfrm>
          <a:prstGeom prst="rect">
            <a:avLst/>
          </a:prstGeom>
          <a:noFill/>
          <a:ln>
            <a:noFill/>
          </a:ln>
        </p:spPr>
        <p:txBody>
          <a:bodyPr>
            <a:norm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eaLnBrk="1" fontAlgn="auto" hangingPunct="1">
              <a:spcAft>
                <a:spcPts val="0"/>
              </a:spcAft>
              <a:defRPr/>
            </a:pPr>
            <a:r>
              <a:rPr lang="zh-CN" altLang="en-US" sz="2800" b="0" kern="0" dirty="0">
                <a:highlight>
                  <a:srgbClr val="FFFF00"/>
                </a:highlight>
                <a:latin typeface="Times New Roman" panose="02020603050405020304" pitchFamily="18" charset="0"/>
              </a:rPr>
              <a:t>选择压力</a:t>
            </a:r>
            <a:r>
              <a:rPr lang="zh-CN" altLang="en-US" sz="2800" b="0" kern="0" dirty="0">
                <a:latin typeface="Times New Roman" panose="02020603050405020304" pitchFamily="18" charset="0"/>
              </a:rPr>
              <a:t>：最佳个体选中的概率与平均选中概率的比值</a:t>
            </a:r>
            <a:r>
              <a:rPr lang="en-US" altLang="ja-JP" sz="2800" b="0" kern="0" dirty="0">
                <a:latin typeface="Times New Roman" panose="02020603050405020304" pitchFamily="18" charset="0"/>
              </a:rPr>
              <a:t> </a:t>
            </a:r>
          </a:p>
          <a:p>
            <a:pPr eaLnBrk="1" fontAlgn="auto" hangingPunct="1">
              <a:spcAft>
                <a:spcPts val="0"/>
              </a:spcAft>
              <a:defRPr/>
            </a:pPr>
            <a:r>
              <a:rPr lang="zh-CN" altLang="en-US" sz="2800" b="0" kern="0" dirty="0">
                <a:highlight>
                  <a:srgbClr val="FFFF00"/>
                </a:highlight>
                <a:latin typeface="Times New Roman" panose="02020603050405020304" pitchFamily="18" charset="0"/>
              </a:rPr>
              <a:t>合适</a:t>
            </a:r>
            <a:r>
              <a:rPr lang="zh-CN" altLang="en-US" sz="2800" b="0" kern="0" dirty="0">
                <a:latin typeface="Times New Roman" panose="02020603050405020304" pitchFamily="18" charset="0"/>
              </a:rPr>
              <a:t>的选择压力很重要</a:t>
            </a:r>
            <a:endParaRPr lang="en-US" altLang="ja-JP" sz="2800" b="0" kern="0" dirty="0">
              <a:latin typeface="Times New Roman" panose="02020603050405020304" pitchFamily="18" charset="0"/>
            </a:endParaRPr>
          </a:p>
        </p:txBody>
      </p:sp>
      <p:sp>
        <p:nvSpPr>
          <p:cNvPr id="108550" name="Rectangle 5">
            <a:extLst>
              <a:ext uri="{FF2B5EF4-FFF2-40B4-BE49-F238E27FC236}">
                <a16:creationId xmlns:a16="http://schemas.microsoft.com/office/drawing/2014/main" id="{AC5FD15D-C91D-3F11-E9E7-9925D8A8DB30}"/>
              </a:ext>
            </a:extLst>
          </p:cNvPr>
          <p:cNvSpPr txBox="1">
            <a:spLocks noChangeArrowheads="1"/>
          </p:cNvSpPr>
          <p:nvPr/>
        </p:nvSpPr>
        <p:spPr bwMode="auto">
          <a:xfrm>
            <a:off x="144463" y="2133600"/>
            <a:ext cx="8797925" cy="4529138"/>
          </a:xfrm>
          <a:prstGeom prst="rect">
            <a:avLst/>
          </a:prstGeom>
          <a:noFill/>
          <a:ln>
            <a:noFill/>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marL="609600" indent="-609600" eaLnBrk="1" hangingPunct="1">
              <a:buFont typeface="Wingdings" panose="05000000000000000000" pitchFamily="2" charset="2"/>
              <a:buNone/>
              <a:defRPr/>
            </a:pPr>
            <a:r>
              <a:rPr lang="en-GB" altLang="zh-CN" b="0" kern="0"/>
              <a:t> </a:t>
            </a:r>
            <a:endParaRPr lang="zh-CN" altLang="en-US" b="0" kern="0"/>
          </a:p>
        </p:txBody>
      </p:sp>
      <p:grpSp>
        <p:nvGrpSpPr>
          <p:cNvPr id="4" name="组合 3">
            <a:extLst>
              <a:ext uri="{FF2B5EF4-FFF2-40B4-BE49-F238E27FC236}">
                <a16:creationId xmlns:a16="http://schemas.microsoft.com/office/drawing/2014/main" id="{5A9F8AF4-BDF6-7E78-A531-87594FAB1417}"/>
              </a:ext>
            </a:extLst>
          </p:cNvPr>
          <p:cNvGrpSpPr>
            <a:grpSpLocks/>
          </p:cNvGrpSpPr>
          <p:nvPr/>
        </p:nvGrpSpPr>
        <p:grpSpPr bwMode="auto">
          <a:xfrm>
            <a:off x="415925" y="2883853"/>
            <a:ext cx="8439150" cy="2244725"/>
            <a:chOff x="415863" y="3856840"/>
            <a:chExt cx="8439150" cy="2244725"/>
          </a:xfrm>
        </p:grpSpPr>
        <p:sp>
          <p:nvSpPr>
            <p:cNvPr id="100367" name="Freeform 6">
              <a:extLst>
                <a:ext uri="{FF2B5EF4-FFF2-40B4-BE49-F238E27FC236}">
                  <a16:creationId xmlns:a16="http://schemas.microsoft.com/office/drawing/2014/main" id="{D30C9ABC-7ACB-A4B1-7FF7-F5A34FEE8AAB}"/>
                </a:ext>
              </a:extLst>
            </p:cNvPr>
            <p:cNvSpPr>
              <a:spLocks/>
            </p:cNvSpPr>
            <p:nvPr/>
          </p:nvSpPr>
          <p:spPr bwMode="auto">
            <a:xfrm>
              <a:off x="415863" y="3856840"/>
              <a:ext cx="8424862" cy="2244725"/>
            </a:xfrm>
            <a:custGeom>
              <a:avLst/>
              <a:gdLst>
                <a:gd name="T0" fmla="*/ 0 w 5307"/>
                <a:gd name="T1" fmla="*/ 2147483646 h 1414"/>
                <a:gd name="T2" fmla="*/ 2147483646 w 5307"/>
                <a:gd name="T3" fmla="*/ 2147483646 h 1414"/>
                <a:gd name="T4" fmla="*/ 2147483646 w 5307"/>
                <a:gd name="T5" fmla="*/ 2147483646 h 1414"/>
                <a:gd name="T6" fmla="*/ 2147483646 w 5307"/>
                <a:gd name="T7" fmla="*/ 2147483646 h 1414"/>
                <a:gd name="T8" fmla="*/ 2147483646 w 5307"/>
                <a:gd name="T9" fmla="*/ 2147483646 h 1414"/>
                <a:gd name="T10" fmla="*/ 2147483646 w 5307"/>
                <a:gd name="T11" fmla="*/ 2147483646 h 1414"/>
                <a:gd name="T12" fmla="*/ 2147483646 w 5307"/>
                <a:gd name="T13" fmla="*/ 2147483646 h 1414"/>
                <a:gd name="T14" fmla="*/ 2147483646 w 5307"/>
                <a:gd name="T15" fmla="*/ 2147483646 h 1414"/>
                <a:gd name="T16" fmla="*/ 2147483646 w 5307"/>
                <a:gd name="T17" fmla="*/ 2147483646 h 1414"/>
                <a:gd name="T18" fmla="*/ 2147483646 w 5307"/>
                <a:gd name="T19" fmla="*/ 2147483646 h 1414"/>
                <a:gd name="T20" fmla="*/ 2147483646 w 5307"/>
                <a:gd name="T21" fmla="*/ 2147483646 h 1414"/>
                <a:gd name="T22" fmla="*/ 2147483646 w 5307"/>
                <a:gd name="T23" fmla="*/ 2147483646 h 1414"/>
                <a:gd name="T24" fmla="*/ 2147483646 w 5307"/>
                <a:gd name="T25" fmla="*/ 2147483646 h 1414"/>
                <a:gd name="T26" fmla="*/ 2147483646 w 5307"/>
                <a:gd name="T27" fmla="*/ 2147483646 h 1414"/>
                <a:gd name="T28" fmla="*/ 2147483646 w 5307"/>
                <a:gd name="T29" fmla="*/ 2147483646 h 1414"/>
                <a:gd name="T30" fmla="*/ 2147483646 w 5307"/>
                <a:gd name="T31" fmla="*/ 2147483646 h 1414"/>
                <a:gd name="T32" fmla="*/ 2147483646 w 5307"/>
                <a:gd name="T33" fmla="*/ 2147483646 h 1414"/>
                <a:gd name="T34" fmla="*/ 2147483646 w 5307"/>
                <a:gd name="T35" fmla="*/ 2147483646 h 1414"/>
                <a:gd name="T36" fmla="*/ 2147483646 w 5307"/>
                <a:gd name="T37" fmla="*/ 2147483646 h 1414"/>
                <a:gd name="T38" fmla="*/ 2147483646 w 5307"/>
                <a:gd name="T39" fmla="*/ 2147483646 h 1414"/>
                <a:gd name="T40" fmla="*/ 2147483646 w 5307"/>
                <a:gd name="T41" fmla="*/ 2147483646 h 1414"/>
                <a:gd name="T42" fmla="*/ 2147483646 w 5307"/>
                <a:gd name="T43" fmla="*/ 2147483646 h 1414"/>
                <a:gd name="T44" fmla="*/ 2147483646 w 5307"/>
                <a:gd name="T45" fmla="*/ 2147483646 h 1414"/>
                <a:gd name="T46" fmla="*/ 2147483646 w 5307"/>
                <a:gd name="T47" fmla="*/ 2147483646 h 1414"/>
                <a:gd name="T48" fmla="*/ 2147483646 w 5307"/>
                <a:gd name="T49" fmla="*/ 2147483646 h 1414"/>
                <a:gd name="T50" fmla="*/ 2147483646 w 5307"/>
                <a:gd name="T51" fmla="*/ 2147483646 h 14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307"/>
                <a:gd name="T79" fmla="*/ 0 h 1414"/>
                <a:gd name="T80" fmla="*/ 5307 w 5307"/>
                <a:gd name="T81" fmla="*/ 1414 h 14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307" h="1414">
                  <a:moveTo>
                    <a:pt x="0" y="1103"/>
                  </a:moveTo>
                  <a:cubicBezTo>
                    <a:pt x="45" y="1024"/>
                    <a:pt x="91" y="945"/>
                    <a:pt x="136" y="877"/>
                  </a:cubicBezTo>
                  <a:cubicBezTo>
                    <a:pt x="181" y="809"/>
                    <a:pt x="212" y="703"/>
                    <a:pt x="272" y="695"/>
                  </a:cubicBezTo>
                  <a:cubicBezTo>
                    <a:pt x="332" y="687"/>
                    <a:pt x="423" y="771"/>
                    <a:pt x="498" y="831"/>
                  </a:cubicBezTo>
                  <a:cubicBezTo>
                    <a:pt x="573" y="891"/>
                    <a:pt x="657" y="1020"/>
                    <a:pt x="725" y="1058"/>
                  </a:cubicBezTo>
                  <a:cubicBezTo>
                    <a:pt x="793" y="1096"/>
                    <a:pt x="847" y="1088"/>
                    <a:pt x="907" y="1058"/>
                  </a:cubicBezTo>
                  <a:cubicBezTo>
                    <a:pt x="967" y="1028"/>
                    <a:pt x="1028" y="922"/>
                    <a:pt x="1088" y="877"/>
                  </a:cubicBezTo>
                  <a:cubicBezTo>
                    <a:pt x="1148" y="832"/>
                    <a:pt x="1202" y="771"/>
                    <a:pt x="1270" y="786"/>
                  </a:cubicBezTo>
                  <a:cubicBezTo>
                    <a:pt x="1338" y="801"/>
                    <a:pt x="1413" y="929"/>
                    <a:pt x="1496" y="967"/>
                  </a:cubicBezTo>
                  <a:cubicBezTo>
                    <a:pt x="1579" y="1005"/>
                    <a:pt x="1724" y="1096"/>
                    <a:pt x="1769" y="1013"/>
                  </a:cubicBezTo>
                  <a:cubicBezTo>
                    <a:pt x="1814" y="930"/>
                    <a:pt x="1739" y="634"/>
                    <a:pt x="1769" y="468"/>
                  </a:cubicBezTo>
                  <a:cubicBezTo>
                    <a:pt x="1799" y="302"/>
                    <a:pt x="1897" y="30"/>
                    <a:pt x="1950" y="15"/>
                  </a:cubicBezTo>
                  <a:cubicBezTo>
                    <a:pt x="2003" y="0"/>
                    <a:pt x="2041" y="250"/>
                    <a:pt x="2086" y="378"/>
                  </a:cubicBezTo>
                  <a:cubicBezTo>
                    <a:pt x="2131" y="506"/>
                    <a:pt x="2177" y="680"/>
                    <a:pt x="2222" y="786"/>
                  </a:cubicBezTo>
                  <a:cubicBezTo>
                    <a:pt x="2267" y="892"/>
                    <a:pt x="2282" y="915"/>
                    <a:pt x="2358" y="1013"/>
                  </a:cubicBezTo>
                  <a:cubicBezTo>
                    <a:pt x="2434" y="1111"/>
                    <a:pt x="2600" y="1338"/>
                    <a:pt x="2676" y="1376"/>
                  </a:cubicBezTo>
                  <a:cubicBezTo>
                    <a:pt x="2752" y="1414"/>
                    <a:pt x="2782" y="1269"/>
                    <a:pt x="2812" y="1239"/>
                  </a:cubicBezTo>
                  <a:cubicBezTo>
                    <a:pt x="2842" y="1209"/>
                    <a:pt x="2819" y="1194"/>
                    <a:pt x="2857" y="1194"/>
                  </a:cubicBezTo>
                  <a:cubicBezTo>
                    <a:pt x="2895" y="1194"/>
                    <a:pt x="2986" y="1277"/>
                    <a:pt x="3039" y="1239"/>
                  </a:cubicBezTo>
                  <a:cubicBezTo>
                    <a:pt x="3092" y="1201"/>
                    <a:pt x="3092" y="1065"/>
                    <a:pt x="3175" y="967"/>
                  </a:cubicBezTo>
                  <a:cubicBezTo>
                    <a:pt x="3258" y="869"/>
                    <a:pt x="3410" y="680"/>
                    <a:pt x="3538" y="650"/>
                  </a:cubicBezTo>
                  <a:cubicBezTo>
                    <a:pt x="3666" y="620"/>
                    <a:pt x="3848" y="718"/>
                    <a:pt x="3946" y="786"/>
                  </a:cubicBezTo>
                  <a:cubicBezTo>
                    <a:pt x="4044" y="854"/>
                    <a:pt x="4044" y="1096"/>
                    <a:pt x="4127" y="1058"/>
                  </a:cubicBezTo>
                  <a:cubicBezTo>
                    <a:pt x="4210" y="1020"/>
                    <a:pt x="4324" y="665"/>
                    <a:pt x="4445" y="559"/>
                  </a:cubicBezTo>
                  <a:cubicBezTo>
                    <a:pt x="4566" y="453"/>
                    <a:pt x="4709" y="317"/>
                    <a:pt x="4853" y="423"/>
                  </a:cubicBezTo>
                  <a:cubicBezTo>
                    <a:pt x="4997" y="529"/>
                    <a:pt x="5152" y="861"/>
                    <a:pt x="5307" y="11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368" name="Oval 7">
              <a:extLst>
                <a:ext uri="{FF2B5EF4-FFF2-40B4-BE49-F238E27FC236}">
                  <a16:creationId xmlns:a16="http://schemas.microsoft.com/office/drawing/2014/main" id="{027839F6-6D4D-7A6F-F88E-97A09400A446}"/>
                </a:ext>
              </a:extLst>
            </p:cNvPr>
            <p:cNvSpPr>
              <a:spLocks noChangeArrowheads="1"/>
            </p:cNvSpPr>
            <p:nvPr/>
          </p:nvSpPr>
          <p:spPr bwMode="auto">
            <a:xfrm>
              <a:off x="5456175" y="5176053"/>
              <a:ext cx="215900" cy="2159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00369" name="Oval 8">
              <a:extLst>
                <a:ext uri="{FF2B5EF4-FFF2-40B4-BE49-F238E27FC236}">
                  <a16:creationId xmlns:a16="http://schemas.microsoft.com/office/drawing/2014/main" id="{AD2B2E54-A9B5-D938-987C-D34BC9901D31}"/>
                </a:ext>
              </a:extLst>
            </p:cNvPr>
            <p:cNvSpPr>
              <a:spLocks noChangeArrowheads="1"/>
            </p:cNvSpPr>
            <p:nvPr/>
          </p:nvSpPr>
          <p:spPr bwMode="auto">
            <a:xfrm>
              <a:off x="4600721" y="5882941"/>
              <a:ext cx="215900" cy="2159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00370" name="Oval 9">
              <a:extLst>
                <a:ext uri="{FF2B5EF4-FFF2-40B4-BE49-F238E27FC236}">
                  <a16:creationId xmlns:a16="http://schemas.microsoft.com/office/drawing/2014/main" id="{53AFC826-4B85-FC9A-00DD-C07DEB7B552C}"/>
                </a:ext>
              </a:extLst>
            </p:cNvPr>
            <p:cNvSpPr>
              <a:spLocks noChangeArrowheads="1"/>
            </p:cNvSpPr>
            <p:nvPr/>
          </p:nvSpPr>
          <p:spPr bwMode="auto">
            <a:xfrm>
              <a:off x="8639113" y="5447515"/>
              <a:ext cx="215900" cy="2159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00371" name="Oval 10">
              <a:extLst>
                <a:ext uri="{FF2B5EF4-FFF2-40B4-BE49-F238E27FC236}">
                  <a16:creationId xmlns:a16="http://schemas.microsoft.com/office/drawing/2014/main" id="{B90CEAD5-B557-D710-B698-A7A47F7C3510}"/>
                </a:ext>
              </a:extLst>
            </p:cNvPr>
            <p:cNvSpPr>
              <a:spLocks noChangeArrowheads="1"/>
            </p:cNvSpPr>
            <p:nvPr/>
          </p:nvSpPr>
          <p:spPr bwMode="auto">
            <a:xfrm>
              <a:off x="2983880" y="5391953"/>
              <a:ext cx="215900" cy="2159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00372" name="Oval 11">
              <a:extLst>
                <a:ext uri="{FF2B5EF4-FFF2-40B4-BE49-F238E27FC236}">
                  <a16:creationId xmlns:a16="http://schemas.microsoft.com/office/drawing/2014/main" id="{FE14A7BA-F28F-11B2-DB19-7D5E522FF8CA}"/>
                </a:ext>
              </a:extLst>
            </p:cNvPr>
            <p:cNvSpPr>
              <a:spLocks noChangeArrowheads="1"/>
            </p:cNvSpPr>
            <p:nvPr/>
          </p:nvSpPr>
          <p:spPr bwMode="auto">
            <a:xfrm>
              <a:off x="5167250" y="5536415"/>
              <a:ext cx="215900" cy="215900"/>
            </a:xfrm>
            <a:prstGeom prst="ellipse">
              <a:avLst/>
            </a:prstGeom>
            <a:solidFill>
              <a:schemeClr val="hlink"/>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grpSp>
      <p:sp>
        <p:nvSpPr>
          <p:cNvPr id="108557" name="Text Box 12">
            <a:extLst>
              <a:ext uri="{FF2B5EF4-FFF2-40B4-BE49-F238E27FC236}">
                <a16:creationId xmlns:a16="http://schemas.microsoft.com/office/drawing/2014/main" id="{60DC9E84-02A9-1E3D-54AB-B8EFA0E0740B}"/>
              </a:ext>
            </a:extLst>
          </p:cNvPr>
          <p:cNvSpPr txBox="1">
            <a:spLocks noChangeArrowheads="1"/>
          </p:cNvSpPr>
          <p:nvPr/>
        </p:nvSpPr>
        <p:spPr bwMode="auto">
          <a:xfrm>
            <a:off x="291306" y="6182518"/>
            <a:ext cx="8383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zh-CN" altLang="en-US" sz="2400" dirty="0">
                <a:latin typeface="Times New Roman" panose="02020603050405020304" pitchFamily="18" charset="0"/>
              </a:rPr>
              <a:t>特别低的选择压力</a:t>
            </a:r>
            <a:r>
              <a:rPr kumimoji="0" lang="en-GB" altLang="zh-CN" sz="2400" dirty="0">
                <a:latin typeface="Times New Roman" panose="02020603050405020304" pitchFamily="18" charset="0"/>
              </a:rPr>
              <a:t>(</a:t>
            </a:r>
            <a:r>
              <a:rPr kumimoji="0" lang="zh-CN" altLang="en-US" sz="2400" dirty="0">
                <a:latin typeface="Times New Roman" panose="02020603050405020304" pitchFamily="18" charset="0"/>
              </a:rPr>
              <a:t>比如随机选择</a:t>
            </a:r>
            <a:r>
              <a:rPr kumimoji="0" lang="en-GB" altLang="zh-CN" sz="2400" dirty="0">
                <a:latin typeface="Times New Roman" panose="02020603050405020304" pitchFamily="18" charset="0"/>
              </a:rPr>
              <a:t>)</a:t>
            </a:r>
            <a:r>
              <a:rPr kumimoji="0" lang="zh-CN" altLang="en-US" sz="2400" dirty="0">
                <a:latin typeface="Times New Roman" panose="02020603050405020304" pitchFamily="18" charset="0"/>
              </a:rPr>
              <a:t>，会导致群体不进化。</a:t>
            </a:r>
            <a:endParaRPr kumimoji="0" lang="en-GB" altLang="zh-CN" sz="2400" dirty="0">
              <a:latin typeface="Times New Roman" panose="02020603050405020304" pitchFamily="18" charset="0"/>
            </a:endParaRPr>
          </a:p>
        </p:txBody>
      </p:sp>
      <p:grpSp>
        <p:nvGrpSpPr>
          <p:cNvPr id="2" name="Group 13">
            <a:extLst>
              <a:ext uri="{FF2B5EF4-FFF2-40B4-BE49-F238E27FC236}">
                <a16:creationId xmlns:a16="http://schemas.microsoft.com/office/drawing/2014/main" id="{FC516DD5-E2C0-CC2D-DAF2-3390A18E45E8}"/>
              </a:ext>
            </a:extLst>
          </p:cNvPr>
          <p:cNvGrpSpPr>
            <a:grpSpLocks/>
          </p:cNvGrpSpPr>
          <p:nvPr/>
        </p:nvGrpSpPr>
        <p:grpSpPr bwMode="auto">
          <a:xfrm>
            <a:off x="303213" y="4203449"/>
            <a:ext cx="8509000" cy="1778001"/>
            <a:chOff x="48" y="2861"/>
            <a:chExt cx="5360" cy="1120"/>
          </a:xfrm>
        </p:grpSpPr>
        <p:sp>
          <p:nvSpPr>
            <p:cNvPr id="100365" name="Text Box 14">
              <a:extLst>
                <a:ext uri="{FF2B5EF4-FFF2-40B4-BE49-F238E27FC236}">
                  <a16:creationId xmlns:a16="http://schemas.microsoft.com/office/drawing/2014/main" id="{7A88E22A-4907-4325-7190-816762EEA0CD}"/>
                </a:ext>
              </a:extLst>
            </p:cNvPr>
            <p:cNvSpPr txBox="1">
              <a:spLocks noChangeArrowheads="1"/>
            </p:cNvSpPr>
            <p:nvPr/>
          </p:nvSpPr>
          <p:spPr bwMode="auto">
            <a:xfrm>
              <a:off x="48" y="3690"/>
              <a:ext cx="53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zh-CN" altLang="en-US" sz="2400">
                  <a:latin typeface="Times New Roman" panose="02020603050405020304" pitchFamily="18" charset="0"/>
                </a:rPr>
                <a:t>特别高的选择压力</a:t>
              </a:r>
              <a:r>
                <a:rPr kumimoji="0" lang="en-GB" altLang="zh-CN" sz="2400">
                  <a:latin typeface="Times New Roman" panose="02020603050405020304" pitchFamily="18" charset="0"/>
                </a:rPr>
                <a:t>(</a:t>
              </a:r>
              <a:r>
                <a:rPr kumimoji="0" lang="zh-CN" altLang="en-US" sz="2400">
                  <a:latin typeface="Times New Roman" panose="02020603050405020304" pitchFamily="18" charset="0"/>
                </a:rPr>
                <a:t>比如经常选最好的个体，会收敛到该位置</a:t>
              </a:r>
              <a:endParaRPr kumimoji="0" lang="en-US" altLang="zh-CN" sz="2400">
                <a:latin typeface="Times New Roman" panose="02020603050405020304" pitchFamily="18" charset="0"/>
                <a:ea typeface="宋体" panose="02010600030101010101" pitchFamily="2" charset="-122"/>
              </a:endParaRPr>
            </a:p>
          </p:txBody>
        </p:sp>
        <p:sp>
          <p:nvSpPr>
            <p:cNvPr id="100366" name="Line 15">
              <a:extLst>
                <a:ext uri="{FF2B5EF4-FFF2-40B4-BE49-F238E27FC236}">
                  <a16:creationId xmlns:a16="http://schemas.microsoft.com/office/drawing/2014/main" id="{39BC8758-B177-202B-4D7F-62E741AC7E83}"/>
                </a:ext>
              </a:extLst>
            </p:cNvPr>
            <p:cNvSpPr>
              <a:spLocks noChangeShapeType="1"/>
            </p:cNvSpPr>
            <p:nvPr/>
          </p:nvSpPr>
          <p:spPr bwMode="auto">
            <a:xfrm flipH="1" flipV="1">
              <a:off x="3762" y="2861"/>
              <a:ext cx="38" cy="72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6">
            <a:extLst>
              <a:ext uri="{FF2B5EF4-FFF2-40B4-BE49-F238E27FC236}">
                <a16:creationId xmlns:a16="http://schemas.microsoft.com/office/drawing/2014/main" id="{D5D3F5ED-D4C3-5D52-56B8-E95B751F8730}"/>
              </a:ext>
            </a:extLst>
          </p:cNvPr>
          <p:cNvGrpSpPr>
            <a:grpSpLocks/>
          </p:cNvGrpSpPr>
          <p:nvPr/>
        </p:nvGrpSpPr>
        <p:grpSpPr bwMode="auto">
          <a:xfrm>
            <a:off x="3599070" y="2129471"/>
            <a:ext cx="4795837" cy="1327150"/>
            <a:chOff x="2166" y="1704"/>
            <a:chExt cx="3021" cy="836"/>
          </a:xfrm>
        </p:grpSpPr>
        <p:sp>
          <p:nvSpPr>
            <p:cNvPr id="100362" name="Text Box 17">
              <a:extLst>
                <a:ext uri="{FF2B5EF4-FFF2-40B4-BE49-F238E27FC236}">
                  <a16:creationId xmlns:a16="http://schemas.microsoft.com/office/drawing/2014/main" id="{677881B2-2F50-9B62-5A49-0E489CD17505}"/>
                </a:ext>
              </a:extLst>
            </p:cNvPr>
            <p:cNvSpPr txBox="1">
              <a:spLocks noChangeArrowheads="1"/>
            </p:cNvSpPr>
            <p:nvPr/>
          </p:nvSpPr>
          <p:spPr bwMode="auto">
            <a:xfrm>
              <a:off x="2278" y="1704"/>
              <a:ext cx="29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kumimoji="0" lang="zh-CN" altLang="en-GB" sz="2400" dirty="0">
                  <a:latin typeface="Times New Roman" panose="02020603050405020304" pitchFamily="18" charset="0"/>
                  <a:ea typeface="宋体" panose="02010600030101010101" pitchFamily="2" charset="-122"/>
                </a:rPr>
                <a:t>合适的压力</a:t>
              </a:r>
              <a:r>
                <a:rPr kumimoji="0" lang="zh-CN" altLang="en-US" sz="2400" dirty="0">
                  <a:latin typeface="Times New Roman" panose="02020603050405020304" pitchFamily="18" charset="0"/>
                  <a:ea typeface="宋体" panose="02010600030101010101" pitchFamily="2" charset="-122"/>
                </a:rPr>
                <a:t>，会收敛到如下位置</a:t>
              </a:r>
              <a:r>
                <a:rPr kumimoji="0" lang="en-GB" altLang="zh-CN" sz="2400" dirty="0">
                  <a:latin typeface="Times New Roman" panose="02020603050405020304" pitchFamily="18" charset="0"/>
                </a:rPr>
                <a:t>:</a:t>
              </a:r>
              <a:endParaRPr kumimoji="0" lang="en-US" altLang="zh-CN" sz="2400" dirty="0">
                <a:latin typeface="Times New Roman" panose="02020603050405020304" pitchFamily="18" charset="0"/>
                <a:ea typeface="宋体" panose="02010600030101010101" pitchFamily="2" charset="-122"/>
              </a:endParaRPr>
            </a:p>
          </p:txBody>
        </p:sp>
        <p:sp>
          <p:nvSpPr>
            <p:cNvPr id="100363" name="Line 18">
              <a:extLst>
                <a:ext uri="{FF2B5EF4-FFF2-40B4-BE49-F238E27FC236}">
                  <a16:creationId xmlns:a16="http://schemas.microsoft.com/office/drawing/2014/main" id="{DE58C9B5-39E6-CDF4-420C-7527A924DEBA}"/>
                </a:ext>
              </a:extLst>
            </p:cNvPr>
            <p:cNvSpPr>
              <a:spLocks noChangeShapeType="1"/>
            </p:cNvSpPr>
            <p:nvPr/>
          </p:nvSpPr>
          <p:spPr bwMode="auto">
            <a:xfrm flipH="1">
              <a:off x="2166" y="2034"/>
              <a:ext cx="724" cy="169"/>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00364" name="Line 19">
              <a:extLst>
                <a:ext uri="{FF2B5EF4-FFF2-40B4-BE49-F238E27FC236}">
                  <a16:creationId xmlns:a16="http://schemas.microsoft.com/office/drawing/2014/main" id="{4BB6B7B6-820C-A298-E00C-2B1D38FFB3F3}"/>
                </a:ext>
              </a:extLst>
            </p:cNvPr>
            <p:cNvSpPr>
              <a:spLocks noChangeShapeType="1"/>
            </p:cNvSpPr>
            <p:nvPr/>
          </p:nvSpPr>
          <p:spPr bwMode="auto">
            <a:xfrm>
              <a:off x="4853" y="2091"/>
              <a:ext cx="72" cy="449"/>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a:extLst>
              <a:ext uri="{FF2B5EF4-FFF2-40B4-BE49-F238E27FC236}">
                <a16:creationId xmlns:a16="http://schemas.microsoft.com/office/drawing/2014/main" id="{B399A0BF-ADD2-3312-73F1-7A7965F05F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3FAE538F-3788-4524-8B38-33A19A68C4E5}" type="slidenum">
              <a:rPr kumimoji="0" lang="en-US" altLang="ja-JP" sz="1400" smtClean="0">
                <a:solidFill>
                  <a:srgbClr val="A50021"/>
                </a:solidFill>
              </a:rPr>
              <a:pPr>
                <a:spcBef>
                  <a:spcPct val="0"/>
                </a:spcBef>
                <a:buClrTx/>
                <a:buFontTx/>
                <a:buNone/>
              </a:pPr>
              <a:t>65</a:t>
            </a:fld>
            <a:endParaRPr kumimoji="0" lang="en-US" altLang="ja-JP" sz="1400">
              <a:solidFill>
                <a:srgbClr val="A50021"/>
              </a:solidFill>
            </a:endParaRPr>
          </a:p>
        </p:txBody>
      </p:sp>
      <p:sp>
        <p:nvSpPr>
          <p:cNvPr id="101379" name="Rectangle 2">
            <a:extLst>
              <a:ext uri="{FF2B5EF4-FFF2-40B4-BE49-F238E27FC236}">
                <a16:creationId xmlns:a16="http://schemas.microsoft.com/office/drawing/2014/main" id="{6D8C2BE2-AC86-C237-06A6-40E1C2E162EC}"/>
              </a:ext>
            </a:extLst>
          </p:cNvPr>
          <p:cNvSpPr>
            <a:spLocks noGrp="1" noChangeArrowheads="1"/>
          </p:cNvSpPr>
          <p:nvPr>
            <p:ph type="title"/>
          </p:nvPr>
        </p:nvSpPr>
        <p:spPr/>
        <p:txBody>
          <a:bodyPr/>
          <a:lstStyle/>
          <a:p>
            <a:pPr eaLnBrk="1" hangingPunct="1"/>
            <a:r>
              <a:rPr lang="zh-CN" altLang="en-US" sz="3400"/>
              <a:t>选择压力</a:t>
            </a:r>
            <a:endParaRPr lang="en-US" altLang="ja-JP" sz="3400"/>
          </a:p>
        </p:txBody>
      </p:sp>
      <p:sp>
        <p:nvSpPr>
          <p:cNvPr id="538627" name="Rectangle 3">
            <a:extLst>
              <a:ext uri="{FF2B5EF4-FFF2-40B4-BE49-F238E27FC236}">
                <a16:creationId xmlns:a16="http://schemas.microsoft.com/office/drawing/2014/main" id="{DC27FE99-8A09-A303-4806-0DBF43805BBE}"/>
              </a:ext>
            </a:extLst>
          </p:cNvPr>
          <p:cNvSpPr txBox="1">
            <a:spLocks noChangeArrowheads="1"/>
          </p:cNvSpPr>
          <p:nvPr/>
        </p:nvSpPr>
        <p:spPr bwMode="auto">
          <a:xfrm>
            <a:off x="180268" y="997049"/>
            <a:ext cx="8568952" cy="5184576"/>
          </a:xfrm>
          <a:prstGeom prst="rect">
            <a:avLst/>
          </a:prstGeom>
          <a:noFill/>
          <a:ln>
            <a:noFill/>
          </a:ln>
        </p:spPr>
        <p:txBody>
          <a:bodyPr>
            <a:norm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lvl="1" eaLnBrk="1" fontAlgn="auto" hangingPunct="1">
              <a:spcAft>
                <a:spcPts val="0"/>
              </a:spcAft>
              <a:defRPr/>
            </a:pPr>
            <a:r>
              <a:rPr lang="zh-CN" altLang="en-US" sz="2800" b="0" kern="0" dirty="0">
                <a:latin typeface="Times New Roman" panose="02020603050405020304" pitchFamily="18" charset="0"/>
              </a:rPr>
              <a:t>进化初期：</a:t>
            </a:r>
            <a:r>
              <a:rPr lang="zh-CN" altLang="en-US" sz="2800" b="0" kern="0" dirty="0">
                <a:highlight>
                  <a:srgbClr val="FFFF00"/>
                </a:highlight>
                <a:latin typeface="Times New Roman" panose="02020603050405020304" pitchFamily="18" charset="0"/>
              </a:rPr>
              <a:t>小的选择压力</a:t>
            </a:r>
            <a:r>
              <a:rPr lang="zh-CN" altLang="en-US" sz="2800" b="0" kern="0" dirty="0">
                <a:latin typeface="Times New Roman" panose="02020603050405020304" pitchFamily="18" charset="0"/>
              </a:rPr>
              <a:t>，可以增加种群的多样性，对搜索区域进行探索（</a:t>
            </a:r>
            <a:r>
              <a:rPr lang="en-US" altLang="ja-JP" sz="2800" b="0" u="sng" kern="0" dirty="0">
                <a:latin typeface="Times New Roman" panose="02020603050405020304" pitchFamily="18" charset="0"/>
              </a:rPr>
              <a:t>wide exploration</a:t>
            </a:r>
            <a:r>
              <a:rPr lang="zh-CN" altLang="en-US" sz="2800" b="0" u="sng" kern="0" dirty="0">
                <a:latin typeface="Times New Roman" panose="02020603050405020304" pitchFamily="18" charset="0"/>
              </a:rPr>
              <a:t>）</a:t>
            </a:r>
            <a:endParaRPr lang="en-US" altLang="zh-CN" sz="2800" b="0" u="sng" kern="0" dirty="0">
              <a:latin typeface="Times New Roman" panose="02020603050405020304" pitchFamily="18" charset="0"/>
            </a:endParaRPr>
          </a:p>
          <a:p>
            <a:pPr lvl="1" eaLnBrk="1" fontAlgn="auto" hangingPunct="1">
              <a:spcAft>
                <a:spcPts val="0"/>
              </a:spcAft>
              <a:defRPr/>
            </a:pPr>
            <a:endParaRPr lang="en-US" altLang="zh-CN" sz="2800" b="0" kern="0" dirty="0">
              <a:latin typeface="Times New Roman" panose="02020603050405020304" pitchFamily="18" charset="0"/>
            </a:endParaRPr>
          </a:p>
          <a:p>
            <a:pPr lvl="1" eaLnBrk="1" fontAlgn="auto" hangingPunct="1">
              <a:spcAft>
                <a:spcPts val="0"/>
              </a:spcAft>
              <a:defRPr/>
            </a:pPr>
            <a:r>
              <a:rPr lang="zh-CN" altLang="en-US" sz="2800" b="0" kern="0" dirty="0">
                <a:latin typeface="Times New Roman" panose="02020603050405020304" pitchFamily="18" charset="0"/>
              </a:rPr>
              <a:t>进化后期：</a:t>
            </a:r>
            <a:r>
              <a:rPr lang="zh-CN" altLang="en-US" sz="2800" b="0" kern="0" dirty="0">
                <a:highlight>
                  <a:srgbClr val="FFFF00"/>
                </a:highlight>
                <a:latin typeface="Times New Roman" panose="02020603050405020304" pitchFamily="18" charset="0"/>
              </a:rPr>
              <a:t>大的选择压力</a:t>
            </a:r>
            <a:r>
              <a:rPr lang="zh-CN" altLang="en-US" sz="2800" b="0" kern="0" dirty="0">
                <a:latin typeface="Times New Roman" panose="02020603050405020304" pitchFamily="18" charset="0"/>
              </a:rPr>
              <a:t>，可以开发优秀个体周围的区域（</a:t>
            </a:r>
            <a:r>
              <a:rPr lang="en-US" altLang="ja-JP" sz="2800" b="0" u="sng" kern="0" dirty="0">
                <a:latin typeface="Times New Roman" panose="02020603050405020304" pitchFamily="18" charset="0"/>
              </a:rPr>
              <a:t>exploit the most promising regions</a:t>
            </a:r>
            <a:r>
              <a:rPr lang="zh-CN" altLang="en-US" sz="2800" b="0" kern="0" dirty="0">
                <a:latin typeface="Times New Roman" panose="02020603050405020304" pitchFamily="18" charset="0"/>
              </a:rPr>
              <a:t>）</a:t>
            </a:r>
            <a:endParaRPr lang="en-US" altLang="zh-CN" sz="2800" b="0" kern="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38627">
                                            <p:txEl>
                                              <p:pRg st="0" end="0"/>
                                            </p:txEl>
                                          </p:spTgt>
                                        </p:tgtEl>
                                        <p:attrNameLst>
                                          <p:attrName>style.visibility</p:attrName>
                                        </p:attrNameLst>
                                      </p:cBhvr>
                                      <p:to>
                                        <p:strVal val="visible"/>
                                      </p:to>
                                    </p:set>
                                    <p:animEffect transition="in" filter="slide(fromBottom)">
                                      <p:cBhvr>
                                        <p:cTn id="7" dur="500"/>
                                        <p:tgtEl>
                                          <p:spTgt spid="538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38627">
                                            <p:txEl>
                                              <p:pRg st="2" end="2"/>
                                            </p:txEl>
                                          </p:spTgt>
                                        </p:tgtEl>
                                        <p:attrNameLst>
                                          <p:attrName>style.visibility</p:attrName>
                                        </p:attrNameLst>
                                      </p:cBhvr>
                                      <p:to>
                                        <p:strVal val="visible"/>
                                      </p:to>
                                    </p:set>
                                    <p:animEffect transition="in" filter="slide(fromBottom)">
                                      <p:cBhvr>
                                        <p:cTn id="12" dur="500"/>
                                        <p:tgtEl>
                                          <p:spTgt spid="538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a:extLst>
              <a:ext uri="{FF2B5EF4-FFF2-40B4-BE49-F238E27FC236}">
                <a16:creationId xmlns:a16="http://schemas.microsoft.com/office/drawing/2014/main" id="{88DBC089-269E-CCDC-2071-4D06F74873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9DD1098-0B4C-46CD-8FDA-144899C4B54F}" type="slidenum">
              <a:rPr kumimoji="0" lang="en-US" altLang="ja-JP" sz="1400" smtClean="0">
                <a:solidFill>
                  <a:srgbClr val="A50021"/>
                </a:solidFill>
              </a:rPr>
              <a:pPr>
                <a:spcBef>
                  <a:spcPct val="0"/>
                </a:spcBef>
                <a:buClrTx/>
                <a:buFontTx/>
                <a:buNone/>
              </a:pPr>
              <a:t>66</a:t>
            </a:fld>
            <a:endParaRPr kumimoji="0" lang="en-US" altLang="ja-JP" sz="1400">
              <a:solidFill>
                <a:srgbClr val="A50021"/>
              </a:solidFill>
            </a:endParaRPr>
          </a:p>
        </p:txBody>
      </p:sp>
      <p:sp>
        <p:nvSpPr>
          <p:cNvPr id="102403" name="Rectangle 2">
            <a:extLst>
              <a:ext uri="{FF2B5EF4-FFF2-40B4-BE49-F238E27FC236}">
                <a16:creationId xmlns:a16="http://schemas.microsoft.com/office/drawing/2014/main" id="{F3B29FC0-0495-A76B-A6DF-E192D75DC0DE}"/>
              </a:ext>
            </a:extLst>
          </p:cNvPr>
          <p:cNvSpPr>
            <a:spLocks noGrp="1" noChangeArrowheads="1"/>
          </p:cNvSpPr>
          <p:nvPr>
            <p:ph type="title"/>
          </p:nvPr>
        </p:nvSpPr>
        <p:spPr/>
        <p:txBody>
          <a:bodyPr/>
          <a:lstStyle/>
          <a:p>
            <a:pPr eaLnBrk="1" hangingPunct="1"/>
            <a:r>
              <a:rPr lang="zh-CN" altLang="en-US"/>
              <a:t>交叉算子</a:t>
            </a:r>
            <a:endParaRPr lang="en-US" altLang="ja-JP"/>
          </a:p>
        </p:txBody>
      </p:sp>
      <p:sp>
        <p:nvSpPr>
          <p:cNvPr id="697347" name="Rectangle 3">
            <a:extLst>
              <a:ext uri="{FF2B5EF4-FFF2-40B4-BE49-F238E27FC236}">
                <a16:creationId xmlns:a16="http://schemas.microsoft.com/office/drawing/2014/main" id="{735B80A3-6DC3-DC52-4D0E-A6AF5F0C8239}"/>
              </a:ext>
            </a:extLst>
          </p:cNvPr>
          <p:cNvSpPr>
            <a:spLocks noGrp="1" noChangeArrowheads="1"/>
          </p:cNvSpPr>
          <p:nvPr>
            <p:ph type="body" idx="1"/>
          </p:nvPr>
        </p:nvSpPr>
        <p:spPr>
          <a:xfrm>
            <a:off x="107950" y="836613"/>
            <a:ext cx="8642350" cy="6021387"/>
          </a:xfrm>
        </p:spPr>
        <p:txBody>
          <a:bodyPr/>
          <a:lstStyle/>
          <a:p>
            <a:pPr eaLnBrk="1" hangingPunct="1">
              <a:lnSpc>
                <a:spcPct val="90000"/>
              </a:lnSpc>
            </a:pPr>
            <a:r>
              <a:rPr lang="zh-CN" altLang="en-US" sz="3200"/>
              <a:t>对两个染色体的部分基因进行交换</a:t>
            </a:r>
            <a:endParaRPr lang="en-US" altLang="zh-CN" sz="3200"/>
          </a:p>
          <a:p>
            <a:pPr eaLnBrk="1" hangingPunct="1">
              <a:lnSpc>
                <a:spcPct val="90000"/>
              </a:lnSpc>
            </a:pPr>
            <a:endParaRPr lang="en-US" altLang="ja-JP" sz="3200"/>
          </a:p>
          <a:p>
            <a:pPr eaLnBrk="1" hangingPunct="1">
              <a:lnSpc>
                <a:spcPct val="90000"/>
              </a:lnSpc>
            </a:pPr>
            <a:r>
              <a:rPr lang="zh-CN" altLang="en-US" sz="3200"/>
              <a:t>交叉操作，有三个需要解决的问题</a:t>
            </a:r>
            <a:r>
              <a:rPr lang="en-US" altLang="zh-CN" sz="3200"/>
              <a:t>:</a:t>
            </a:r>
          </a:p>
          <a:p>
            <a:pPr lvl="1" eaLnBrk="1" hangingPunct="1">
              <a:lnSpc>
                <a:spcPct val="90000"/>
              </a:lnSpc>
            </a:pPr>
            <a:r>
              <a:rPr lang="zh-CN" altLang="en-US" sz="2800"/>
              <a:t>交叉概率</a:t>
            </a:r>
            <a:r>
              <a:rPr lang="en-US" altLang="zh-CN" sz="2800">
                <a:solidFill>
                  <a:srgbClr val="FF0000"/>
                </a:solidFill>
              </a:rPr>
              <a:t>Pc</a:t>
            </a:r>
            <a:r>
              <a:rPr lang="zh-CN" altLang="en-US" sz="2800"/>
              <a:t>： 种群中进行交叉的个体数与种群的个体总数之比，确定了有多少个个体需要进行交叉操作</a:t>
            </a:r>
            <a:endParaRPr lang="en-US" altLang="zh-CN" sz="2800"/>
          </a:p>
          <a:p>
            <a:pPr lvl="1" eaLnBrk="1" hangingPunct="1">
              <a:lnSpc>
                <a:spcPct val="90000"/>
              </a:lnSpc>
            </a:pPr>
            <a:endParaRPr lang="en-US" altLang="ja-JP" sz="2800"/>
          </a:p>
          <a:p>
            <a:pPr lvl="1" eaLnBrk="1" hangingPunct="1">
              <a:lnSpc>
                <a:spcPct val="90000"/>
              </a:lnSpc>
            </a:pPr>
            <a:r>
              <a:rPr lang="zh-CN" altLang="en-US" sz="2800"/>
              <a:t>交叉点位置</a:t>
            </a:r>
            <a:endParaRPr lang="en-US" altLang="zh-CN" sz="2800"/>
          </a:p>
          <a:p>
            <a:pPr lvl="2" eaLnBrk="1" hangingPunct="1">
              <a:lnSpc>
                <a:spcPct val="90000"/>
              </a:lnSpc>
            </a:pPr>
            <a:r>
              <a:rPr lang="zh-CN" altLang="en-US" sz="2400"/>
              <a:t>单点交叉</a:t>
            </a:r>
            <a:endParaRPr lang="en-US" altLang="zh-CN" sz="2400"/>
          </a:p>
          <a:p>
            <a:pPr lvl="2" eaLnBrk="1" hangingPunct="1">
              <a:lnSpc>
                <a:spcPct val="90000"/>
              </a:lnSpc>
            </a:pPr>
            <a:r>
              <a:rPr lang="zh-CN" altLang="en-US" sz="2400"/>
              <a:t>多点交叉</a:t>
            </a:r>
            <a:endParaRPr lang="en-US" altLang="zh-CN" sz="2400"/>
          </a:p>
          <a:p>
            <a:pPr lvl="2" eaLnBrk="1" hangingPunct="1">
              <a:lnSpc>
                <a:spcPct val="90000"/>
              </a:lnSpc>
            </a:pPr>
            <a:r>
              <a:rPr lang="zh-CN" altLang="zh-CN" sz="2400"/>
              <a:t>…</a:t>
            </a:r>
            <a:r>
              <a:rPr lang="en-US" altLang="zh-CN" sz="2400"/>
              <a:t>……</a:t>
            </a:r>
          </a:p>
          <a:p>
            <a:pPr lvl="2" eaLnBrk="1" hangingPunct="1">
              <a:lnSpc>
                <a:spcPct val="90000"/>
              </a:lnSpc>
            </a:pPr>
            <a:endParaRPr lang="en-US" altLang="ja-JP" sz="2400"/>
          </a:p>
          <a:p>
            <a:pPr lvl="1" eaLnBrk="1" hangingPunct="1">
              <a:lnSpc>
                <a:spcPct val="90000"/>
              </a:lnSpc>
            </a:pPr>
            <a:r>
              <a:rPr lang="zh-CN" altLang="en-US" sz="2800"/>
              <a:t>交叉方式：根据编码方式不同而不同</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7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73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734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73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734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734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7347">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973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A4CB9B8B-B830-C06D-A360-34D643E1C477}"/>
              </a:ext>
            </a:extLst>
          </p:cNvPr>
          <p:cNvSpPr>
            <a:spLocks noGrp="1" noChangeArrowheads="1"/>
          </p:cNvSpPr>
          <p:nvPr>
            <p:ph type="title"/>
          </p:nvPr>
        </p:nvSpPr>
        <p:spPr>
          <a:xfrm>
            <a:off x="179388" y="117475"/>
            <a:ext cx="7543800" cy="719138"/>
          </a:xfrm>
        </p:spPr>
        <p:txBody>
          <a:bodyPr/>
          <a:lstStyle/>
          <a:p>
            <a:pPr eaLnBrk="1" hangingPunct="1"/>
            <a:r>
              <a:rPr lang="zh-CN" altLang="en-US" sz="3500"/>
              <a:t>交叉算子举例</a:t>
            </a:r>
            <a:r>
              <a:rPr lang="en-US" altLang="zh-CN" sz="3500"/>
              <a:t>1—</a:t>
            </a:r>
            <a:r>
              <a:rPr lang="zh-CN" altLang="en-US" sz="3500"/>
              <a:t>二进制交叉</a:t>
            </a:r>
            <a:endParaRPr lang="en-US" altLang="ja-JP" sz="3500"/>
          </a:p>
        </p:txBody>
      </p:sp>
      <p:sp>
        <p:nvSpPr>
          <p:cNvPr id="569347" name="Rectangle 3">
            <a:extLst>
              <a:ext uri="{FF2B5EF4-FFF2-40B4-BE49-F238E27FC236}">
                <a16:creationId xmlns:a16="http://schemas.microsoft.com/office/drawing/2014/main" id="{6CCE20D7-3936-B6E9-E16B-59A7B1DD6023}"/>
              </a:ext>
            </a:extLst>
          </p:cNvPr>
          <p:cNvSpPr>
            <a:spLocks noChangeArrowheads="1"/>
          </p:cNvSpPr>
          <p:nvPr/>
        </p:nvSpPr>
        <p:spPr bwMode="auto">
          <a:xfrm>
            <a:off x="171450" y="862013"/>
            <a:ext cx="2238375"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841" tIns="50421" rIns="100841" bIns="50421">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p"/>
            </a:pPr>
            <a:r>
              <a:rPr lang="ja-JP" altLang="en-US" sz="2400">
                <a:solidFill>
                  <a:srgbClr val="0000FF"/>
                </a:solidFill>
                <a:ea typeface="HG丸ｺﾞｼｯｸM-PRO" panose="020F0400000000000000" pitchFamily="34" charset="-128"/>
              </a:rPr>
              <a:t>  </a:t>
            </a:r>
            <a:r>
              <a:rPr lang="en-US" altLang="ja-JP" sz="2400">
                <a:solidFill>
                  <a:srgbClr val="0000FF"/>
                </a:solidFill>
                <a:ea typeface="HG丸ｺﾞｼｯｸM-PRO" panose="020F0400000000000000" pitchFamily="34" charset="-128"/>
              </a:rPr>
              <a:t>1-</a:t>
            </a:r>
            <a:r>
              <a:rPr lang="zh-CN" altLang="en-US" sz="2400">
                <a:solidFill>
                  <a:srgbClr val="0000FF"/>
                </a:solidFill>
                <a:ea typeface="HG丸ｺﾞｼｯｸM-PRO" panose="020F0400000000000000" pitchFamily="34" charset="-128"/>
              </a:rPr>
              <a:t>断点交叉</a:t>
            </a:r>
            <a:r>
              <a:rPr lang="en-US" altLang="ja-JP" sz="2400">
                <a:solidFill>
                  <a:srgbClr val="0000FF"/>
                </a:solidFill>
                <a:ea typeface="HG丸ｺﾞｼｯｸM-PRO" panose="020F0400000000000000" pitchFamily="34" charset="-128"/>
              </a:rPr>
              <a:t>:</a:t>
            </a:r>
          </a:p>
        </p:txBody>
      </p:sp>
      <p:sp>
        <p:nvSpPr>
          <p:cNvPr id="569348" name="Text Box 4">
            <a:extLst>
              <a:ext uri="{FF2B5EF4-FFF2-40B4-BE49-F238E27FC236}">
                <a16:creationId xmlns:a16="http://schemas.microsoft.com/office/drawing/2014/main" id="{70E4C54C-87FA-E9EE-77A7-D178FD152AC0}"/>
              </a:ext>
            </a:extLst>
          </p:cNvPr>
          <p:cNvSpPr txBox="1">
            <a:spLocks noChangeArrowheads="1"/>
          </p:cNvSpPr>
          <p:nvPr/>
        </p:nvSpPr>
        <p:spPr bwMode="auto">
          <a:xfrm>
            <a:off x="2460625" y="1176338"/>
            <a:ext cx="43291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2400">
                <a:solidFill>
                  <a:srgbClr val="0000FF"/>
                </a:solidFill>
                <a:ea typeface="明朝" pitchFamily="17" charset="-128"/>
              </a:rPr>
              <a:t>crossing point at </a:t>
            </a:r>
            <a:r>
              <a:rPr lang="en-US" altLang="ja-JP" sz="2400" i="1">
                <a:solidFill>
                  <a:srgbClr val="0000FF"/>
                </a:solidFill>
                <a:ea typeface="明朝" pitchFamily="17" charset="-128"/>
              </a:rPr>
              <a:t>k</a:t>
            </a:r>
            <a:r>
              <a:rPr lang="en-US" altLang="ja-JP" sz="2400">
                <a:solidFill>
                  <a:srgbClr val="0000FF"/>
                </a:solidFill>
                <a:ea typeface="明朝" pitchFamily="17" charset="-128"/>
              </a:rPr>
              <a:t>th position</a:t>
            </a:r>
          </a:p>
        </p:txBody>
      </p:sp>
      <p:grpSp>
        <p:nvGrpSpPr>
          <p:cNvPr id="81925" name="Group 5">
            <a:extLst>
              <a:ext uri="{FF2B5EF4-FFF2-40B4-BE49-F238E27FC236}">
                <a16:creationId xmlns:a16="http://schemas.microsoft.com/office/drawing/2014/main" id="{536B8A9F-7A6C-1D6A-4553-497E2B2C3D0F}"/>
              </a:ext>
            </a:extLst>
          </p:cNvPr>
          <p:cNvGrpSpPr>
            <a:grpSpLocks/>
          </p:cNvGrpSpPr>
          <p:nvPr/>
        </p:nvGrpSpPr>
        <p:grpSpPr bwMode="auto">
          <a:xfrm>
            <a:off x="276225" y="1689100"/>
            <a:ext cx="7104063" cy="2300288"/>
            <a:chOff x="948" y="971"/>
            <a:chExt cx="3020" cy="1254"/>
          </a:xfrm>
        </p:grpSpPr>
        <p:sp>
          <p:nvSpPr>
            <p:cNvPr id="103433" name="Rectangle 6">
              <a:extLst>
                <a:ext uri="{FF2B5EF4-FFF2-40B4-BE49-F238E27FC236}">
                  <a16:creationId xmlns:a16="http://schemas.microsoft.com/office/drawing/2014/main" id="{729671F6-25F9-137A-6D7E-2AB7EF05CCF6}"/>
                </a:ext>
              </a:extLst>
            </p:cNvPr>
            <p:cNvSpPr>
              <a:spLocks noChangeArrowheads="1"/>
            </p:cNvSpPr>
            <p:nvPr/>
          </p:nvSpPr>
          <p:spPr bwMode="auto">
            <a:xfrm>
              <a:off x="2841" y="2038"/>
              <a:ext cx="1020" cy="14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34" name="Rectangle 7">
              <a:extLst>
                <a:ext uri="{FF2B5EF4-FFF2-40B4-BE49-F238E27FC236}">
                  <a16:creationId xmlns:a16="http://schemas.microsoft.com/office/drawing/2014/main" id="{55AFD970-A0B4-A430-1442-1010443982EF}"/>
                </a:ext>
              </a:extLst>
            </p:cNvPr>
            <p:cNvSpPr>
              <a:spLocks noChangeArrowheads="1"/>
            </p:cNvSpPr>
            <p:nvPr/>
          </p:nvSpPr>
          <p:spPr bwMode="auto">
            <a:xfrm>
              <a:off x="2022" y="1818"/>
              <a:ext cx="845" cy="14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35" name="Rectangle 8">
              <a:extLst>
                <a:ext uri="{FF2B5EF4-FFF2-40B4-BE49-F238E27FC236}">
                  <a16:creationId xmlns:a16="http://schemas.microsoft.com/office/drawing/2014/main" id="{335BF78D-3613-1BED-48B5-17868B53E38C}"/>
                </a:ext>
              </a:extLst>
            </p:cNvPr>
            <p:cNvSpPr>
              <a:spLocks noChangeArrowheads="1"/>
            </p:cNvSpPr>
            <p:nvPr/>
          </p:nvSpPr>
          <p:spPr bwMode="auto">
            <a:xfrm>
              <a:off x="2858" y="1818"/>
              <a:ext cx="1020" cy="14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36" name="Rectangle 9">
              <a:extLst>
                <a:ext uri="{FF2B5EF4-FFF2-40B4-BE49-F238E27FC236}">
                  <a16:creationId xmlns:a16="http://schemas.microsoft.com/office/drawing/2014/main" id="{81DB93B9-7BB9-356F-EAE9-56B4553C1DB0}"/>
                </a:ext>
              </a:extLst>
            </p:cNvPr>
            <p:cNvSpPr>
              <a:spLocks noChangeArrowheads="1"/>
            </p:cNvSpPr>
            <p:nvPr/>
          </p:nvSpPr>
          <p:spPr bwMode="auto">
            <a:xfrm>
              <a:off x="2014" y="2041"/>
              <a:ext cx="845" cy="14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37" name="Rectangle 10">
              <a:extLst>
                <a:ext uri="{FF2B5EF4-FFF2-40B4-BE49-F238E27FC236}">
                  <a16:creationId xmlns:a16="http://schemas.microsoft.com/office/drawing/2014/main" id="{4A2AE5D5-74B9-526A-A30E-696E82A90A5D}"/>
                </a:ext>
              </a:extLst>
            </p:cNvPr>
            <p:cNvSpPr>
              <a:spLocks noChangeArrowheads="1"/>
            </p:cNvSpPr>
            <p:nvPr/>
          </p:nvSpPr>
          <p:spPr bwMode="auto">
            <a:xfrm>
              <a:off x="2053" y="1333"/>
              <a:ext cx="1734" cy="14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38" name="Rectangle 11">
              <a:extLst>
                <a:ext uri="{FF2B5EF4-FFF2-40B4-BE49-F238E27FC236}">
                  <a16:creationId xmlns:a16="http://schemas.microsoft.com/office/drawing/2014/main" id="{97626762-18A7-7D2C-1C45-FC14A91F812B}"/>
                </a:ext>
              </a:extLst>
            </p:cNvPr>
            <p:cNvSpPr>
              <a:spLocks noChangeArrowheads="1"/>
            </p:cNvSpPr>
            <p:nvPr/>
          </p:nvSpPr>
          <p:spPr bwMode="auto">
            <a:xfrm>
              <a:off x="2039" y="1100"/>
              <a:ext cx="1679" cy="14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03439" name="Object 12">
              <a:extLst>
                <a:ext uri="{FF2B5EF4-FFF2-40B4-BE49-F238E27FC236}">
                  <a16:creationId xmlns:a16="http://schemas.microsoft.com/office/drawing/2014/main" id="{524957F2-2BDC-4268-DDD7-B4B01E35FA36}"/>
                </a:ext>
              </a:extLst>
            </p:cNvPr>
            <p:cNvGraphicFramePr>
              <a:graphicFrameLocks/>
            </p:cNvGraphicFramePr>
            <p:nvPr/>
          </p:nvGraphicFramePr>
          <p:xfrm>
            <a:off x="1747" y="1062"/>
            <a:ext cx="2086" cy="453"/>
          </p:xfrm>
          <a:graphic>
            <a:graphicData uri="http://schemas.openxmlformats.org/presentationml/2006/ole">
              <mc:AlternateContent xmlns:mc="http://schemas.openxmlformats.org/markup-compatibility/2006">
                <mc:Choice xmlns:v="urn:schemas-microsoft-com:vml" Requires="v">
                  <p:oleObj name="数式" r:id="rId2" imgW="2032000" imgH="457200" progId="Equation.3">
                    <p:embed/>
                  </p:oleObj>
                </mc:Choice>
                <mc:Fallback>
                  <p:oleObj name="数式" r:id="rId2" imgW="2032000" imgH="457200" progId="Equation.3">
                    <p:embed/>
                    <p:pic>
                      <p:nvPicPr>
                        <p:cNvPr id="0" name="Object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 y="1062"/>
                          <a:ext cx="208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0" name="Text Box 13">
              <a:extLst>
                <a:ext uri="{FF2B5EF4-FFF2-40B4-BE49-F238E27FC236}">
                  <a16:creationId xmlns:a16="http://schemas.microsoft.com/office/drawing/2014/main" id="{251BE741-51FC-DA57-F246-8C11000C5A69}"/>
                </a:ext>
              </a:extLst>
            </p:cNvPr>
            <p:cNvSpPr txBox="1">
              <a:spLocks noChangeArrowheads="1"/>
            </p:cNvSpPr>
            <p:nvPr/>
          </p:nvSpPr>
          <p:spPr bwMode="auto">
            <a:xfrm>
              <a:off x="1019" y="1114"/>
              <a:ext cx="63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2800">
                  <a:solidFill>
                    <a:srgbClr val="0000FF"/>
                  </a:solidFill>
                  <a:ea typeface="明朝" pitchFamily="17" charset="-128"/>
                </a:rPr>
                <a:t>parents</a:t>
              </a:r>
            </a:p>
          </p:txBody>
        </p:sp>
        <p:sp>
          <p:nvSpPr>
            <p:cNvPr id="103441" name="Text Box 14">
              <a:extLst>
                <a:ext uri="{FF2B5EF4-FFF2-40B4-BE49-F238E27FC236}">
                  <a16:creationId xmlns:a16="http://schemas.microsoft.com/office/drawing/2014/main" id="{F7272737-B900-E116-F38F-E2EE7BBEB3A2}"/>
                </a:ext>
              </a:extLst>
            </p:cNvPr>
            <p:cNvSpPr txBox="1">
              <a:spLocks noChangeArrowheads="1"/>
            </p:cNvSpPr>
            <p:nvPr/>
          </p:nvSpPr>
          <p:spPr bwMode="auto">
            <a:xfrm>
              <a:off x="948" y="1839"/>
              <a:ext cx="71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2800">
                  <a:solidFill>
                    <a:srgbClr val="0000FF"/>
                  </a:solidFill>
                  <a:ea typeface="明朝" pitchFamily="17" charset="-128"/>
                </a:rPr>
                <a:t>offspring</a:t>
              </a:r>
            </a:p>
          </p:txBody>
        </p:sp>
        <p:graphicFrame>
          <p:nvGraphicFramePr>
            <p:cNvPr id="103442" name="Object 15">
              <a:extLst>
                <a:ext uri="{FF2B5EF4-FFF2-40B4-BE49-F238E27FC236}">
                  <a16:creationId xmlns:a16="http://schemas.microsoft.com/office/drawing/2014/main" id="{00098060-9B47-B059-1E20-0C70A7521F9D}"/>
                </a:ext>
              </a:extLst>
            </p:cNvPr>
            <p:cNvGraphicFramePr>
              <a:graphicFrameLocks/>
            </p:cNvGraphicFramePr>
            <p:nvPr/>
          </p:nvGraphicFramePr>
          <p:xfrm>
            <a:off x="1655" y="1772"/>
            <a:ext cx="2313" cy="453"/>
          </p:xfrm>
          <a:graphic>
            <a:graphicData uri="http://schemas.openxmlformats.org/presentationml/2006/ole">
              <mc:AlternateContent xmlns:mc="http://schemas.openxmlformats.org/markup-compatibility/2006">
                <mc:Choice xmlns:v="urn:schemas-microsoft-com:vml" Requires="v">
                  <p:oleObj name="数式" r:id="rId4" imgW="2044700" imgH="457200" progId="Equation.3">
                    <p:embed/>
                  </p:oleObj>
                </mc:Choice>
                <mc:Fallback>
                  <p:oleObj name="数式" r:id="rId4" imgW="2044700" imgH="457200" progId="Equation.3">
                    <p:embed/>
                    <p:pic>
                      <p:nvPicPr>
                        <p:cNvPr id="0" name="Object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1772"/>
                          <a:ext cx="231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3" name="AutoShape 16">
              <a:extLst>
                <a:ext uri="{FF2B5EF4-FFF2-40B4-BE49-F238E27FC236}">
                  <a16:creationId xmlns:a16="http://schemas.microsoft.com/office/drawing/2014/main" id="{18BAF677-7976-0B52-E2A8-684553DB055E}"/>
                </a:ext>
              </a:extLst>
            </p:cNvPr>
            <p:cNvSpPr>
              <a:spLocks noChangeArrowheads="1"/>
            </p:cNvSpPr>
            <p:nvPr/>
          </p:nvSpPr>
          <p:spPr bwMode="auto">
            <a:xfrm rot="5400000">
              <a:off x="2722" y="1502"/>
              <a:ext cx="226" cy="271"/>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03444" name="Line 17">
              <a:extLst>
                <a:ext uri="{FF2B5EF4-FFF2-40B4-BE49-F238E27FC236}">
                  <a16:creationId xmlns:a16="http://schemas.microsoft.com/office/drawing/2014/main" id="{1CC3C429-5F93-2ABD-FBCD-3261477A812F}"/>
                </a:ext>
              </a:extLst>
            </p:cNvPr>
            <p:cNvSpPr>
              <a:spLocks noChangeShapeType="1"/>
            </p:cNvSpPr>
            <p:nvPr/>
          </p:nvSpPr>
          <p:spPr bwMode="auto">
            <a:xfrm>
              <a:off x="2660" y="971"/>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81926" name="Picture 18">
            <a:extLst>
              <a:ext uri="{FF2B5EF4-FFF2-40B4-BE49-F238E27FC236}">
                <a16:creationId xmlns:a16="http://schemas.microsoft.com/office/drawing/2014/main" id="{3ACE52EB-3AE7-4F08-3609-4EF163502C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000" y="4929188"/>
            <a:ext cx="6973888"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a:extLst>
              <a:ext uri="{FF2B5EF4-FFF2-40B4-BE49-F238E27FC236}">
                <a16:creationId xmlns:a16="http://schemas.microsoft.com/office/drawing/2014/main" id="{15155D67-4092-5774-D0DF-F4E27A16FC98}"/>
              </a:ext>
            </a:extLst>
          </p:cNvPr>
          <p:cNvSpPr>
            <a:spLocks noChangeArrowheads="1"/>
          </p:cNvSpPr>
          <p:nvPr/>
        </p:nvSpPr>
        <p:spPr bwMode="auto">
          <a:xfrm>
            <a:off x="539750" y="4292600"/>
            <a:ext cx="22717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841" tIns="50421" rIns="100841" bIns="50421">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p"/>
            </a:pPr>
            <a:r>
              <a:rPr lang="ja-JP" altLang="en-US" sz="2400">
                <a:solidFill>
                  <a:srgbClr val="0000FF"/>
                </a:solidFill>
                <a:ea typeface="HG丸ｺﾞｼｯｸM-PRO" panose="020F0400000000000000" pitchFamily="34" charset="-128"/>
              </a:rPr>
              <a:t>  </a:t>
            </a:r>
            <a:r>
              <a:rPr lang="zh-CN" altLang="en-US" sz="2400">
                <a:solidFill>
                  <a:srgbClr val="0000FF"/>
                </a:solidFill>
                <a:ea typeface="HG丸ｺﾞｼｯｸM-PRO" panose="020F0400000000000000" pitchFamily="34" charset="-128"/>
              </a:rPr>
              <a:t>双断点交叉</a:t>
            </a:r>
            <a:r>
              <a:rPr lang="en-US" altLang="ja-JP" sz="2400">
                <a:solidFill>
                  <a:srgbClr val="0000FF"/>
                </a:solidFill>
                <a:ea typeface="HG丸ｺﾞｼｯｸM-PRO" panose="020F0400000000000000" pitchFamily="34" charset="-128"/>
              </a:rPr>
              <a:t>:</a:t>
            </a:r>
          </a:p>
        </p:txBody>
      </p:sp>
      <p:sp>
        <p:nvSpPr>
          <p:cNvPr id="4" name="对话气泡: 椭圆形 3">
            <a:extLst>
              <a:ext uri="{FF2B5EF4-FFF2-40B4-BE49-F238E27FC236}">
                <a16:creationId xmlns:a16="http://schemas.microsoft.com/office/drawing/2014/main" id="{B47E3784-21A3-3210-4C42-B017C350D39B}"/>
              </a:ext>
            </a:extLst>
          </p:cNvPr>
          <p:cNvSpPr/>
          <p:nvPr/>
        </p:nvSpPr>
        <p:spPr>
          <a:xfrm>
            <a:off x="6186488" y="11113"/>
            <a:ext cx="2928937" cy="1322387"/>
          </a:xfrm>
          <a:prstGeom prst="wedgeEllipseCallout">
            <a:avLst>
              <a:gd name="adj1" fmla="val -22043"/>
              <a:gd name="adj2" fmla="val 10508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100" dirty="0">
                <a:solidFill>
                  <a:srgbClr val="FF0000"/>
                </a:solidFill>
              </a:rPr>
              <a:t>Parents</a:t>
            </a:r>
            <a:r>
              <a:rPr lang="zh-CN" altLang="en-US" sz="2100" dirty="0">
                <a:solidFill>
                  <a:srgbClr val="FF0000"/>
                </a:solidFill>
              </a:rPr>
              <a:t>是按照交叉概率</a:t>
            </a:r>
            <a:r>
              <a:rPr lang="en-US" altLang="zh-CN" sz="2100" dirty="0">
                <a:solidFill>
                  <a:srgbClr val="FF0000"/>
                </a:solidFill>
              </a:rPr>
              <a:t>Pc</a:t>
            </a:r>
            <a:r>
              <a:rPr lang="zh-CN" altLang="en-US" sz="2100" dirty="0">
                <a:solidFill>
                  <a:srgbClr val="FF0000"/>
                </a:solidFill>
              </a:rPr>
              <a:t>选取出来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69347"/>
                                        </p:tgtEl>
                                        <p:attrNameLst>
                                          <p:attrName>style.visibility</p:attrName>
                                        </p:attrNameLst>
                                      </p:cBhvr>
                                      <p:to>
                                        <p:strVal val="visible"/>
                                      </p:to>
                                    </p:set>
                                    <p:animEffect transition="in" filter="slide(fromBottom)">
                                      <p:cBhvr>
                                        <p:cTn id="7" dur="500"/>
                                        <p:tgtEl>
                                          <p:spTgt spid="569347"/>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8192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569348"/>
                                        </p:tgtEl>
                                        <p:attrNameLst>
                                          <p:attrName>style.visibility</p:attrName>
                                        </p:attrNameLst>
                                      </p:cBhvr>
                                      <p:to>
                                        <p:strVal val="visible"/>
                                      </p:to>
                                    </p:set>
                                    <p:animEffect transition="in" filter="slide(fromBottom)">
                                      <p:cBhvr>
                                        <p:cTn id="24" dur="500"/>
                                        <p:tgtEl>
                                          <p:spTgt spid="56934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1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autoUpdateAnimBg="0"/>
      <p:bldP spid="569348" grpId="0"/>
      <p:bldP spid="3" grpId="0" autoUpdateAnimBg="0"/>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页脚占位符 4">
            <a:extLst>
              <a:ext uri="{FF2B5EF4-FFF2-40B4-BE49-F238E27FC236}">
                <a16:creationId xmlns:a16="http://schemas.microsoft.com/office/drawing/2014/main" id="{797E5FD7-BC41-CCAF-26FA-C706FEC9A324}"/>
              </a:ext>
            </a:extLst>
          </p:cNvPr>
          <p:cNvSpPr>
            <a:spLocks noGrp="1"/>
          </p:cNvSpPr>
          <p:nvPr>
            <p:ph type="ftr" sz="quarter" idx="4294967295"/>
          </p:nvPr>
        </p:nvSpPr>
        <p:spPr bwMode="auto">
          <a:xfrm>
            <a:off x="3441700" y="6234608"/>
            <a:ext cx="2895600" cy="3603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kumimoji="0" lang="en-US" altLang="zh-CN" sz="1800">
                <a:solidFill>
                  <a:srgbClr val="A50021"/>
                </a:solidFill>
              </a:rPr>
              <a:t>XiDian</a:t>
            </a:r>
            <a:r>
              <a:rPr kumimoji="0" lang="en-US" altLang="ja-JP" sz="1800">
                <a:solidFill>
                  <a:srgbClr val="A50021"/>
                </a:solidFill>
              </a:rPr>
              <a:t> UNIVERSITY</a:t>
            </a:r>
            <a:r>
              <a:rPr kumimoji="0" lang="en-US" altLang="ja-JP" sz="1800" b="0">
                <a:solidFill>
                  <a:srgbClr val="A50021"/>
                </a:solidFill>
              </a:rPr>
              <a:t> </a:t>
            </a:r>
          </a:p>
        </p:txBody>
      </p:sp>
      <p:sp>
        <p:nvSpPr>
          <p:cNvPr id="125955" name="灯片编号占位符 5">
            <a:extLst>
              <a:ext uri="{FF2B5EF4-FFF2-40B4-BE49-F238E27FC236}">
                <a16:creationId xmlns:a16="http://schemas.microsoft.com/office/drawing/2014/main" id="{D87E077B-083A-6E12-2700-3511D66DC1CA}"/>
              </a:ext>
            </a:extLst>
          </p:cNvPr>
          <p:cNvSpPr>
            <a:spLocks noGrp="1"/>
          </p:cNvSpPr>
          <p:nvPr>
            <p:ph type="sldNum" sz="quarter" idx="10"/>
          </p:nvPr>
        </p:nvSpPr>
        <p:spPr>
          <a:xfrm>
            <a:off x="6983413" y="6223495"/>
            <a:ext cx="1981200" cy="3603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3804F3B6-61FF-4EB7-A782-F025CC91DFB7}" type="slidenum">
              <a:rPr kumimoji="0" lang="en-US" altLang="ja-JP" sz="1800" smtClean="0">
                <a:solidFill>
                  <a:srgbClr val="A50021"/>
                </a:solidFill>
              </a:rPr>
              <a:pPr>
                <a:spcBef>
                  <a:spcPct val="0"/>
                </a:spcBef>
                <a:buClrTx/>
                <a:buFontTx/>
                <a:buNone/>
              </a:pPr>
              <a:t>68</a:t>
            </a:fld>
            <a:endParaRPr kumimoji="0" lang="en-US" altLang="ja-JP" sz="1800">
              <a:solidFill>
                <a:srgbClr val="A50021"/>
              </a:solidFill>
            </a:endParaRPr>
          </a:p>
        </p:txBody>
      </p:sp>
      <p:sp>
        <p:nvSpPr>
          <p:cNvPr id="125956" name="Rectangle 5">
            <a:extLst>
              <a:ext uri="{FF2B5EF4-FFF2-40B4-BE49-F238E27FC236}">
                <a16:creationId xmlns:a16="http://schemas.microsoft.com/office/drawing/2014/main" id="{C0DD15F7-2D25-D8E2-BA07-2930ACE069E1}"/>
              </a:ext>
            </a:extLst>
          </p:cNvPr>
          <p:cNvSpPr>
            <a:spLocks noChangeArrowheads="1"/>
          </p:cNvSpPr>
          <p:nvPr/>
        </p:nvSpPr>
        <p:spPr bwMode="auto">
          <a:xfrm>
            <a:off x="539750" y="1151432"/>
            <a:ext cx="8424863" cy="5706567"/>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800"/>
          </a:p>
        </p:txBody>
      </p:sp>
      <p:sp>
        <p:nvSpPr>
          <p:cNvPr id="125957" name="Rectangle 2">
            <a:extLst>
              <a:ext uri="{FF2B5EF4-FFF2-40B4-BE49-F238E27FC236}">
                <a16:creationId xmlns:a16="http://schemas.microsoft.com/office/drawing/2014/main" id="{3ECC1C98-75D0-7EA3-F63C-3FE68A0D815D}"/>
              </a:ext>
            </a:extLst>
          </p:cNvPr>
          <p:cNvSpPr>
            <a:spLocks noGrp="1" noChangeArrowheads="1"/>
          </p:cNvSpPr>
          <p:nvPr>
            <p:ph type="title"/>
          </p:nvPr>
        </p:nvSpPr>
        <p:spPr/>
        <p:txBody>
          <a:bodyPr/>
          <a:lstStyle/>
          <a:p>
            <a:pPr eaLnBrk="1" hangingPunct="1"/>
            <a:r>
              <a:rPr lang="zh-CN" altLang="en-US" sz="3400" dirty="0"/>
              <a:t>二进制单点交叉伪代码</a:t>
            </a:r>
            <a:endParaRPr lang="en-US" altLang="ja-JP" sz="3400" dirty="0"/>
          </a:p>
        </p:txBody>
      </p:sp>
      <p:sp>
        <p:nvSpPr>
          <p:cNvPr id="125959" name="Text Box 4">
            <a:extLst>
              <a:ext uri="{FF2B5EF4-FFF2-40B4-BE49-F238E27FC236}">
                <a16:creationId xmlns:a16="http://schemas.microsoft.com/office/drawing/2014/main" id="{A5EABAB0-5E62-D82F-8723-E32ABBDDE9AC}"/>
              </a:ext>
            </a:extLst>
          </p:cNvPr>
          <p:cNvSpPr txBox="1">
            <a:spLocks noChangeArrowheads="1"/>
          </p:cNvSpPr>
          <p:nvPr/>
        </p:nvSpPr>
        <p:spPr bwMode="auto">
          <a:xfrm>
            <a:off x="576263" y="1129208"/>
            <a:ext cx="8388350" cy="564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100145" tIns="50073" rIns="100145" bIns="50073">
            <a:spAutoFit/>
          </a:bodyPr>
          <a:lstStyle>
            <a:lvl1pPr defTabSz="452438">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452438">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452438">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452438">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452438">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dirty="0">
                <a:ea typeface="HG丸ｺﾞｼｯｸM-PRO" panose="020F0400000000000000" pitchFamily="34" charset="-128"/>
              </a:rPr>
              <a:t>procedure</a:t>
            </a:r>
            <a:r>
              <a:rPr lang="en-US" altLang="ja-JP" sz="1800" b="0" dirty="0">
                <a:ea typeface="HG丸ｺﾞｼｯｸM-PRO" panose="020F0400000000000000" pitchFamily="34" charset="-128"/>
              </a:rPr>
              <a:t>:</a:t>
            </a:r>
            <a:r>
              <a:rPr lang="en-US" altLang="ja-JP" sz="1800" dirty="0">
                <a:ea typeface="HG丸ｺﾞｼｯｸM-PRO" panose="020F0400000000000000" pitchFamily="34" charset="-128"/>
              </a:rPr>
              <a:t> </a:t>
            </a:r>
            <a:r>
              <a:rPr lang="en-US" altLang="ja-JP" sz="1800" b="0" dirty="0">
                <a:solidFill>
                  <a:srgbClr val="0000FF"/>
                </a:solidFill>
                <a:ea typeface="HG丸ｺﾞｼｯｸM-PRO" panose="020F0400000000000000" pitchFamily="34" charset="-128"/>
              </a:rPr>
              <a:t>One-cut Point Crossover</a:t>
            </a:r>
          </a:p>
          <a:p>
            <a:pPr>
              <a:spcBef>
                <a:spcPct val="0"/>
              </a:spcBef>
              <a:buClrTx/>
              <a:buFontTx/>
              <a:buNone/>
            </a:pPr>
            <a:r>
              <a:rPr lang="en-US" altLang="ja-JP" sz="1800" dirty="0">
                <a:ea typeface="HG丸ｺﾞｼｯｸM-PRO" panose="020F0400000000000000" pitchFamily="34" charset="-128"/>
              </a:rPr>
              <a:t>input</a:t>
            </a:r>
            <a:r>
              <a:rPr lang="en-US" altLang="ja-JP" sz="1800" b="0" dirty="0">
                <a:ea typeface="HG丸ｺﾞｼｯｸM-PRO" panose="020F0400000000000000" pitchFamily="34" charset="-128"/>
              </a:rPr>
              <a:t>: </a:t>
            </a:r>
            <a:r>
              <a:rPr lang="en-US" altLang="ja-JP" sz="1800" b="0" i="1" dirty="0" err="1">
                <a:ea typeface="HG丸ｺﾞｼｯｸM-PRO" panose="020F0400000000000000" pitchFamily="34" charset="-128"/>
              </a:rPr>
              <a:t>p</a:t>
            </a:r>
            <a:r>
              <a:rPr lang="en-US" altLang="ja-JP" sz="1800" b="0" i="1" baseline="-25000" dirty="0" err="1">
                <a:ea typeface="HG丸ｺﾞｼｯｸM-PRO" panose="020F0400000000000000" pitchFamily="34" charset="-128"/>
              </a:rPr>
              <a:t>C</a:t>
            </a:r>
            <a:r>
              <a:rPr lang="en-US" altLang="ja-JP" sz="1800" b="0" dirty="0">
                <a:ea typeface="HG丸ｺﾞｼｯｸM-PRO" panose="020F0400000000000000" pitchFamily="34" charset="-128"/>
              </a:rPr>
              <a:t>, parent </a:t>
            </a:r>
            <a:r>
              <a:rPr lang="en-US" altLang="ja-JP" sz="1800" b="0" i="1" dirty="0">
                <a:ea typeface="HG丸ｺﾞｼｯｸM-PRO" panose="020F0400000000000000" pitchFamily="34" charset="-128"/>
              </a:rPr>
              <a:t>P</a:t>
            </a:r>
            <a:r>
              <a:rPr lang="en-US" altLang="ja-JP" sz="1800" b="0" i="1" baseline="-25000" dirty="0">
                <a:ea typeface="HG丸ｺﾞｼｯｸM-PRO" panose="020F0400000000000000" pitchFamily="34" charset="-128"/>
              </a:rPr>
              <a:t>k</a:t>
            </a:r>
            <a:r>
              <a:rPr lang="en-US" altLang="ja-JP" sz="1800" b="0" dirty="0">
                <a:ea typeface="HG丸ｺﾞｼｯｸM-PRO" panose="020F0400000000000000" pitchFamily="34" charset="-128"/>
              </a:rPr>
              <a:t>, </a:t>
            </a:r>
            <a:r>
              <a:rPr lang="en-US" altLang="ja-JP" sz="1800" b="0" i="1" dirty="0">
                <a:ea typeface="HG丸ｺﾞｼｯｸM-PRO" panose="020F0400000000000000" pitchFamily="34" charset="-128"/>
              </a:rPr>
              <a:t>k</a:t>
            </a:r>
            <a:r>
              <a:rPr lang="en-US" altLang="ja-JP" sz="1800" b="0" dirty="0">
                <a:ea typeface="HG丸ｺﾞｼｯｸM-PRO" panose="020F0400000000000000" pitchFamily="34" charset="-128"/>
              </a:rPr>
              <a:t>=1, 2, ..., </a:t>
            </a:r>
            <a:r>
              <a:rPr lang="en-US" altLang="ja-JP" sz="1800" b="0" i="1" dirty="0" err="1">
                <a:ea typeface="HG丸ｺﾞｼｯｸM-PRO" panose="020F0400000000000000" pitchFamily="34" charset="-128"/>
              </a:rPr>
              <a:t>popSize</a:t>
            </a:r>
            <a:endParaRPr lang="en-US" altLang="ja-JP" sz="1800" b="0" dirty="0">
              <a:ea typeface="HG丸ｺﾞｼｯｸM-PRO" panose="020F0400000000000000" pitchFamily="34" charset="-128"/>
            </a:endParaRPr>
          </a:p>
          <a:p>
            <a:pPr>
              <a:spcBef>
                <a:spcPct val="0"/>
              </a:spcBef>
              <a:buClrTx/>
              <a:buFontTx/>
              <a:buNone/>
            </a:pPr>
            <a:r>
              <a:rPr lang="en-US" altLang="ja-JP" sz="1800" dirty="0">
                <a:ea typeface="HG丸ｺﾞｼｯｸM-PRO" panose="020F0400000000000000" pitchFamily="34" charset="-128"/>
              </a:rPr>
              <a:t>output</a:t>
            </a:r>
            <a:r>
              <a:rPr lang="en-US" altLang="ja-JP" sz="1800" b="0" dirty="0">
                <a:ea typeface="HG丸ｺﾞｼｯｸM-PRO" panose="020F0400000000000000" pitchFamily="34" charset="-128"/>
              </a:rPr>
              <a:t>: offspring </a:t>
            </a:r>
            <a:r>
              <a:rPr lang="en-US" altLang="ja-JP" sz="1800" b="0" i="1" dirty="0">
                <a:ea typeface="HG丸ｺﾞｼｯｸM-PRO" panose="020F0400000000000000" pitchFamily="34" charset="-128"/>
              </a:rPr>
              <a:t>C</a:t>
            </a:r>
            <a:r>
              <a:rPr lang="en-US" altLang="ja-JP" sz="1800" b="0" i="1" baseline="-25000" dirty="0">
                <a:ea typeface="HG丸ｺﾞｼｯｸM-PRO" panose="020F0400000000000000" pitchFamily="34" charset="-128"/>
              </a:rPr>
              <a:t>k</a:t>
            </a:r>
            <a:endParaRPr lang="en-US" altLang="ja-JP" sz="1800" b="0" dirty="0">
              <a:ea typeface="HG丸ｺﾞｼｯｸM-PRO" panose="020F0400000000000000" pitchFamily="34" charset="-128"/>
            </a:endParaRPr>
          </a:p>
          <a:p>
            <a:pPr>
              <a:spcBef>
                <a:spcPct val="0"/>
              </a:spcBef>
              <a:buClrTx/>
              <a:buFontTx/>
              <a:buNone/>
            </a:pPr>
            <a:r>
              <a:rPr lang="en-US" altLang="ja-JP" sz="1800" dirty="0">
                <a:ea typeface="HG丸ｺﾞｼｯｸM-PRO" panose="020F0400000000000000" pitchFamily="34" charset="-128"/>
              </a:rPr>
              <a:t>begin</a:t>
            </a:r>
          </a:p>
          <a:p>
            <a:pPr>
              <a:spcBef>
                <a:spcPct val="0"/>
              </a:spcBef>
              <a:buClrTx/>
              <a:buFontTx/>
              <a:buNone/>
            </a:pPr>
            <a:r>
              <a:rPr lang="en-US" altLang="ja-JP" sz="1800" dirty="0">
                <a:ea typeface="HG丸ｺﾞｼｯｸM-PRO" panose="020F0400000000000000" pitchFamily="34" charset="-128"/>
              </a:rPr>
              <a:t>      for</a:t>
            </a:r>
            <a:r>
              <a:rPr lang="en-US" altLang="ja-JP" sz="1800" b="0" dirty="0">
                <a:ea typeface="HG丸ｺﾞｼｯｸM-PRO" panose="020F0400000000000000" pitchFamily="34" charset="-128"/>
              </a:rPr>
              <a:t> </a:t>
            </a:r>
            <a:r>
              <a:rPr lang="en-US" altLang="ja-JP" sz="1800" b="0" i="1" dirty="0">
                <a:ea typeface="HG丸ｺﾞｼｯｸM-PRO" panose="020F0400000000000000" pitchFamily="34" charset="-128"/>
              </a:rPr>
              <a:t>k </a:t>
            </a:r>
            <a:r>
              <a:rPr lang="en-US" altLang="ja-JP" sz="1800" b="0" dirty="0">
                <a:ea typeface="HG丸ｺﾞｼｯｸM-PRO" panose="020F0400000000000000" pitchFamily="34" charset="-128"/>
                <a:sym typeface="Symbol" panose="05050102010706020507" pitchFamily="18" charset="2"/>
              </a:rPr>
              <a:t> 1 </a:t>
            </a:r>
            <a:r>
              <a:rPr lang="en-US" altLang="ja-JP" sz="1800" dirty="0">
                <a:ea typeface="HG丸ｺﾞｼｯｸM-PRO" panose="020F0400000000000000" pitchFamily="34" charset="-128"/>
              </a:rPr>
              <a:t>to </a:t>
            </a:r>
            <a:r>
              <a:rPr lang="ja-JP" altLang="en-US" sz="1800" b="0" i="1" dirty="0">
                <a:ea typeface="HG丸ｺﾞｼｯｸM-PRO" panose="020F0400000000000000" pitchFamily="34" charset="-128"/>
              </a:rPr>
              <a:t>　　　　　 </a:t>
            </a:r>
            <a:r>
              <a:rPr lang="en-US" altLang="ja-JP" sz="1800" dirty="0">
                <a:ea typeface="HG丸ｺﾞｼｯｸM-PRO" panose="020F0400000000000000" pitchFamily="34" charset="-128"/>
              </a:rPr>
              <a:t>do	</a:t>
            </a:r>
            <a:r>
              <a:rPr lang="en-US" altLang="ja-JP" sz="1800" b="0" dirty="0">
                <a:solidFill>
                  <a:srgbClr val="0000FF"/>
                </a:solidFill>
                <a:ea typeface="HG丸ｺﾞｼｯｸM-PRO" panose="020F0400000000000000" pitchFamily="34" charset="-128"/>
              </a:rPr>
              <a:t>// </a:t>
            </a:r>
            <a:r>
              <a:rPr lang="en-US" altLang="ja-JP" sz="1800" b="0" i="1" dirty="0" err="1">
                <a:solidFill>
                  <a:srgbClr val="0000FF"/>
                </a:solidFill>
                <a:ea typeface="HG丸ｺﾞｼｯｸM-PRO" panose="020F0400000000000000" pitchFamily="34" charset="-128"/>
              </a:rPr>
              <a:t>popSize</a:t>
            </a:r>
            <a:r>
              <a:rPr lang="en-US" altLang="ja-JP" sz="1800" b="0" dirty="0">
                <a:solidFill>
                  <a:srgbClr val="0000FF"/>
                </a:solidFill>
                <a:ea typeface="HG丸ｺﾞｼｯｸM-PRO" panose="020F0400000000000000" pitchFamily="34" charset="-128"/>
              </a:rPr>
              <a:t>: population size</a:t>
            </a:r>
            <a:endParaRPr lang="en-US" altLang="ja-JP" sz="1800" dirty="0">
              <a:solidFill>
                <a:srgbClr val="0000FF"/>
              </a:solidFill>
              <a:ea typeface="HG丸ｺﾞｼｯｸM-PRO" panose="020F0400000000000000" pitchFamily="34" charset="-128"/>
            </a:endParaRPr>
          </a:p>
          <a:p>
            <a:pPr>
              <a:spcBef>
                <a:spcPct val="0"/>
              </a:spcBef>
              <a:buClrTx/>
              <a:buFontTx/>
              <a:buNone/>
            </a:pPr>
            <a:r>
              <a:rPr lang="en-US" altLang="ja-JP" sz="1800" dirty="0">
                <a:ea typeface="HG丸ｺﾞｼｯｸM-PRO" panose="020F0400000000000000" pitchFamily="34" charset="-128"/>
              </a:rPr>
              <a:t>	    if </a:t>
            </a:r>
            <a:r>
              <a:rPr lang="en-US" altLang="ja-JP" sz="1800" b="0" i="1" dirty="0">
                <a:ea typeface="HG丸ｺﾞｼｯｸM-PRO" panose="020F0400000000000000" pitchFamily="34" charset="-128"/>
                <a:sym typeface="Symbol" panose="05050102010706020507" pitchFamily="18" charset="2"/>
              </a:rPr>
              <a:t>p</a:t>
            </a:r>
            <a:r>
              <a:rPr lang="en-US" altLang="ja-JP" sz="1800" b="0" i="1" baseline="-25000" dirty="0">
                <a:ea typeface="HG丸ｺﾞｼｯｸM-PRO" panose="020F0400000000000000" pitchFamily="34" charset="-128"/>
                <a:sym typeface="Symbol" panose="05050102010706020507" pitchFamily="18" charset="2"/>
              </a:rPr>
              <a:t>c </a:t>
            </a:r>
            <a:r>
              <a:rPr lang="en-US" altLang="ja-JP" sz="1800" b="0" dirty="0">
                <a:ea typeface="HG丸ｺﾞｼｯｸM-PRO" panose="020F0400000000000000" pitchFamily="34" charset="-128"/>
                <a:sym typeface="Symbol" panose="05050102010706020507" pitchFamily="18" charset="2"/>
              </a:rPr>
              <a:t> </a:t>
            </a:r>
            <a:r>
              <a:rPr lang="en-US" altLang="ja-JP" sz="1800" b="0" dirty="0">
                <a:ea typeface="HG丸ｺﾞｼｯｸM-PRO" panose="020F0400000000000000" pitchFamily="34" charset="-128"/>
              </a:rPr>
              <a:t>random [0, 1] </a:t>
            </a:r>
            <a:r>
              <a:rPr lang="en-US" altLang="ja-JP" sz="1800" dirty="0">
                <a:ea typeface="HG丸ｺﾞｼｯｸM-PRO" panose="020F0400000000000000" pitchFamily="34" charset="-128"/>
              </a:rPr>
              <a:t>then	</a:t>
            </a:r>
            <a:r>
              <a:rPr lang="en-US" altLang="ja-JP" sz="1800" b="0" dirty="0">
                <a:solidFill>
                  <a:srgbClr val="0000FF"/>
                </a:solidFill>
                <a:ea typeface="HG丸ｺﾞｼｯｸM-PRO" panose="020F0400000000000000" pitchFamily="34" charset="-128"/>
              </a:rPr>
              <a:t>// </a:t>
            </a:r>
            <a:r>
              <a:rPr lang="en-US" altLang="ja-JP" sz="1800" b="0" i="1" dirty="0" err="1">
                <a:solidFill>
                  <a:srgbClr val="0000FF"/>
                </a:solidFill>
                <a:ea typeface="HG丸ｺﾞｼｯｸM-PRO" panose="020F0400000000000000" pitchFamily="34" charset="-128"/>
              </a:rPr>
              <a:t>p</a:t>
            </a:r>
            <a:r>
              <a:rPr lang="en-US" altLang="ja-JP" sz="1800" b="0" i="1" baseline="-25000" dirty="0" err="1">
                <a:solidFill>
                  <a:srgbClr val="0000FF"/>
                </a:solidFill>
                <a:ea typeface="HG丸ｺﾞｼｯｸM-PRO" panose="020F0400000000000000" pitchFamily="34" charset="-128"/>
              </a:rPr>
              <a:t>C</a:t>
            </a:r>
            <a:r>
              <a:rPr lang="en-US" altLang="ja-JP" sz="1800" b="0" dirty="0">
                <a:solidFill>
                  <a:srgbClr val="0000FF"/>
                </a:solidFill>
                <a:ea typeface="HG丸ｺﾞｼｯｸM-PRO" panose="020F0400000000000000" pitchFamily="34" charset="-128"/>
              </a:rPr>
              <a:t>: the probability of crossover</a:t>
            </a:r>
            <a:endParaRPr lang="en-US" altLang="ja-JP" sz="1800" dirty="0">
              <a:solidFill>
                <a:srgbClr val="0000FF"/>
              </a:solidFill>
              <a:ea typeface="HG丸ｺﾞｼｯｸM-PRO" panose="020F0400000000000000" pitchFamily="34" charset="-128"/>
            </a:endParaRPr>
          </a:p>
          <a:p>
            <a:pPr>
              <a:spcBef>
                <a:spcPct val="0"/>
              </a:spcBef>
              <a:buClrTx/>
              <a:buFontTx/>
              <a:buNone/>
            </a:pPr>
            <a:r>
              <a:rPr lang="en-US" altLang="ja-JP" sz="1800" dirty="0">
                <a:ea typeface="HG丸ｺﾞｼｯｸM-PRO" panose="020F0400000000000000" pitchFamily="34" charset="-128"/>
              </a:rPr>
              <a:t>	          </a:t>
            </a:r>
            <a:r>
              <a:rPr lang="en-US" altLang="ja-JP" sz="1800" b="0" i="1" dirty="0" err="1">
                <a:ea typeface="HG丸ｺﾞｼｯｸM-PRO" panose="020F0400000000000000" pitchFamily="34" charset="-128"/>
              </a:rPr>
              <a:t>i</a:t>
            </a:r>
            <a:r>
              <a:rPr lang="en-US" altLang="ja-JP" sz="1800" b="0" i="1" dirty="0">
                <a:ea typeface="HG丸ｺﾞｼｯｸM-PRO" panose="020F0400000000000000" pitchFamily="34" charset="-128"/>
              </a:rPr>
              <a:t> </a:t>
            </a:r>
            <a:r>
              <a:rPr lang="en-US" altLang="ja-JP" sz="1800" b="0" dirty="0">
                <a:ea typeface="HG丸ｺﾞｼｯｸM-PRO" panose="020F0400000000000000" pitchFamily="34" charset="-128"/>
                <a:sym typeface="Symbol" panose="05050102010706020507" pitchFamily="18" charset="2"/>
              </a:rPr>
              <a:t></a:t>
            </a:r>
            <a:r>
              <a:rPr lang="en-US" altLang="ja-JP" sz="1800" b="0" i="1" dirty="0">
                <a:ea typeface="HG丸ｺﾞｼｯｸM-PRO" panose="020F0400000000000000" pitchFamily="34" charset="-128"/>
              </a:rPr>
              <a:t> </a:t>
            </a:r>
            <a:r>
              <a:rPr lang="en-US" altLang="ja-JP" sz="1800" b="0" dirty="0">
                <a:ea typeface="HG丸ｺﾞｼｯｸM-PRO" panose="020F0400000000000000" pitchFamily="34" charset="-128"/>
              </a:rPr>
              <a:t>0;</a:t>
            </a:r>
          </a:p>
          <a:p>
            <a:pPr>
              <a:spcBef>
                <a:spcPct val="0"/>
              </a:spcBef>
              <a:buClrTx/>
              <a:buFontTx/>
              <a:buNone/>
            </a:pPr>
            <a:r>
              <a:rPr lang="en-US" altLang="ja-JP" sz="1800" b="0" dirty="0">
                <a:ea typeface="HG丸ｺﾞｼｯｸM-PRO" panose="020F0400000000000000" pitchFamily="34" charset="-128"/>
              </a:rPr>
              <a:t>		   </a:t>
            </a:r>
            <a:r>
              <a:rPr lang="en-US" altLang="ja-JP" sz="1800" b="0" i="1" dirty="0">
                <a:ea typeface="HG丸ｺﾞｼｯｸM-PRO" panose="020F0400000000000000" pitchFamily="34" charset="-128"/>
              </a:rPr>
              <a:t>j </a:t>
            </a:r>
            <a:r>
              <a:rPr lang="en-US" altLang="ja-JP" sz="1800" b="0" dirty="0">
                <a:ea typeface="HG丸ｺﾞｼｯｸM-PRO" panose="020F0400000000000000" pitchFamily="34" charset="-128"/>
                <a:sym typeface="Symbol" panose="05050102010706020507" pitchFamily="18" charset="2"/>
              </a:rPr>
              <a:t></a:t>
            </a:r>
            <a:r>
              <a:rPr lang="en-US" altLang="ja-JP" sz="1800" b="0" i="1" dirty="0">
                <a:ea typeface="HG丸ｺﾞｼｯｸM-PRO" panose="020F0400000000000000" pitchFamily="34" charset="-128"/>
              </a:rPr>
              <a:t> </a:t>
            </a:r>
            <a:r>
              <a:rPr lang="en-US" altLang="ja-JP" sz="1800" b="0" dirty="0">
                <a:ea typeface="HG丸ｺﾞｼｯｸM-PRO" panose="020F0400000000000000" pitchFamily="34" charset="-128"/>
              </a:rPr>
              <a:t>0;</a:t>
            </a:r>
            <a:endParaRPr lang="en-US" altLang="ja-JP" sz="1800" dirty="0">
              <a:ea typeface="HG丸ｺﾞｼｯｸM-PRO" panose="020F0400000000000000" pitchFamily="34" charset="-128"/>
            </a:endParaRPr>
          </a:p>
          <a:p>
            <a:pPr>
              <a:spcBef>
                <a:spcPct val="0"/>
              </a:spcBef>
              <a:buClrTx/>
              <a:buFontTx/>
              <a:buNone/>
            </a:pPr>
            <a:r>
              <a:rPr lang="en-US" altLang="ja-JP" sz="1800" dirty="0">
                <a:ea typeface="HG丸ｺﾞｼｯｸM-PRO" panose="020F0400000000000000" pitchFamily="34" charset="-128"/>
              </a:rPr>
              <a:t>		   repeat</a:t>
            </a:r>
          </a:p>
          <a:p>
            <a:pPr>
              <a:spcBef>
                <a:spcPct val="0"/>
              </a:spcBef>
              <a:buClrTx/>
              <a:buFontTx/>
              <a:buNone/>
            </a:pPr>
            <a:r>
              <a:rPr lang="en-US" altLang="ja-JP" sz="1800" dirty="0">
                <a:ea typeface="HG丸ｺﾞｼｯｸM-PRO" panose="020F0400000000000000" pitchFamily="34" charset="-128"/>
              </a:rPr>
              <a:t>		   	  </a:t>
            </a:r>
            <a:r>
              <a:rPr lang="en-US" altLang="ja-JP" sz="1800" b="0" i="1" dirty="0" err="1">
                <a:ea typeface="HG丸ｺﾞｼｯｸM-PRO" panose="020F0400000000000000" pitchFamily="34" charset="-128"/>
              </a:rPr>
              <a:t>i</a:t>
            </a:r>
            <a:r>
              <a:rPr lang="en-US" altLang="ja-JP" sz="1800" b="0" dirty="0">
                <a:ea typeface="HG丸ｺﾞｼｯｸM-PRO" panose="020F0400000000000000" pitchFamily="34" charset="-128"/>
              </a:rPr>
              <a:t> </a:t>
            </a:r>
            <a:r>
              <a:rPr lang="en-US" altLang="ja-JP" sz="1800" b="0" dirty="0">
                <a:ea typeface="HG丸ｺﾞｼｯｸM-PRO" panose="020F0400000000000000" pitchFamily="34" charset="-128"/>
                <a:sym typeface="Symbol" panose="05050102010706020507" pitchFamily="18" charset="2"/>
              </a:rPr>
              <a:t> random [1, </a:t>
            </a:r>
            <a:r>
              <a:rPr lang="en-US" altLang="ja-JP" sz="1800" b="0" i="1" dirty="0" err="1">
                <a:ea typeface="HG丸ｺﾞｼｯｸM-PRO" panose="020F0400000000000000" pitchFamily="34" charset="-128"/>
                <a:sym typeface="Symbol" panose="05050102010706020507" pitchFamily="18" charset="2"/>
              </a:rPr>
              <a:t>popSize</a:t>
            </a:r>
            <a:r>
              <a:rPr lang="en-US" altLang="ja-JP" sz="1800" b="0" dirty="0">
                <a:ea typeface="HG丸ｺﾞｼｯｸM-PRO" panose="020F0400000000000000" pitchFamily="34" charset="-128"/>
                <a:sym typeface="Symbol" panose="05050102010706020507" pitchFamily="18" charset="2"/>
              </a:rPr>
              <a:t>];</a:t>
            </a:r>
          </a:p>
          <a:p>
            <a:pPr>
              <a:spcBef>
                <a:spcPct val="0"/>
              </a:spcBef>
              <a:buClrTx/>
              <a:buFontTx/>
              <a:buNone/>
            </a:pPr>
            <a:r>
              <a:rPr lang="en-US" altLang="ja-JP" sz="1800" b="0" dirty="0">
                <a:ea typeface="HG丸ｺﾞｼｯｸM-PRO" panose="020F0400000000000000" pitchFamily="34" charset="-128"/>
                <a:sym typeface="Symbol" panose="05050102010706020507" pitchFamily="18" charset="2"/>
              </a:rPr>
              <a:t>			  </a:t>
            </a:r>
            <a:r>
              <a:rPr lang="en-US" altLang="ja-JP" sz="1800" b="0" i="1" dirty="0">
                <a:ea typeface="HG丸ｺﾞｼｯｸM-PRO" panose="020F0400000000000000" pitchFamily="34" charset="-128"/>
              </a:rPr>
              <a:t>j</a:t>
            </a:r>
            <a:r>
              <a:rPr lang="en-US" altLang="ja-JP" sz="1800" b="0" dirty="0">
                <a:ea typeface="HG丸ｺﾞｼｯｸM-PRO" panose="020F0400000000000000" pitchFamily="34" charset="-128"/>
              </a:rPr>
              <a:t> </a:t>
            </a:r>
            <a:r>
              <a:rPr lang="en-US" altLang="ja-JP" sz="1800" b="0" dirty="0">
                <a:ea typeface="HG丸ｺﾞｼｯｸM-PRO" panose="020F0400000000000000" pitchFamily="34" charset="-128"/>
                <a:sym typeface="Symbol" panose="05050102010706020507" pitchFamily="18" charset="2"/>
              </a:rPr>
              <a:t> random [1, </a:t>
            </a:r>
            <a:r>
              <a:rPr lang="en-US" altLang="ja-JP" sz="1800" b="0" i="1" dirty="0" err="1">
                <a:ea typeface="HG丸ｺﾞｼｯｸM-PRO" panose="020F0400000000000000" pitchFamily="34" charset="-128"/>
                <a:sym typeface="Symbol" panose="05050102010706020507" pitchFamily="18" charset="2"/>
              </a:rPr>
              <a:t>popSize</a:t>
            </a:r>
            <a:r>
              <a:rPr lang="en-US" altLang="ja-JP" sz="1800" b="0" dirty="0">
                <a:ea typeface="HG丸ｺﾞｼｯｸM-PRO" panose="020F0400000000000000" pitchFamily="34" charset="-128"/>
                <a:sym typeface="Symbol" panose="05050102010706020507" pitchFamily="18" charset="2"/>
              </a:rPr>
              <a:t>];</a:t>
            </a:r>
          </a:p>
          <a:p>
            <a:pPr>
              <a:spcBef>
                <a:spcPct val="0"/>
              </a:spcBef>
              <a:buClrTx/>
              <a:buFontTx/>
              <a:buNone/>
            </a:pPr>
            <a:r>
              <a:rPr lang="en-US" altLang="ja-JP" sz="1800" b="0" dirty="0">
                <a:ea typeface="HG丸ｺﾞｼｯｸM-PRO" panose="020F0400000000000000" pitchFamily="34" charset="-128"/>
                <a:sym typeface="Symbol" panose="05050102010706020507" pitchFamily="18" charset="2"/>
              </a:rPr>
              <a:t>		   </a:t>
            </a:r>
            <a:r>
              <a:rPr lang="en-US" altLang="ja-JP" sz="1800" dirty="0">
                <a:ea typeface="HG丸ｺﾞｼｯｸM-PRO" panose="020F0400000000000000" pitchFamily="34" charset="-128"/>
              </a:rPr>
              <a:t>until </a:t>
            </a:r>
            <a:r>
              <a:rPr lang="en-US" altLang="ja-JP" sz="1800" b="0" dirty="0">
                <a:ea typeface="HG丸ｺﾞｼｯｸM-PRO" panose="020F0400000000000000" pitchFamily="34" charset="-128"/>
              </a:rPr>
              <a:t>(</a:t>
            </a:r>
            <a:r>
              <a:rPr lang="en-US" altLang="ja-JP" sz="1800" b="0" i="1" dirty="0" err="1">
                <a:ea typeface="HG丸ｺﾞｼｯｸM-PRO" panose="020F0400000000000000" pitchFamily="34" charset="-128"/>
              </a:rPr>
              <a:t>i</a:t>
            </a:r>
            <a:r>
              <a:rPr lang="en-US" altLang="ja-JP" sz="1800" b="0" dirty="0" err="1">
                <a:ea typeface="HG丸ｺﾞｼｯｸM-PRO" panose="020F0400000000000000" pitchFamily="34" charset="-128"/>
                <a:sym typeface="Symbol" panose="05050102010706020507" pitchFamily="18" charset="2"/>
              </a:rPr>
              <a:t>≠</a:t>
            </a:r>
            <a:r>
              <a:rPr lang="en-US" altLang="ja-JP" sz="1800" b="0" i="1" dirty="0" err="1">
                <a:ea typeface="HG丸ｺﾞｼｯｸM-PRO" panose="020F0400000000000000" pitchFamily="34" charset="-128"/>
              </a:rPr>
              <a:t>j</a:t>
            </a:r>
            <a:r>
              <a:rPr lang="en-US" altLang="ja-JP" sz="1800" b="0" i="1" dirty="0">
                <a:ea typeface="HG丸ｺﾞｼｯｸM-PRO" panose="020F0400000000000000" pitchFamily="34" charset="-128"/>
              </a:rPr>
              <a:t> </a:t>
            </a:r>
            <a:r>
              <a:rPr lang="en-US" altLang="ja-JP" sz="1800" b="0" dirty="0">
                <a:ea typeface="HG丸ｺﾞｼｯｸM-PRO" panose="020F0400000000000000" pitchFamily="34" charset="-128"/>
              </a:rPr>
              <a:t>)</a:t>
            </a:r>
          </a:p>
          <a:p>
            <a:pPr>
              <a:spcBef>
                <a:spcPct val="0"/>
              </a:spcBef>
              <a:buClrTx/>
              <a:buFontTx/>
              <a:buNone/>
            </a:pPr>
            <a:r>
              <a:rPr lang="en-US" altLang="ja-JP" sz="1800" b="0" dirty="0">
                <a:ea typeface="HG丸ｺﾞｼｯｸM-PRO" panose="020F0400000000000000" pitchFamily="34" charset="-128"/>
              </a:rPr>
              <a:t>		   </a:t>
            </a:r>
            <a:r>
              <a:rPr lang="en-US" altLang="ja-JP" sz="1800" b="0" i="1" dirty="0">
                <a:ea typeface="HG丸ｺﾞｼｯｸM-PRO" panose="020F0400000000000000" pitchFamily="34" charset="-128"/>
              </a:rPr>
              <a:t>p</a:t>
            </a:r>
            <a:r>
              <a:rPr lang="en-US" altLang="ja-JP" sz="1800" b="0" dirty="0">
                <a:ea typeface="HG丸ｺﾞｼｯｸM-PRO" panose="020F0400000000000000" pitchFamily="34" charset="-128"/>
              </a:rPr>
              <a:t> </a:t>
            </a:r>
            <a:r>
              <a:rPr lang="en-US" altLang="ja-JP" sz="1800" b="0" dirty="0">
                <a:ea typeface="HG丸ｺﾞｼｯｸM-PRO" panose="020F0400000000000000" pitchFamily="34" charset="-128"/>
                <a:sym typeface="Symbol" panose="05050102010706020507" pitchFamily="18" charset="2"/>
              </a:rPr>
              <a:t> random [1, </a:t>
            </a:r>
            <a:r>
              <a:rPr lang="en-US" altLang="zh-CN" sz="1800" b="0" i="1" dirty="0">
                <a:ea typeface="HG丸ｺﾞｼｯｸM-PRO" panose="020F0400000000000000" pitchFamily="34" charset="-128"/>
                <a:sym typeface="Symbol" panose="05050102010706020507" pitchFamily="18" charset="2"/>
              </a:rPr>
              <a:t>l </a:t>
            </a:r>
            <a:r>
              <a:rPr lang="en-US" altLang="zh-CN" sz="1800" b="0" dirty="0">
                <a:ea typeface="HG丸ｺﾞｼｯｸM-PRO" panose="020F0400000000000000" pitchFamily="34" charset="-128"/>
                <a:sym typeface="Symbol" panose="05050102010706020507" pitchFamily="18" charset="2"/>
              </a:rPr>
              <a:t>-1</a:t>
            </a:r>
            <a:r>
              <a:rPr lang="en-US" altLang="ja-JP" sz="1800" b="0" dirty="0">
                <a:ea typeface="HG丸ｺﾞｼｯｸM-PRO" panose="020F0400000000000000" pitchFamily="34" charset="-128"/>
                <a:sym typeface="Symbol" panose="05050102010706020507" pitchFamily="18" charset="2"/>
              </a:rPr>
              <a:t>];	</a:t>
            </a:r>
            <a:r>
              <a:rPr lang="en-US" altLang="ja-JP" sz="1800" b="0" dirty="0">
                <a:solidFill>
                  <a:srgbClr val="0000FF"/>
                </a:solidFill>
                <a:ea typeface="HG丸ｺﾞｼｯｸM-PRO" panose="020F0400000000000000" pitchFamily="34" charset="-128"/>
                <a:sym typeface="Symbol" panose="05050102010706020507" pitchFamily="18" charset="2"/>
              </a:rPr>
              <a:t>// </a:t>
            </a:r>
            <a:r>
              <a:rPr lang="en-US" altLang="ja-JP" sz="1800" b="0" i="1" dirty="0">
                <a:solidFill>
                  <a:srgbClr val="0000FF"/>
                </a:solidFill>
                <a:ea typeface="HG丸ｺﾞｼｯｸM-PRO" panose="020F0400000000000000" pitchFamily="34" charset="-128"/>
                <a:sym typeface="Symbol" panose="05050102010706020507" pitchFamily="18" charset="2"/>
              </a:rPr>
              <a:t>p</a:t>
            </a:r>
            <a:r>
              <a:rPr lang="en-US" altLang="ja-JP" sz="1800" b="0" dirty="0">
                <a:solidFill>
                  <a:srgbClr val="0000FF"/>
                </a:solidFill>
                <a:ea typeface="HG丸ｺﾞｼｯｸM-PRO" panose="020F0400000000000000" pitchFamily="34" charset="-128"/>
                <a:sym typeface="Symbol" panose="05050102010706020507" pitchFamily="18" charset="2"/>
              </a:rPr>
              <a:t>: the cut position, </a:t>
            </a:r>
            <a:r>
              <a:rPr lang="en-US" altLang="ja-JP" sz="1800" b="0" i="1" dirty="0">
                <a:solidFill>
                  <a:srgbClr val="0000FF"/>
                </a:solidFill>
                <a:ea typeface="HG丸ｺﾞｼｯｸM-PRO" panose="020F0400000000000000" pitchFamily="34" charset="-128"/>
                <a:sym typeface="Symbol" panose="05050102010706020507" pitchFamily="18" charset="2"/>
              </a:rPr>
              <a:t>l</a:t>
            </a:r>
            <a:r>
              <a:rPr lang="en-US" altLang="ja-JP" sz="1800" b="0" dirty="0">
                <a:solidFill>
                  <a:srgbClr val="0000FF"/>
                </a:solidFill>
                <a:ea typeface="HG丸ｺﾞｼｯｸM-PRO" panose="020F0400000000000000" pitchFamily="34" charset="-128"/>
                <a:sym typeface="Symbol" panose="05050102010706020507" pitchFamily="18" charset="2"/>
              </a:rPr>
              <a:t>: the length of  chromosome</a:t>
            </a:r>
          </a:p>
          <a:p>
            <a:pPr>
              <a:spcBef>
                <a:spcPct val="0"/>
              </a:spcBef>
              <a:buClrTx/>
              <a:buFontTx/>
              <a:buNone/>
            </a:pPr>
            <a:r>
              <a:rPr lang="en-US" altLang="ja-JP" sz="1800" b="0" dirty="0">
                <a:ea typeface="HG丸ｺﾞｼｯｸM-PRO" panose="020F0400000000000000" pitchFamily="34" charset="-128"/>
                <a:sym typeface="Symbol" panose="05050102010706020507" pitchFamily="18" charset="2"/>
              </a:rPr>
              <a:t>		   </a:t>
            </a:r>
            <a:r>
              <a:rPr lang="en-US" altLang="ja-JP" sz="1800" b="0" i="1" dirty="0">
                <a:ea typeface="HG丸ｺﾞｼｯｸM-PRO" panose="020F0400000000000000" pitchFamily="34" charset="-128"/>
                <a:sym typeface="Symbol" panose="05050102010706020507" pitchFamily="18" charset="2"/>
              </a:rPr>
              <a:t>C</a:t>
            </a:r>
            <a:r>
              <a:rPr lang="en-US" altLang="ja-JP" sz="1800" b="0" i="1" baseline="-25000" dirty="0">
                <a:ea typeface="HG丸ｺﾞｼｯｸM-PRO" panose="020F0400000000000000" pitchFamily="34" charset="-128"/>
                <a:sym typeface="Symbol" panose="05050102010706020507" pitchFamily="18" charset="2"/>
              </a:rPr>
              <a:t>i</a:t>
            </a:r>
            <a:r>
              <a:rPr lang="en-US" altLang="ja-JP" sz="1800" b="0" dirty="0">
                <a:ea typeface="HG丸ｺﾞｼｯｸM-PRO" panose="020F0400000000000000" pitchFamily="34" charset="-128"/>
                <a:sym typeface="Symbol" panose="05050102010706020507" pitchFamily="18" charset="2"/>
              </a:rPr>
              <a:t>  </a:t>
            </a:r>
            <a:r>
              <a:rPr lang="en-US" altLang="ja-JP" sz="1800" b="0" i="1" dirty="0">
                <a:ea typeface="HG丸ｺﾞｼｯｸM-PRO" panose="020F0400000000000000" pitchFamily="34" charset="-128"/>
                <a:sym typeface="Symbol" panose="05050102010706020507" pitchFamily="18" charset="2"/>
              </a:rPr>
              <a:t>P</a:t>
            </a:r>
            <a:r>
              <a:rPr lang="en-US" altLang="ja-JP" sz="1800" b="0" i="1" baseline="-25000" dirty="0">
                <a:ea typeface="HG丸ｺﾞｼｯｸM-PRO" panose="020F0400000000000000" pitchFamily="34" charset="-128"/>
                <a:sym typeface="Symbol" panose="05050102010706020507" pitchFamily="18" charset="2"/>
              </a:rPr>
              <a:t>i</a:t>
            </a:r>
            <a:r>
              <a:rPr lang="en-US" altLang="ja-JP" sz="1800" b="0" i="1" dirty="0">
                <a:ea typeface="HG丸ｺﾞｼｯｸM-PRO" panose="020F0400000000000000" pitchFamily="34" charset="-128"/>
                <a:sym typeface="Symbol" panose="05050102010706020507" pitchFamily="18" charset="2"/>
              </a:rPr>
              <a:t> </a:t>
            </a:r>
            <a:r>
              <a:rPr lang="en-US" altLang="ja-JP" sz="1800" b="0" dirty="0">
                <a:ea typeface="HG丸ｺﾞｼｯｸM-PRO" panose="020F0400000000000000" pitchFamily="34" charset="-128"/>
                <a:sym typeface="Symbol" panose="05050102010706020507" pitchFamily="18" charset="2"/>
              </a:rPr>
              <a:t>[1: </a:t>
            </a:r>
            <a:r>
              <a:rPr lang="en-US" altLang="ja-JP" sz="1800" b="0" i="1" dirty="0">
                <a:ea typeface="HG丸ｺﾞｼｯｸM-PRO" panose="020F0400000000000000" pitchFamily="34" charset="-128"/>
                <a:sym typeface="Symbol" panose="05050102010706020507" pitchFamily="18" charset="2"/>
              </a:rPr>
              <a:t>p</a:t>
            </a:r>
            <a:r>
              <a:rPr lang="en-US" altLang="ja-JP" sz="1800" b="0" dirty="0">
                <a:ea typeface="HG丸ｺﾞｼｯｸM-PRO" panose="020F0400000000000000" pitchFamily="34" charset="-128"/>
                <a:sym typeface="Symbol" panose="05050102010706020507" pitchFamily="18" charset="2"/>
              </a:rPr>
              <a:t>-1] // </a:t>
            </a:r>
            <a:r>
              <a:rPr lang="en-US" altLang="ja-JP" sz="1800" b="0" i="1" dirty="0" err="1">
                <a:ea typeface="HG丸ｺﾞｼｯｸM-PRO" panose="020F0400000000000000" pitchFamily="34" charset="-128"/>
                <a:sym typeface="Symbol" panose="05050102010706020507" pitchFamily="18" charset="2"/>
              </a:rPr>
              <a:t>P</a:t>
            </a:r>
            <a:r>
              <a:rPr lang="en-US" altLang="ja-JP" sz="1800" b="0" i="1" baseline="-25000" dirty="0" err="1">
                <a:ea typeface="HG丸ｺﾞｼｯｸM-PRO" panose="020F0400000000000000" pitchFamily="34" charset="-128"/>
                <a:sym typeface="Symbol" panose="05050102010706020507" pitchFamily="18" charset="2"/>
              </a:rPr>
              <a:t>j</a:t>
            </a:r>
            <a:r>
              <a:rPr lang="en-US" altLang="ja-JP" sz="1800" b="0" i="1" dirty="0">
                <a:ea typeface="HG丸ｺﾞｼｯｸM-PRO" panose="020F0400000000000000" pitchFamily="34" charset="-128"/>
                <a:sym typeface="Symbol" panose="05050102010706020507" pitchFamily="18" charset="2"/>
              </a:rPr>
              <a:t> </a:t>
            </a:r>
            <a:r>
              <a:rPr lang="en-US" altLang="ja-JP" sz="1800" b="0" dirty="0">
                <a:ea typeface="HG丸ｺﾞｼｯｸM-PRO" panose="020F0400000000000000" pitchFamily="34" charset="-128"/>
                <a:sym typeface="Symbol" panose="05050102010706020507" pitchFamily="18" charset="2"/>
              </a:rPr>
              <a:t>[</a:t>
            </a:r>
            <a:r>
              <a:rPr lang="en-US" altLang="ja-JP" sz="1800" b="0" i="1" dirty="0">
                <a:ea typeface="HG丸ｺﾞｼｯｸM-PRO" panose="020F0400000000000000" pitchFamily="34" charset="-128"/>
                <a:sym typeface="Symbol" panose="05050102010706020507" pitchFamily="18" charset="2"/>
              </a:rPr>
              <a:t>p</a:t>
            </a:r>
            <a:r>
              <a:rPr lang="en-US" altLang="ja-JP" sz="1800" b="0" dirty="0">
                <a:ea typeface="HG丸ｺﾞｼｯｸM-PRO" panose="020F0400000000000000" pitchFamily="34" charset="-128"/>
                <a:sym typeface="Symbol" panose="05050102010706020507" pitchFamily="18" charset="2"/>
              </a:rPr>
              <a:t>: </a:t>
            </a:r>
            <a:r>
              <a:rPr lang="en-US" altLang="ja-JP" sz="1800" b="0" i="1" dirty="0">
                <a:ea typeface="HG丸ｺﾞｼｯｸM-PRO" panose="020F0400000000000000" pitchFamily="34" charset="-128"/>
                <a:sym typeface="Symbol" panose="05050102010706020507" pitchFamily="18" charset="2"/>
              </a:rPr>
              <a:t>l </a:t>
            </a:r>
            <a:r>
              <a:rPr lang="en-US" altLang="ja-JP" sz="1800" b="0" dirty="0">
                <a:ea typeface="HG丸ｺﾞｼｯｸM-PRO" panose="020F0400000000000000" pitchFamily="34" charset="-128"/>
                <a:sym typeface="Symbol" panose="05050102010706020507" pitchFamily="18" charset="2"/>
              </a:rPr>
              <a:t>];	</a:t>
            </a:r>
          </a:p>
          <a:p>
            <a:pPr>
              <a:spcBef>
                <a:spcPct val="0"/>
              </a:spcBef>
              <a:buClrTx/>
              <a:buFontTx/>
              <a:buNone/>
            </a:pPr>
            <a:r>
              <a:rPr lang="en-US" altLang="ja-JP" sz="1800" b="0" dirty="0">
                <a:ea typeface="HG丸ｺﾞｼｯｸM-PRO" panose="020F0400000000000000" pitchFamily="34" charset="-128"/>
                <a:sym typeface="Symbol" panose="05050102010706020507" pitchFamily="18" charset="2"/>
              </a:rPr>
              <a:t>		   </a:t>
            </a:r>
            <a:r>
              <a:rPr lang="en-US" altLang="ja-JP" sz="1800" b="0" i="1" dirty="0" err="1">
                <a:ea typeface="HG丸ｺﾞｼｯｸM-PRO" panose="020F0400000000000000" pitchFamily="34" charset="-128"/>
                <a:sym typeface="Symbol" panose="05050102010706020507" pitchFamily="18" charset="2"/>
              </a:rPr>
              <a:t>C</a:t>
            </a:r>
            <a:r>
              <a:rPr lang="en-US" altLang="ja-JP" sz="1800" b="0" i="1" baseline="-25000" dirty="0" err="1">
                <a:ea typeface="HG丸ｺﾞｼｯｸM-PRO" panose="020F0400000000000000" pitchFamily="34" charset="-128"/>
                <a:sym typeface="Symbol" panose="05050102010706020507" pitchFamily="18" charset="2"/>
              </a:rPr>
              <a:t>j</a:t>
            </a:r>
            <a:r>
              <a:rPr lang="en-US" altLang="ja-JP" sz="1800" b="0" dirty="0">
                <a:ea typeface="HG丸ｺﾞｼｯｸM-PRO" panose="020F0400000000000000" pitchFamily="34" charset="-128"/>
                <a:sym typeface="Symbol" panose="05050102010706020507" pitchFamily="18" charset="2"/>
              </a:rPr>
              <a:t>  </a:t>
            </a:r>
            <a:r>
              <a:rPr lang="en-US" altLang="ja-JP" sz="1800" b="0" i="1" dirty="0" err="1">
                <a:ea typeface="HG丸ｺﾞｼｯｸM-PRO" panose="020F0400000000000000" pitchFamily="34" charset="-128"/>
                <a:sym typeface="Symbol" panose="05050102010706020507" pitchFamily="18" charset="2"/>
              </a:rPr>
              <a:t>P</a:t>
            </a:r>
            <a:r>
              <a:rPr lang="en-US" altLang="ja-JP" sz="1800" b="0" i="1" baseline="-25000" dirty="0" err="1">
                <a:ea typeface="HG丸ｺﾞｼｯｸM-PRO" panose="020F0400000000000000" pitchFamily="34" charset="-128"/>
                <a:sym typeface="Symbol" panose="05050102010706020507" pitchFamily="18" charset="2"/>
              </a:rPr>
              <a:t>j</a:t>
            </a:r>
            <a:r>
              <a:rPr lang="en-US" altLang="ja-JP" sz="1800" b="0" i="1" dirty="0">
                <a:ea typeface="HG丸ｺﾞｼｯｸM-PRO" panose="020F0400000000000000" pitchFamily="34" charset="-128"/>
                <a:sym typeface="Symbol" panose="05050102010706020507" pitchFamily="18" charset="2"/>
              </a:rPr>
              <a:t> </a:t>
            </a:r>
            <a:r>
              <a:rPr lang="en-US" altLang="ja-JP" sz="1800" b="0" dirty="0">
                <a:ea typeface="HG丸ｺﾞｼｯｸM-PRO" panose="020F0400000000000000" pitchFamily="34" charset="-128"/>
                <a:sym typeface="Symbol" panose="05050102010706020507" pitchFamily="18" charset="2"/>
              </a:rPr>
              <a:t>[1: </a:t>
            </a:r>
            <a:r>
              <a:rPr lang="en-US" altLang="ja-JP" sz="1800" b="0" i="1" dirty="0">
                <a:ea typeface="HG丸ｺﾞｼｯｸM-PRO" panose="020F0400000000000000" pitchFamily="34" charset="-128"/>
                <a:sym typeface="Symbol" panose="05050102010706020507" pitchFamily="18" charset="2"/>
              </a:rPr>
              <a:t>p</a:t>
            </a:r>
            <a:r>
              <a:rPr lang="en-US" altLang="ja-JP" sz="1800" b="0" dirty="0">
                <a:ea typeface="HG丸ｺﾞｼｯｸM-PRO" panose="020F0400000000000000" pitchFamily="34" charset="-128"/>
                <a:sym typeface="Symbol" panose="05050102010706020507" pitchFamily="18" charset="2"/>
              </a:rPr>
              <a:t>-1] // </a:t>
            </a:r>
            <a:r>
              <a:rPr lang="en-US" altLang="ja-JP" sz="1800" b="0" i="1" dirty="0">
                <a:ea typeface="HG丸ｺﾞｼｯｸM-PRO" panose="020F0400000000000000" pitchFamily="34" charset="-128"/>
                <a:sym typeface="Symbol" panose="05050102010706020507" pitchFamily="18" charset="2"/>
              </a:rPr>
              <a:t>P</a:t>
            </a:r>
            <a:r>
              <a:rPr lang="en-US" altLang="ja-JP" sz="1800" b="0" i="1" baseline="-25000" dirty="0">
                <a:ea typeface="HG丸ｺﾞｼｯｸM-PRO" panose="020F0400000000000000" pitchFamily="34" charset="-128"/>
                <a:sym typeface="Symbol" panose="05050102010706020507" pitchFamily="18" charset="2"/>
              </a:rPr>
              <a:t>i</a:t>
            </a:r>
            <a:r>
              <a:rPr lang="en-US" altLang="ja-JP" sz="1800" b="0" i="1" dirty="0">
                <a:ea typeface="HG丸ｺﾞｼｯｸM-PRO" panose="020F0400000000000000" pitchFamily="34" charset="-128"/>
                <a:sym typeface="Symbol" panose="05050102010706020507" pitchFamily="18" charset="2"/>
              </a:rPr>
              <a:t> </a:t>
            </a:r>
            <a:r>
              <a:rPr lang="en-US" altLang="ja-JP" sz="1800" b="0" dirty="0">
                <a:ea typeface="HG丸ｺﾞｼｯｸM-PRO" panose="020F0400000000000000" pitchFamily="34" charset="-128"/>
                <a:sym typeface="Symbol" panose="05050102010706020507" pitchFamily="18" charset="2"/>
              </a:rPr>
              <a:t>[</a:t>
            </a:r>
            <a:r>
              <a:rPr lang="en-US" altLang="ja-JP" sz="1800" b="0" i="1" dirty="0">
                <a:ea typeface="HG丸ｺﾞｼｯｸM-PRO" panose="020F0400000000000000" pitchFamily="34" charset="-128"/>
                <a:sym typeface="Symbol" panose="05050102010706020507" pitchFamily="18" charset="2"/>
              </a:rPr>
              <a:t>p</a:t>
            </a:r>
            <a:r>
              <a:rPr lang="en-US" altLang="ja-JP" sz="1800" b="0" dirty="0">
                <a:ea typeface="HG丸ｺﾞｼｯｸM-PRO" panose="020F0400000000000000" pitchFamily="34" charset="-128"/>
                <a:sym typeface="Symbol" panose="05050102010706020507" pitchFamily="18" charset="2"/>
              </a:rPr>
              <a:t>: </a:t>
            </a:r>
            <a:r>
              <a:rPr lang="en-US" altLang="ja-JP" sz="1800" b="0" i="1" dirty="0">
                <a:ea typeface="HG丸ｺﾞｼｯｸM-PRO" panose="020F0400000000000000" pitchFamily="34" charset="-128"/>
                <a:sym typeface="Symbol" panose="05050102010706020507" pitchFamily="18" charset="2"/>
              </a:rPr>
              <a:t>l </a:t>
            </a:r>
            <a:r>
              <a:rPr lang="en-US" altLang="ja-JP" sz="1800" b="0" dirty="0">
                <a:ea typeface="HG丸ｺﾞｼｯｸM-PRO" panose="020F0400000000000000" pitchFamily="34" charset="-128"/>
                <a:sym typeface="Symbol" panose="05050102010706020507" pitchFamily="18" charset="2"/>
              </a:rPr>
              <a:t>];</a:t>
            </a:r>
          </a:p>
          <a:p>
            <a:pPr>
              <a:spcBef>
                <a:spcPct val="0"/>
              </a:spcBef>
              <a:buClrTx/>
              <a:buFontTx/>
              <a:buNone/>
            </a:pPr>
            <a:r>
              <a:rPr lang="en-US" altLang="ja-JP" sz="1800" dirty="0">
                <a:ea typeface="HG丸ｺﾞｼｯｸM-PRO" panose="020F0400000000000000" pitchFamily="34" charset="-128"/>
              </a:rPr>
              <a:t>	     end</a:t>
            </a:r>
          </a:p>
          <a:p>
            <a:pPr>
              <a:spcBef>
                <a:spcPct val="0"/>
              </a:spcBef>
              <a:buClrTx/>
              <a:buFontTx/>
              <a:buNone/>
            </a:pPr>
            <a:r>
              <a:rPr lang="en-US" altLang="ja-JP" sz="1800" dirty="0">
                <a:ea typeface="HG丸ｺﾞｼｯｸM-PRO" panose="020F0400000000000000" pitchFamily="34" charset="-128"/>
              </a:rPr>
              <a:t>      end</a:t>
            </a:r>
          </a:p>
          <a:p>
            <a:pPr>
              <a:spcBef>
                <a:spcPct val="0"/>
              </a:spcBef>
              <a:buClrTx/>
              <a:buFontTx/>
              <a:buNone/>
            </a:pPr>
            <a:r>
              <a:rPr lang="en-US" altLang="ja-JP" sz="1800" dirty="0">
                <a:ea typeface="HG丸ｺﾞｼｯｸM-PRO" panose="020F0400000000000000" pitchFamily="34" charset="-128"/>
              </a:rPr>
              <a:t>      output</a:t>
            </a:r>
            <a:r>
              <a:rPr lang="en-US" altLang="ja-JP" sz="1800" b="0" dirty="0">
                <a:ea typeface="HG丸ｺﾞｼｯｸM-PRO" panose="020F0400000000000000" pitchFamily="34" charset="-128"/>
              </a:rPr>
              <a:t>  offspring </a:t>
            </a:r>
            <a:r>
              <a:rPr lang="en-US" altLang="ja-JP" sz="1800" b="0" i="1" dirty="0">
                <a:ea typeface="HG丸ｺﾞｼｯｸM-PRO" panose="020F0400000000000000" pitchFamily="34" charset="-128"/>
              </a:rPr>
              <a:t>C</a:t>
            </a:r>
            <a:r>
              <a:rPr lang="en-US" altLang="ja-JP" sz="1800" b="0" i="1" baseline="-25000" dirty="0">
                <a:ea typeface="HG丸ｺﾞｼｯｸM-PRO" panose="020F0400000000000000" pitchFamily="34" charset="-128"/>
              </a:rPr>
              <a:t>k</a:t>
            </a:r>
            <a:r>
              <a:rPr lang="en-US" altLang="ja-JP" sz="1800" b="0" dirty="0">
                <a:ea typeface="HG丸ｺﾞｼｯｸM-PRO" panose="020F0400000000000000" pitchFamily="34" charset="-128"/>
              </a:rPr>
              <a:t>;</a:t>
            </a:r>
          </a:p>
          <a:p>
            <a:pPr>
              <a:spcBef>
                <a:spcPct val="0"/>
              </a:spcBef>
              <a:buClrTx/>
              <a:buFontTx/>
              <a:buNone/>
            </a:pPr>
            <a:r>
              <a:rPr lang="en-US" altLang="ja-JP" sz="1800" dirty="0">
                <a:ea typeface="HG丸ｺﾞｼｯｸM-PRO" panose="020F0400000000000000" pitchFamily="34" charset="-128"/>
              </a:rPr>
              <a:t>end</a:t>
            </a:r>
          </a:p>
        </p:txBody>
      </p:sp>
      <p:graphicFrame>
        <p:nvGraphicFramePr>
          <p:cNvPr id="125960" name="Object 6">
            <a:extLst>
              <a:ext uri="{FF2B5EF4-FFF2-40B4-BE49-F238E27FC236}">
                <a16:creationId xmlns:a16="http://schemas.microsoft.com/office/drawing/2014/main" id="{397C92C7-6B77-892F-BB8E-1207FC68CC19}"/>
              </a:ext>
            </a:extLst>
          </p:cNvPr>
          <p:cNvGraphicFramePr>
            <a:graphicFrameLocks noChangeAspect="1"/>
          </p:cNvGraphicFramePr>
          <p:nvPr>
            <p:extLst>
              <p:ext uri="{D42A27DB-BD31-4B8C-83A1-F6EECF244321}">
                <p14:modId xmlns:p14="http://schemas.microsoft.com/office/powerpoint/2010/main" val="738543840"/>
              </p:ext>
            </p:extLst>
          </p:nvPr>
        </p:nvGraphicFramePr>
        <p:xfrm>
          <a:off x="2416175" y="2286495"/>
          <a:ext cx="1046163" cy="290513"/>
        </p:xfrm>
        <a:graphic>
          <a:graphicData uri="http://schemas.openxmlformats.org/presentationml/2006/ole">
            <mc:AlternateContent xmlns:mc="http://schemas.openxmlformats.org/markup-compatibility/2006">
              <mc:Choice xmlns:v="urn:schemas-microsoft-com:vml" Requires="v">
                <p:oleObj name="数式" r:id="rId3" imgW="825500" imgH="228600" progId="Equation.3">
                  <p:embed/>
                </p:oleObj>
              </mc:Choice>
              <mc:Fallback>
                <p:oleObj name="数式" r:id="rId3" imgW="825500" imgH="228600" progId="Equation.3">
                  <p:embed/>
                  <p:pic>
                    <p:nvPicPr>
                      <p:cNvPr id="125960" name="Object 6">
                        <a:extLst>
                          <a:ext uri="{FF2B5EF4-FFF2-40B4-BE49-F238E27FC236}">
                            <a16:creationId xmlns:a16="http://schemas.microsoft.com/office/drawing/2014/main" id="{397C92C7-6B77-892F-BB8E-1207FC68C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175" y="2286495"/>
                        <a:ext cx="10461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a:extLst>
              <a:ext uri="{FF2B5EF4-FFF2-40B4-BE49-F238E27FC236}">
                <a16:creationId xmlns:a16="http://schemas.microsoft.com/office/drawing/2014/main" id="{C2F5160E-867F-367C-6319-B6B357B9DF50}"/>
              </a:ext>
            </a:extLst>
          </p:cNvPr>
          <p:cNvSpPr>
            <a:spLocks noChangeArrowheads="1"/>
          </p:cNvSpPr>
          <p:nvPr/>
        </p:nvSpPr>
        <p:spPr bwMode="auto">
          <a:xfrm>
            <a:off x="1009650" y="2300783"/>
            <a:ext cx="6673850" cy="2139950"/>
          </a:xfrm>
          <a:prstGeom prst="rect">
            <a:avLst/>
          </a:prstGeom>
          <a:noFill/>
          <a:ln w="444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1800"/>
          </a:p>
        </p:txBody>
      </p:sp>
      <p:sp>
        <p:nvSpPr>
          <p:cNvPr id="7" name="矩形 6">
            <a:extLst>
              <a:ext uri="{FF2B5EF4-FFF2-40B4-BE49-F238E27FC236}">
                <a16:creationId xmlns:a16="http://schemas.microsoft.com/office/drawing/2014/main" id="{A977A6F8-642D-7309-ABC5-236941FB8751}"/>
              </a:ext>
            </a:extLst>
          </p:cNvPr>
          <p:cNvSpPr>
            <a:spLocks noChangeArrowheads="1"/>
          </p:cNvSpPr>
          <p:nvPr/>
        </p:nvSpPr>
        <p:spPr bwMode="auto">
          <a:xfrm>
            <a:off x="1019257" y="5056702"/>
            <a:ext cx="5591175" cy="588963"/>
          </a:xfrm>
          <a:prstGeom prst="rect">
            <a:avLst/>
          </a:prstGeom>
          <a:noFill/>
          <a:ln w="444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1800"/>
          </a:p>
        </p:txBody>
      </p:sp>
    </p:spTree>
    <p:extLst>
      <p:ext uri="{BB962C8B-B14F-4D97-AF65-F5344CB8AC3E}">
        <p14:creationId xmlns:p14="http://schemas.microsoft.com/office/powerpoint/2010/main" val="995839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C876EA9-527D-2A50-3013-A23472DF2144}"/>
              </a:ext>
            </a:extLst>
          </p:cNvPr>
          <p:cNvSpPr>
            <a:spLocks noGrp="1" noChangeArrowheads="1"/>
          </p:cNvSpPr>
          <p:nvPr>
            <p:ph type="title"/>
          </p:nvPr>
        </p:nvSpPr>
        <p:spPr>
          <a:xfrm>
            <a:off x="179388" y="117475"/>
            <a:ext cx="7543800" cy="719138"/>
          </a:xfrm>
        </p:spPr>
        <p:txBody>
          <a:bodyPr/>
          <a:lstStyle/>
          <a:p>
            <a:pPr eaLnBrk="1" hangingPunct="1"/>
            <a:r>
              <a:rPr lang="zh-CN" altLang="en-US" sz="3500"/>
              <a:t>交叉算子举例</a:t>
            </a:r>
            <a:r>
              <a:rPr lang="en-US" altLang="zh-CN" sz="3500"/>
              <a:t>2—</a:t>
            </a:r>
            <a:r>
              <a:rPr lang="zh-CN" altLang="en-US" sz="3500"/>
              <a:t>序列交叉</a:t>
            </a:r>
            <a:endParaRPr lang="en-US" altLang="ja-JP" sz="3500"/>
          </a:p>
        </p:txBody>
      </p:sp>
      <p:sp>
        <p:nvSpPr>
          <p:cNvPr id="569364" name="Rectangle 20">
            <a:extLst>
              <a:ext uri="{FF2B5EF4-FFF2-40B4-BE49-F238E27FC236}">
                <a16:creationId xmlns:a16="http://schemas.microsoft.com/office/drawing/2014/main" id="{C8A34489-826E-B2E5-267E-3A94E037E5C7}"/>
              </a:ext>
            </a:extLst>
          </p:cNvPr>
          <p:cNvSpPr>
            <a:spLocks noGrp="1" noChangeArrowheads="1"/>
          </p:cNvSpPr>
          <p:nvPr>
            <p:ph idx="1"/>
          </p:nvPr>
        </p:nvSpPr>
        <p:spPr>
          <a:xfrm>
            <a:off x="17748" y="1124744"/>
            <a:ext cx="9108504" cy="4896544"/>
          </a:xfrm>
        </p:spPr>
        <p:txBody>
          <a:bodyPr rtlCol="0">
            <a:normAutofit/>
          </a:bodyPr>
          <a:lstStyle/>
          <a:p>
            <a:pPr eaLnBrk="1" fontAlgn="auto" hangingPunct="1">
              <a:spcAft>
                <a:spcPts val="0"/>
              </a:spcAft>
              <a:defRPr/>
            </a:pPr>
            <a:r>
              <a:rPr lang="en-US" altLang="zh-CN" sz="2800" dirty="0"/>
              <a:t>TSP</a:t>
            </a:r>
            <a:r>
              <a:rPr lang="zh-CN" altLang="en-US" sz="2800" dirty="0"/>
              <a:t>交叉操作算子</a:t>
            </a:r>
            <a:endParaRPr lang="en-US" altLang="zh-CN" sz="2800" dirty="0"/>
          </a:p>
          <a:p>
            <a:pPr marL="0" indent="0" eaLnBrk="1" fontAlgn="auto" hangingPunct="1">
              <a:spcAft>
                <a:spcPts val="0"/>
              </a:spcAft>
              <a:buFont typeface="Wingdings" panose="05000000000000000000" pitchFamily="2" charset="2"/>
              <a:buNone/>
              <a:defRPr/>
            </a:pPr>
            <a:r>
              <a:rPr lang="zh-CN" altLang="en-US" sz="2800" dirty="0"/>
              <a:t>     </a:t>
            </a:r>
            <a:r>
              <a:rPr lang="en-US" altLang="zh-CN" sz="2800" dirty="0"/>
              <a:t>p 1=2 4 3 </a:t>
            </a:r>
            <a:r>
              <a:rPr lang="en-US" altLang="zh-CN" sz="2800" dirty="0">
                <a:highlight>
                  <a:srgbClr val="FFFF00"/>
                </a:highlight>
              </a:rPr>
              <a:t>|1 8 6 7| </a:t>
            </a:r>
            <a:r>
              <a:rPr lang="en-US" altLang="zh-CN" sz="2800" dirty="0"/>
              <a:t>5 9, </a:t>
            </a:r>
          </a:p>
          <a:p>
            <a:pPr marL="0" indent="0" eaLnBrk="1" fontAlgn="auto" hangingPunct="1">
              <a:spcAft>
                <a:spcPts val="0"/>
              </a:spcAft>
              <a:buFont typeface="Wingdings" panose="05000000000000000000" pitchFamily="2" charset="2"/>
              <a:buNone/>
              <a:defRPr/>
            </a:pPr>
            <a:r>
              <a:rPr lang="en-US" altLang="zh-CN" sz="2800" dirty="0"/>
              <a:t>      p 2=2 1 3 </a:t>
            </a:r>
            <a:r>
              <a:rPr lang="en-US" altLang="zh-CN" sz="2800" dirty="0">
                <a:highlight>
                  <a:srgbClr val="FFFF00"/>
                </a:highlight>
              </a:rPr>
              <a:t>|4 5 6 7| </a:t>
            </a:r>
            <a:r>
              <a:rPr lang="en-US" altLang="zh-CN" sz="2800" dirty="0"/>
              <a:t>8 9</a:t>
            </a:r>
          </a:p>
          <a:p>
            <a:pPr marL="344487" lvl="1" indent="0" eaLnBrk="1" fontAlgn="auto" hangingPunct="1">
              <a:spcAft>
                <a:spcPts val="0"/>
              </a:spcAft>
              <a:buFont typeface="Wingdings" panose="05000000000000000000" pitchFamily="2" charset="2"/>
              <a:buNone/>
              <a:defRPr/>
            </a:pPr>
            <a:endParaRPr lang="en-US" altLang="zh-CN" sz="2800" dirty="0"/>
          </a:p>
          <a:p>
            <a:pPr marL="344487" lvl="1" indent="0" eaLnBrk="1" fontAlgn="auto" hangingPunct="1">
              <a:spcAft>
                <a:spcPts val="0"/>
              </a:spcAft>
              <a:buFont typeface="Wingdings" panose="05000000000000000000" pitchFamily="2" charset="2"/>
              <a:buNone/>
              <a:defRPr/>
            </a:pPr>
            <a:r>
              <a:rPr lang="zh-CN" altLang="en-US" sz="2800" dirty="0"/>
              <a:t>移走</a:t>
            </a:r>
            <a:r>
              <a:rPr lang="en-US" altLang="zh-CN" sz="2800" dirty="0"/>
              <a:t>p1</a:t>
            </a:r>
            <a:r>
              <a:rPr lang="zh-CN" altLang="en-US" sz="2800" dirty="0"/>
              <a:t>中已在</a:t>
            </a:r>
            <a:r>
              <a:rPr lang="en-US" altLang="zh-CN" sz="2800" dirty="0"/>
              <a:t>p2</a:t>
            </a:r>
            <a:r>
              <a:rPr lang="zh-CN" altLang="en-US" sz="2800" dirty="0"/>
              <a:t>中的城市</a:t>
            </a:r>
            <a:r>
              <a:rPr lang="en-US" altLang="zh-CN" sz="2800" dirty="0"/>
              <a:t>4</a:t>
            </a:r>
            <a:r>
              <a:rPr lang="zh-CN" altLang="en-US" sz="2800" dirty="0"/>
              <a:t>、</a:t>
            </a:r>
            <a:r>
              <a:rPr lang="en-US" altLang="zh-CN" sz="2800" dirty="0"/>
              <a:t>5</a:t>
            </a:r>
            <a:r>
              <a:rPr lang="zh-CN" altLang="en-US" sz="2800" dirty="0"/>
              <a:t>、</a:t>
            </a:r>
            <a:r>
              <a:rPr lang="en-US" altLang="zh-CN" sz="2800" dirty="0"/>
              <a:t>6</a:t>
            </a:r>
            <a:r>
              <a:rPr lang="zh-CN" altLang="en-US" sz="2800" dirty="0"/>
              <a:t>和</a:t>
            </a:r>
            <a:r>
              <a:rPr lang="en-US" altLang="zh-CN" sz="2800" dirty="0"/>
              <a:t>7</a:t>
            </a:r>
            <a:r>
              <a:rPr lang="zh-CN" altLang="en-US" sz="2800" dirty="0"/>
              <a:t>后，得到</a:t>
            </a:r>
            <a:r>
              <a:rPr lang="en-US" altLang="zh-CN" sz="2800" dirty="0">
                <a:highlight>
                  <a:srgbClr val="00FFFF"/>
                </a:highlight>
              </a:rPr>
              <a:t>2—3—1—8—9</a:t>
            </a:r>
          </a:p>
          <a:p>
            <a:pPr marL="344487" lvl="1" indent="0" eaLnBrk="1" fontAlgn="auto" hangingPunct="1">
              <a:spcAft>
                <a:spcPts val="0"/>
              </a:spcAft>
              <a:buFont typeface="Wingdings" panose="05000000000000000000" pitchFamily="2" charset="2"/>
              <a:buNone/>
              <a:defRPr/>
            </a:pPr>
            <a:r>
              <a:rPr lang="zh-CN" altLang="en-US" sz="2800" dirty="0"/>
              <a:t>该序列顺次放在</a:t>
            </a:r>
            <a:r>
              <a:rPr lang="en-US" altLang="zh-CN" sz="2800" dirty="0"/>
              <a:t>o1</a:t>
            </a:r>
            <a:r>
              <a:rPr lang="zh-CN" altLang="en-US" sz="2800" dirty="0"/>
              <a:t>中：</a:t>
            </a:r>
            <a:r>
              <a:rPr lang="en-US" altLang="zh-CN" sz="2800" dirty="0"/>
              <a:t>o1=</a:t>
            </a:r>
            <a:r>
              <a:rPr lang="zh-CN" altLang="en-US" sz="2800" dirty="0"/>
              <a:t>（</a:t>
            </a:r>
            <a:r>
              <a:rPr lang="en-US" altLang="zh-CN" sz="2800" dirty="0">
                <a:highlight>
                  <a:srgbClr val="00FFFF"/>
                </a:highlight>
              </a:rPr>
              <a:t>2 3 1 </a:t>
            </a:r>
            <a:r>
              <a:rPr lang="en-US" altLang="zh-CN" sz="2800" dirty="0"/>
              <a:t>| </a:t>
            </a:r>
            <a:r>
              <a:rPr lang="en-US" altLang="zh-CN" sz="2800" dirty="0">
                <a:highlight>
                  <a:srgbClr val="FFFF00"/>
                </a:highlight>
              </a:rPr>
              <a:t>4 5 6 7 </a:t>
            </a:r>
            <a:r>
              <a:rPr lang="en-US" altLang="zh-CN" sz="2800" dirty="0"/>
              <a:t>| </a:t>
            </a:r>
            <a:r>
              <a:rPr lang="en-US" altLang="zh-CN" sz="2800" dirty="0">
                <a:highlight>
                  <a:srgbClr val="00FFFF"/>
                </a:highlight>
              </a:rPr>
              <a:t>8 9</a:t>
            </a:r>
            <a:r>
              <a:rPr lang="zh-CN" altLang="en-US" sz="2800" dirty="0"/>
              <a:t>）</a:t>
            </a:r>
          </a:p>
          <a:p>
            <a:pPr marL="344487" lvl="1" indent="0" eaLnBrk="1" fontAlgn="auto" hangingPunct="1">
              <a:spcAft>
                <a:spcPts val="0"/>
              </a:spcAft>
              <a:buFont typeface="Wingdings" panose="05000000000000000000" pitchFamily="2" charset="2"/>
              <a:buNone/>
              <a:defRPr/>
            </a:pPr>
            <a:endParaRPr lang="zh-CN" altLang="en-US" sz="2800" dirty="0"/>
          </a:p>
          <a:p>
            <a:pPr marL="344487" lvl="1" indent="0" eaLnBrk="1" fontAlgn="auto" hangingPunct="1">
              <a:spcAft>
                <a:spcPts val="0"/>
              </a:spcAft>
              <a:buFont typeface="Wingdings" panose="05000000000000000000" pitchFamily="2" charset="2"/>
              <a:buNone/>
              <a:defRPr/>
            </a:pPr>
            <a:r>
              <a:rPr lang="zh-CN" altLang="en-US" sz="2800" dirty="0"/>
              <a:t>类似地，可以得到另一个后代：</a:t>
            </a:r>
            <a:r>
              <a:rPr lang="en-US" altLang="zh-CN" sz="2800" dirty="0"/>
              <a:t>o2=(2 3 4 |</a:t>
            </a:r>
            <a:r>
              <a:rPr lang="en-US" altLang="zh-CN" sz="2800" dirty="0">
                <a:highlight>
                  <a:srgbClr val="FFFF00"/>
                </a:highlight>
              </a:rPr>
              <a:t>1 8 6 7</a:t>
            </a:r>
            <a:r>
              <a:rPr lang="en-US" altLang="zh-CN" sz="2800" dirty="0"/>
              <a:t>| 5 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3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3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灯片编号占位符 6">
            <a:extLst>
              <a:ext uri="{FF2B5EF4-FFF2-40B4-BE49-F238E27FC236}">
                <a16:creationId xmlns:a16="http://schemas.microsoft.com/office/drawing/2014/main" id="{F2A777EB-9940-7078-0A92-83B043A981F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5BD7145-8D57-4A90-BCAF-5D45E1B3D3E0}" type="slidenum">
              <a:rPr kumimoji="0" lang="en-US" altLang="ja-JP" sz="1400" smtClean="0">
                <a:solidFill>
                  <a:srgbClr val="A50021"/>
                </a:solidFill>
              </a:rPr>
              <a:pPr>
                <a:spcBef>
                  <a:spcPct val="0"/>
                </a:spcBef>
                <a:buClrTx/>
                <a:buFontTx/>
                <a:buNone/>
              </a:pPr>
              <a:t>7</a:t>
            </a:fld>
            <a:endParaRPr kumimoji="0" lang="en-US" altLang="ja-JP" sz="1400">
              <a:solidFill>
                <a:srgbClr val="A50021"/>
              </a:solidFill>
            </a:endParaRPr>
          </a:p>
        </p:txBody>
      </p:sp>
      <p:sp>
        <p:nvSpPr>
          <p:cNvPr id="28675" name="Rectangle 6">
            <a:extLst>
              <a:ext uri="{FF2B5EF4-FFF2-40B4-BE49-F238E27FC236}">
                <a16:creationId xmlns:a16="http://schemas.microsoft.com/office/drawing/2014/main" id="{A114C77C-579C-0090-8DB2-B1C94FDC3728}"/>
              </a:ext>
            </a:extLst>
          </p:cNvPr>
          <p:cNvSpPr>
            <a:spLocks noGrp="1" noChangeArrowheads="1"/>
          </p:cNvSpPr>
          <p:nvPr>
            <p:ph type="title"/>
          </p:nvPr>
        </p:nvSpPr>
        <p:spPr/>
        <p:txBody>
          <a:bodyPr/>
          <a:lstStyle/>
          <a:p>
            <a:pPr eaLnBrk="1" hangingPunct="1"/>
            <a:r>
              <a:rPr lang="zh-CN" altLang="en-US">
                <a:ea typeface="宋体" panose="02010600030101010101" pitchFamily="2" charset="-122"/>
              </a:rPr>
              <a:t>优化问题的数学模型</a:t>
            </a:r>
          </a:p>
        </p:txBody>
      </p:sp>
      <p:sp>
        <p:nvSpPr>
          <p:cNvPr id="20486" name="Rectangle 3">
            <a:extLst>
              <a:ext uri="{FF2B5EF4-FFF2-40B4-BE49-F238E27FC236}">
                <a16:creationId xmlns:a16="http://schemas.microsoft.com/office/drawing/2014/main" id="{09385BE9-3AF6-6C00-E711-C9408BB3449E}"/>
              </a:ext>
            </a:extLst>
          </p:cNvPr>
          <p:cNvSpPr>
            <a:spLocks noGrp="1" noChangeArrowheads="1"/>
          </p:cNvSpPr>
          <p:nvPr>
            <p:ph type="body" sz="half" idx="1"/>
          </p:nvPr>
        </p:nvSpPr>
        <p:spPr>
          <a:xfrm>
            <a:off x="250825" y="908050"/>
            <a:ext cx="8691563" cy="5400675"/>
          </a:xfrm>
        </p:spPr>
        <p:txBody>
          <a:bodyPr/>
          <a:lstStyle/>
          <a:p>
            <a:pPr eaLnBrk="1" hangingPunct="1"/>
            <a:r>
              <a:rPr lang="zh-CN" altLang="en-US" sz="2600">
                <a:ea typeface="黑体" panose="02010609060101010101" pitchFamily="49" charset="-122"/>
              </a:rPr>
              <a:t>通过一个求函数最大值的优化问题，给出数学模型：</a:t>
            </a:r>
            <a:endParaRPr lang="en-US" altLang="zh-CN" sz="2600">
              <a:ea typeface="黑体" panose="02010609060101010101" pitchFamily="49" charset="-122"/>
            </a:endParaRPr>
          </a:p>
          <a:p>
            <a:pPr eaLnBrk="1" hangingPunct="1"/>
            <a:r>
              <a:rPr lang="zh-CN" altLang="en-US" sz="2600">
                <a:ea typeface="黑体" panose="02010609060101010101" pitchFamily="49" charset="-122"/>
              </a:rPr>
              <a:t>模型有三要素：目标函数，约束条件，决策变量</a:t>
            </a:r>
          </a:p>
          <a:p>
            <a:pPr eaLnBrk="1" hangingPunct="1"/>
            <a:endParaRPr lang="zh-CN" altLang="en-US" sz="2600">
              <a:ea typeface="黑体" panose="02010609060101010101" pitchFamily="49" charset="-122"/>
            </a:endParaRPr>
          </a:p>
        </p:txBody>
      </p:sp>
      <p:graphicFrame>
        <p:nvGraphicFramePr>
          <p:cNvPr id="20487" name="Object 5">
            <a:extLst>
              <a:ext uri="{FF2B5EF4-FFF2-40B4-BE49-F238E27FC236}">
                <a16:creationId xmlns:a16="http://schemas.microsoft.com/office/drawing/2014/main" id="{CE8B9762-D6DD-987F-38BC-8D9EDB5EA37C}"/>
              </a:ext>
            </a:extLst>
          </p:cNvPr>
          <p:cNvGraphicFramePr>
            <a:graphicFrameLocks noGrp="1" noChangeAspect="1"/>
          </p:cNvGraphicFramePr>
          <p:nvPr>
            <p:ph sz="half" idx="2"/>
          </p:nvPr>
        </p:nvGraphicFramePr>
        <p:xfrm>
          <a:off x="509588" y="2268538"/>
          <a:ext cx="6037262" cy="3914775"/>
        </p:xfrm>
        <a:graphic>
          <a:graphicData uri="http://schemas.openxmlformats.org/presentationml/2006/ole">
            <mc:AlternateContent xmlns:mc="http://schemas.openxmlformats.org/markup-compatibility/2006">
              <mc:Choice xmlns:v="urn:schemas-microsoft-com:vml" Requires="v">
                <p:oleObj name="Equation" r:id="rId2" imgW="3251200" imgH="2108200" progId="Equation.DSMT4">
                  <p:embed/>
                </p:oleObj>
              </mc:Choice>
              <mc:Fallback>
                <p:oleObj name="Equation" r:id="rId2" imgW="3251200" imgH="21082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2268538"/>
                        <a:ext cx="6037262" cy="391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思想气泡: 云 1">
            <a:extLst>
              <a:ext uri="{FF2B5EF4-FFF2-40B4-BE49-F238E27FC236}">
                <a16:creationId xmlns:a16="http://schemas.microsoft.com/office/drawing/2014/main" id="{FEBA924E-24D2-5F8B-4C28-FB449D2DDA15}"/>
              </a:ext>
            </a:extLst>
          </p:cNvPr>
          <p:cNvSpPr/>
          <p:nvPr/>
        </p:nvSpPr>
        <p:spPr>
          <a:xfrm>
            <a:off x="6403975" y="1968500"/>
            <a:ext cx="1811338" cy="1047750"/>
          </a:xfrm>
          <a:prstGeom prst="cloudCallout">
            <a:avLst>
              <a:gd name="adj1" fmla="val -82517"/>
              <a:gd name="adj2" fmla="val 167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dirty="0">
                <a:solidFill>
                  <a:srgbClr val="FF0000"/>
                </a:solidFill>
              </a:rPr>
              <a:t>目标函数</a:t>
            </a:r>
          </a:p>
        </p:txBody>
      </p:sp>
      <p:sp>
        <p:nvSpPr>
          <p:cNvPr id="3" name="思想气泡: 云 2">
            <a:extLst>
              <a:ext uri="{FF2B5EF4-FFF2-40B4-BE49-F238E27FC236}">
                <a16:creationId xmlns:a16="http://schemas.microsoft.com/office/drawing/2014/main" id="{5FE9C3B8-2AA9-4863-5071-A7E07BD63C95}"/>
              </a:ext>
            </a:extLst>
          </p:cNvPr>
          <p:cNvSpPr/>
          <p:nvPr/>
        </p:nvSpPr>
        <p:spPr>
          <a:xfrm>
            <a:off x="6475413" y="3275013"/>
            <a:ext cx="1811337" cy="1047750"/>
          </a:xfrm>
          <a:prstGeom prst="cloudCallout">
            <a:avLst>
              <a:gd name="adj1" fmla="val -133558"/>
              <a:gd name="adj2" fmla="val 421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dirty="0">
                <a:solidFill>
                  <a:srgbClr val="FF0000"/>
                </a:solidFill>
              </a:rPr>
              <a:t>约束条件</a:t>
            </a:r>
          </a:p>
        </p:txBody>
      </p:sp>
      <p:sp>
        <p:nvSpPr>
          <p:cNvPr id="4" name="思想气泡: 云 3">
            <a:extLst>
              <a:ext uri="{FF2B5EF4-FFF2-40B4-BE49-F238E27FC236}">
                <a16:creationId xmlns:a16="http://schemas.microsoft.com/office/drawing/2014/main" id="{E8FDFC01-8A97-E9D2-4279-F0DB3D99BA25}"/>
              </a:ext>
            </a:extLst>
          </p:cNvPr>
          <p:cNvSpPr/>
          <p:nvPr/>
        </p:nvSpPr>
        <p:spPr>
          <a:xfrm>
            <a:off x="6581775" y="4554538"/>
            <a:ext cx="1811338" cy="1047750"/>
          </a:xfrm>
          <a:prstGeom prst="cloudCallout">
            <a:avLst>
              <a:gd name="adj1" fmla="val -305198"/>
              <a:gd name="adj2" fmla="val -748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2400" dirty="0">
                <a:solidFill>
                  <a:srgbClr val="FF0000"/>
                </a:solidFill>
              </a:rPr>
              <a:t>决策变量</a:t>
            </a:r>
          </a:p>
        </p:txBody>
      </p:sp>
      <p:sp>
        <p:nvSpPr>
          <p:cNvPr id="5" name="矩形 4">
            <a:extLst>
              <a:ext uri="{FF2B5EF4-FFF2-40B4-BE49-F238E27FC236}">
                <a16:creationId xmlns:a16="http://schemas.microsoft.com/office/drawing/2014/main" id="{DA5BFFA6-D14C-BEC7-0BE1-5D69E9737569}"/>
              </a:ext>
            </a:extLst>
          </p:cNvPr>
          <p:cNvSpPr/>
          <p:nvPr/>
        </p:nvSpPr>
        <p:spPr>
          <a:xfrm>
            <a:off x="1476375" y="3141663"/>
            <a:ext cx="3311525" cy="7921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a:extLst>
              <a:ext uri="{FF2B5EF4-FFF2-40B4-BE49-F238E27FC236}">
                <a16:creationId xmlns:a16="http://schemas.microsoft.com/office/drawing/2014/main" id="{DA9E88E4-4689-9FB5-1BC9-B958185201EC}"/>
              </a:ext>
            </a:extLst>
          </p:cNvPr>
          <p:cNvSpPr/>
          <p:nvPr/>
        </p:nvSpPr>
        <p:spPr>
          <a:xfrm>
            <a:off x="665163" y="2278063"/>
            <a:ext cx="4914900" cy="6461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a:extLst>
              <a:ext uri="{FF2B5EF4-FFF2-40B4-BE49-F238E27FC236}">
                <a16:creationId xmlns:a16="http://schemas.microsoft.com/office/drawing/2014/main" id="{6ED5083A-B886-5E6E-9875-E9927F152031}"/>
              </a:ext>
            </a:extLst>
          </p:cNvPr>
          <p:cNvSpPr/>
          <p:nvPr/>
        </p:nvSpPr>
        <p:spPr>
          <a:xfrm>
            <a:off x="617538" y="3963988"/>
            <a:ext cx="982662" cy="501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03842E7-1F57-13A2-5924-0CA892995E93}"/>
              </a:ext>
            </a:extLst>
          </p:cNvPr>
          <p:cNvSpPr>
            <a:spLocks noGrp="1" noChangeArrowheads="1"/>
          </p:cNvSpPr>
          <p:nvPr>
            <p:ph type="title"/>
          </p:nvPr>
        </p:nvSpPr>
        <p:spPr>
          <a:xfrm>
            <a:off x="457200" y="122238"/>
            <a:ext cx="7543800" cy="711200"/>
          </a:xfrm>
        </p:spPr>
        <p:txBody>
          <a:bodyPr/>
          <a:lstStyle/>
          <a:p>
            <a:pPr eaLnBrk="1" hangingPunct="1"/>
            <a:r>
              <a:rPr lang="zh-CN" altLang="en-US" sz="3500"/>
              <a:t>交叉算子举例</a:t>
            </a:r>
            <a:r>
              <a:rPr lang="en-US" altLang="zh-CN" sz="3500"/>
              <a:t>3—</a:t>
            </a:r>
            <a:r>
              <a:rPr lang="zh-CN" altLang="en-US" sz="3500"/>
              <a:t>算术交叉</a:t>
            </a:r>
            <a:endParaRPr lang="en-US" altLang="ja-JP" sz="3500"/>
          </a:p>
        </p:txBody>
      </p:sp>
      <p:sp>
        <p:nvSpPr>
          <p:cNvPr id="106499" name="Rectangle 3">
            <a:extLst>
              <a:ext uri="{FF2B5EF4-FFF2-40B4-BE49-F238E27FC236}">
                <a16:creationId xmlns:a16="http://schemas.microsoft.com/office/drawing/2014/main" id="{D154FA2D-E665-34E2-0990-C16603DDC59B}"/>
              </a:ext>
            </a:extLst>
          </p:cNvPr>
          <p:cNvSpPr>
            <a:spLocks noGrp="1" noChangeArrowheads="1"/>
          </p:cNvSpPr>
          <p:nvPr>
            <p:ph idx="1"/>
          </p:nvPr>
        </p:nvSpPr>
        <p:spPr>
          <a:xfrm>
            <a:off x="14288" y="1077913"/>
            <a:ext cx="8642350" cy="4968875"/>
          </a:xfrm>
        </p:spPr>
        <p:txBody>
          <a:bodyPr/>
          <a:lstStyle/>
          <a:p>
            <a:pPr eaLnBrk="1" hangingPunct="1"/>
            <a:endParaRPr lang="en-US" altLang="ja-JP" baseline="-25000"/>
          </a:p>
        </p:txBody>
      </p:sp>
      <p:grpSp>
        <p:nvGrpSpPr>
          <p:cNvPr id="573444" name="Group 4">
            <a:extLst>
              <a:ext uri="{FF2B5EF4-FFF2-40B4-BE49-F238E27FC236}">
                <a16:creationId xmlns:a16="http://schemas.microsoft.com/office/drawing/2014/main" id="{A4D6A043-3D33-629F-F3E7-43097EC6EE58}"/>
              </a:ext>
            </a:extLst>
          </p:cNvPr>
          <p:cNvGrpSpPr>
            <a:grpSpLocks/>
          </p:cNvGrpSpPr>
          <p:nvPr/>
        </p:nvGrpSpPr>
        <p:grpSpPr bwMode="auto">
          <a:xfrm>
            <a:off x="971550" y="3086100"/>
            <a:ext cx="5832475" cy="3438525"/>
            <a:chOff x="3336" y="2054"/>
            <a:chExt cx="3468" cy="1889"/>
          </a:xfrm>
        </p:grpSpPr>
        <p:sp>
          <p:nvSpPr>
            <p:cNvPr id="106502" name="Rectangle 5">
              <a:extLst>
                <a:ext uri="{FF2B5EF4-FFF2-40B4-BE49-F238E27FC236}">
                  <a16:creationId xmlns:a16="http://schemas.microsoft.com/office/drawing/2014/main" id="{FF9DC01E-CDEF-7294-64D7-6A49CEA43A4A}"/>
                </a:ext>
              </a:extLst>
            </p:cNvPr>
            <p:cNvSpPr>
              <a:spLocks noChangeArrowheads="1"/>
            </p:cNvSpPr>
            <p:nvPr/>
          </p:nvSpPr>
          <p:spPr bwMode="auto">
            <a:xfrm>
              <a:off x="3336" y="2054"/>
              <a:ext cx="1060"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3200" i="1">
                  <a:ea typeface="HG丸ｺﾞｼｯｸM-PRO" panose="020F0400000000000000" pitchFamily="34" charset="-128"/>
                </a:rPr>
                <a:t> </a:t>
              </a:r>
              <a:r>
                <a:rPr lang="zh-CN" altLang="en-US" sz="3200">
                  <a:solidFill>
                    <a:srgbClr val="0000FF"/>
                  </a:solidFill>
                  <a:ea typeface="HG丸ｺﾞｼｯｸM-PRO" panose="020F0400000000000000" pitchFamily="34" charset="-128"/>
                </a:rPr>
                <a:t>凸交叉</a:t>
              </a:r>
              <a:endParaRPr lang="en-US" altLang="ja-JP" sz="3200">
                <a:solidFill>
                  <a:srgbClr val="0000FF"/>
                </a:solidFill>
                <a:ea typeface="HG丸ｺﾞｼｯｸM-PRO" panose="020F0400000000000000" pitchFamily="34" charset="-128"/>
              </a:endParaRPr>
            </a:p>
          </p:txBody>
        </p:sp>
        <p:sp>
          <p:nvSpPr>
            <p:cNvPr id="106503" name="Rectangle 6">
              <a:extLst>
                <a:ext uri="{FF2B5EF4-FFF2-40B4-BE49-F238E27FC236}">
                  <a16:creationId xmlns:a16="http://schemas.microsoft.com/office/drawing/2014/main" id="{398F1DD1-C021-3A35-71A3-47BEB65AE99A}"/>
                </a:ext>
              </a:extLst>
            </p:cNvPr>
            <p:cNvSpPr>
              <a:spLocks noChangeArrowheads="1"/>
            </p:cNvSpPr>
            <p:nvPr/>
          </p:nvSpPr>
          <p:spPr bwMode="auto">
            <a:xfrm>
              <a:off x="3344" y="2550"/>
              <a:ext cx="1319"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3200">
                  <a:ea typeface="HG丸ｺﾞｼｯｸM-PRO" panose="020F0400000000000000" pitchFamily="34" charset="-128"/>
                </a:rPr>
                <a:t> </a:t>
              </a:r>
              <a:r>
                <a:rPr lang="zh-CN" altLang="en-US" sz="3200">
                  <a:solidFill>
                    <a:srgbClr val="0000FF"/>
                  </a:solidFill>
                  <a:ea typeface="HG丸ｺﾞｼｯｸM-PRO" panose="020F0400000000000000" pitchFamily="34" charset="-128"/>
                </a:rPr>
                <a:t>仿射交叉</a:t>
              </a:r>
              <a:endParaRPr lang="en-US" altLang="ja-JP" sz="3200">
                <a:solidFill>
                  <a:srgbClr val="0000FF"/>
                </a:solidFill>
                <a:ea typeface="HG丸ｺﾞｼｯｸM-PRO" panose="020F0400000000000000" pitchFamily="34" charset="-128"/>
              </a:endParaRPr>
            </a:p>
          </p:txBody>
        </p:sp>
        <p:sp>
          <p:nvSpPr>
            <p:cNvPr id="106504" name="Rectangle 7">
              <a:extLst>
                <a:ext uri="{FF2B5EF4-FFF2-40B4-BE49-F238E27FC236}">
                  <a16:creationId xmlns:a16="http://schemas.microsoft.com/office/drawing/2014/main" id="{DBFBC65D-FBAC-F49A-9F0C-1ED104DD2B80}"/>
                </a:ext>
              </a:extLst>
            </p:cNvPr>
            <p:cNvSpPr>
              <a:spLocks noChangeArrowheads="1"/>
            </p:cNvSpPr>
            <p:nvPr/>
          </p:nvSpPr>
          <p:spPr bwMode="auto">
            <a:xfrm>
              <a:off x="3360" y="3038"/>
              <a:ext cx="1319"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ja-JP" altLang="en-US" sz="3200">
                  <a:ea typeface="HG丸ｺﾞｼｯｸM-PRO" panose="020F0400000000000000" pitchFamily="34" charset="-128"/>
                </a:rPr>
                <a:t> </a:t>
              </a:r>
              <a:r>
                <a:rPr lang="zh-CN" altLang="en-US" sz="3200">
                  <a:solidFill>
                    <a:srgbClr val="0000FF"/>
                  </a:solidFill>
                  <a:ea typeface="HG丸ｺﾞｼｯｸM-PRO" panose="020F0400000000000000" pitchFamily="34" charset="-128"/>
                </a:rPr>
                <a:t>线性交叉</a:t>
              </a:r>
              <a:endParaRPr lang="en-US" altLang="ja-JP" sz="3200">
                <a:solidFill>
                  <a:srgbClr val="0000FF"/>
                </a:solidFill>
                <a:ea typeface="HG丸ｺﾞｼｯｸM-PRO" panose="020F0400000000000000" pitchFamily="34" charset="-128"/>
              </a:endParaRPr>
            </a:p>
          </p:txBody>
        </p:sp>
        <p:sp>
          <p:nvSpPr>
            <p:cNvPr id="106505" name="Rectangle 8">
              <a:extLst>
                <a:ext uri="{FF2B5EF4-FFF2-40B4-BE49-F238E27FC236}">
                  <a16:creationId xmlns:a16="http://schemas.microsoft.com/office/drawing/2014/main" id="{4E2CE8BB-2DDD-2F12-E73D-A5621D6ED589}"/>
                </a:ext>
              </a:extLst>
            </p:cNvPr>
            <p:cNvSpPr>
              <a:spLocks noChangeArrowheads="1"/>
            </p:cNvSpPr>
            <p:nvPr/>
          </p:nvSpPr>
          <p:spPr bwMode="auto">
            <a:xfrm>
              <a:off x="3480" y="2304"/>
              <a:ext cx="3324" cy="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ja-JP" altLang="en-US" sz="3200">
                  <a:ea typeface="HG丸ｺﾞｼｯｸM-PRO" panose="020F0400000000000000" pitchFamily="34" charset="-128"/>
                </a:rPr>
                <a:t>    </a:t>
              </a:r>
              <a:r>
                <a:rPr lang="en-US" altLang="ja-JP" sz="3200">
                  <a:ea typeface="HG丸ｺﾞｼｯｸM-PRO" panose="020F0400000000000000" pitchFamily="34" charset="-128"/>
                </a:rPr>
                <a:t>If </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1</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2</a:t>
              </a:r>
              <a:r>
                <a:rPr lang="en-US" altLang="ja-JP" sz="3200">
                  <a:ea typeface="HG丸ｺﾞｼｯｸM-PRO" panose="020F0400000000000000" pitchFamily="34" charset="-128"/>
                </a:rPr>
                <a:t>=1,     </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1</a:t>
              </a:r>
              <a:r>
                <a:rPr lang="en-US" altLang="ja-JP" sz="3200">
                  <a:ea typeface="HG丸ｺﾞｼｯｸM-PRO" panose="020F0400000000000000" pitchFamily="34" charset="-128"/>
                  <a:sym typeface="Symbol" panose="05050102010706020507" pitchFamily="18" charset="2"/>
                </a:rPr>
                <a:t> &gt;0, </a:t>
              </a:r>
              <a:r>
                <a:rPr lang="en-US" altLang="ja-JP" sz="3200" baseline="-25000">
                  <a:ea typeface="HG丸ｺﾞｼｯｸM-PRO" panose="020F0400000000000000" pitchFamily="34" charset="-128"/>
                  <a:sym typeface="Symbol" panose="05050102010706020507" pitchFamily="18" charset="2"/>
                </a:rPr>
                <a:t>2</a:t>
              </a:r>
              <a:r>
                <a:rPr lang="en-US" altLang="ja-JP" sz="3200">
                  <a:ea typeface="HG丸ｺﾞｼｯｸM-PRO" panose="020F0400000000000000" pitchFamily="34" charset="-128"/>
                  <a:sym typeface="Symbol" panose="05050102010706020507" pitchFamily="18" charset="2"/>
                </a:rPr>
                <a:t> &gt;0</a:t>
              </a:r>
            </a:p>
          </p:txBody>
        </p:sp>
        <p:sp>
          <p:nvSpPr>
            <p:cNvPr id="106506" name="Rectangle 9">
              <a:extLst>
                <a:ext uri="{FF2B5EF4-FFF2-40B4-BE49-F238E27FC236}">
                  <a16:creationId xmlns:a16="http://schemas.microsoft.com/office/drawing/2014/main" id="{04D9D3B2-AD3F-CC94-7D54-55EA10944D44}"/>
                </a:ext>
              </a:extLst>
            </p:cNvPr>
            <p:cNvSpPr>
              <a:spLocks noChangeArrowheads="1"/>
            </p:cNvSpPr>
            <p:nvPr/>
          </p:nvSpPr>
          <p:spPr bwMode="auto">
            <a:xfrm>
              <a:off x="3504" y="2800"/>
              <a:ext cx="1541" cy="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ja-JP" altLang="en-US" sz="3200">
                  <a:ea typeface="HG丸ｺﾞｼｯｸM-PRO" panose="020F0400000000000000" pitchFamily="34" charset="-128"/>
                </a:rPr>
                <a:t>    </a:t>
              </a:r>
              <a:r>
                <a:rPr lang="en-US" altLang="ja-JP" sz="3200">
                  <a:ea typeface="HG丸ｺﾞｼｯｸM-PRO" panose="020F0400000000000000" pitchFamily="34" charset="-128"/>
                </a:rPr>
                <a:t>If </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1</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2</a:t>
              </a:r>
              <a:r>
                <a:rPr lang="en-US" altLang="ja-JP" sz="3200">
                  <a:ea typeface="HG丸ｺﾞｼｯｸM-PRO" panose="020F0400000000000000" pitchFamily="34" charset="-128"/>
                </a:rPr>
                <a:t>=1</a:t>
              </a:r>
              <a:endParaRPr lang="en-US" altLang="ja-JP" sz="3200">
                <a:ea typeface="HG丸ｺﾞｼｯｸM-PRO" panose="020F0400000000000000" pitchFamily="34" charset="-128"/>
                <a:sym typeface="Symbol" panose="05050102010706020507" pitchFamily="18" charset="2"/>
              </a:endParaRPr>
            </a:p>
          </p:txBody>
        </p:sp>
        <p:sp>
          <p:nvSpPr>
            <p:cNvPr id="106507" name="Rectangle 10">
              <a:extLst>
                <a:ext uri="{FF2B5EF4-FFF2-40B4-BE49-F238E27FC236}">
                  <a16:creationId xmlns:a16="http://schemas.microsoft.com/office/drawing/2014/main" id="{6F158810-9676-DFC9-DA41-A568FBC4ED49}"/>
                </a:ext>
              </a:extLst>
            </p:cNvPr>
            <p:cNvSpPr>
              <a:spLocks noChangeArrowheads="1"/>
            </p:cNvSpPr>
            <p:nvPr/>
          </p:nvSpPr>
          <p:spPr bwMode="auto">
            <a:xfrm>
              <a:off x="3504" y="3264"/>
              <a:ext cx="2078" cy="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ja-JP" altLang="en-US" sz="3200">
                  <a:ea typeface="HG丸ｺﾞｼｯｸM-PRO" panose="020F0400000000000000" pitchFamily="34" charset="-128"/>
                </a:rPr>
                <a:t>    </a:t>
              </a:r>
              <a:r>
                <a:rPr lang="en-US" altLang="ja-JP" sz="3200">
                  <a:ea typeface="HG丸ｺﾞｼｯｸM-PRO" panose="020F0400000000000000" pitchFamily="34" charset="-128"/>
                </a:rPr>
                <a:t>If </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1</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2 </a:t>
              </a:r>
              <a:r>
                <a:rPr lang="en-US" altLang="ja-JP" sz="3200">
                  <a:ea typeface="HG丸ｺﾞｼｯｸM-PRO" panose="020F0400000000000000" pitchFamily="34" charset="-128"/>
                  <a:sym typeface="Symbol" panose="05050102010706020507" pitchFamily="18" charset="2"/>
                </a:rPr>
                <a:t> 2</a:t>
              </a:r>
              <a:r>
                <a:rPr lang="en-US" altLang="ja-JP" sz="3200">
                  <a:ea typeface="HG丸ｺﾞｼｯｸM-PRO" panose="020F0400000000000000" pitchFamily="34" charset="-128"/>
                </a:rPr>
                <a:t>,     </a:t>
              </a:r>
              <a:r>
                <a:rPr lang="en-US" altLang="ja-JP" sz="3200">
                  <a:ea typeface="HG丸ｺﾞｼｯｸM-PRO" panose="020F0400000000000000" pitchFamily="34" charset="-128"/>
                  <a:sym typeface="Symbol" panose="05050102010706020507" pitchFamily="18" charset="2"/>
                </a:rPr>
                <a:t></a:t>
              </a:r>
              <a:r>
                <a:rPr lang="en-US" altLang="ja-JP" sz="3200" baseline="-25000">
                  <a:ea typeface="HG丸ｺﾞｼｯｸM-PRO" panose="020F0400000000000000" pitchFamily="34" charset="-128"/>
                  <a:sym typeface="Symbol" panose="05050102010706020507" pitchFamily="18" charset="2"/>
                </a:rPr>
                <a:t>1</a:t>
              </a:r>
              <a:r>
                <a:rPr lang="en-US" altLang="ja-JP" sz="3200">
                  <a:ea typeface="HG丸ｺﾞｼｯｸM-PRO" panose="020F0400000000000000" pitchFamily="34" charset="-128"/>
                  <a:sym typeface="Symbol" panose="05050102010706020507" pitchFamily="18" charset="2"/>
                </a:rPr>
                <a:t> &gt;0, </a:t>
              </a:r>
              <a:r>
                <a:rPr lang="en-US" altLang="ja-JP" sz="3200" baseline="-25000">
                  <a:ea typeface="HG丸ｺﾞｼｯｸM-PRO" panose="020F0400000000000000" pitchFamily="34" charset="-128"/>
                  <a:sym typeface="Symbol" panose="05050102010706020507" pitchFamily="18" charset="2"/>
                </a:rPr>
                <a:t>2</a:t>
              </a:r>
              <a:r>
                <a:rPr lang="en-US" altLang="ja-JP" sz="3200">
                  <a:ea typeface="HG丸ｺﾞｼｯｸM-PRO" panose="020F0400000000000000" pitchFamily="34" charset="-128"/>
                  <a:sym typeface="Symbol" panose="05050102010706020507" pitchFamily="18" charset="2"/>
                </a:rPr>
                <a:t> &gt;0</a:t>
              </a:r>
            </a:p>
          </p:txBody>
        </p:sp>
      </p:grpSp>
      <p:sp>
        <p:nvSpPr>
          <p:cNvPr id="573451" name="Text Box 11">
            <a:extLst>
              <a:ext uri="{FF2B5EF4-FFF2-40B4-BE49-F238E27FC236}">
                <a16:creationId xmlns:a16="http://schemas.microsoft.com/office/drawing/2014/main" id="{A4A5B2F8-CEF6-08F5-4560-3EAB7357A872}"/>
              </a:ext>
            </a:extLst>
          </p:cNvPr>
          <p:cNvSpPr txBox="1">
            <a:spLocks noChangeArrowheads="1"/>
          </p:cNvSpPr>
          <p:nvPr/>
        </p:nvSpPr>
        <p:spPr bwMode="auto">
          <a:xfrm>
            <a:off x="696913" y="1203325"/>
            <a:ext cx="3268662" cy="1262063"/>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lnSpc>
                <a:spcPct val="110000"/>
              </a:lnSpc>
            </a:pPr>
            <a:r>
              <a:rPr lang="en-US" altLang="ja-JP" sz="3600" i="1"/>
              <a:t>x</a:t>
            </a:r>
            <a:r>
              <a:rPr lang="en-US" altLang="ja-JP" sz="3600" baseline="-25000"/>
              <a:t>1</a:t>
            </a:r>
            <a:r>
              <a:rPr lang="en-US" altLang="ja-JP" sz="3600"/>
              <a:t>’=</a:t>
            </a:r>
            <a:r>
              <a:rPr lang="en-US" altLang="ja-JP" sz="3600">
                <a:solidFill>
                  <a:srgbClr val="000000"/>
                </a:solidFill>
                <a:ea typeface="HG丸ｺﾞｼｯｸM-PRO" panose="020F0400000000000000" pitchFamily="34" charset="-128"/>
                <a:sym typeface="Symbol" panose="05050102010706020507" pitchFamily="18" charset="2"/>
              </a:rPr>
              <a:t></a:t>
            </a:r>
            <a:r>
              <a:rPr lang="en-US" altLang="ja-JP" sz="3600" baseline="-25000"/>
              <a:t>1</a:t>
            </a:r>
            <a:r>
              <a:rPr lang="en-US" altLang="ja-JP" sz="3600" i="1"/>
              <a:t>x</a:t>
            </a:r>
            <a:r>
              <a:rPr lang="en-US" altLang="ja-JP" sz="3600" baseline="-25000"/>
              <a:t>1</a:t>
            </a:r>
            <a:r>
              <a:rPr lang="en-US" altLang="ja-JP" sz="3600"/>
              <a:t>+ </a:t>
            </a:r>
            <a:r>
              <a:rPr lang="en-US" altLang="ja-JP" sz="3600">
                <a:solidFill>
                  <a:srgbClr val="000000"/>
                </a:solidFill>
                <a:ea typeface="HG丸ｺﾞｼｯｸM-PRO" panose="020F0400000000000000" pitchFamily="34" charset="-128"/>
                <a:sym typeface="Symbol" panose="05050102010706020507" pitchFamily="18" charset="2"/>
              </a:rPr>
              <a:t></a:t>
            </a:r>
            <a:r>
              <a:rPr lang="en-US" altLang="ja-JP" sz="3600" baseline="-25000"/>
              <a:t>2</a:t>
            </a:r>
            <a:r>
              <a:rPr lang="en-US" altLang="ja-JP" sz="3600" i="1"/>
              <a:t>x</a:t>
            </a:r>
            <a:r>
              <a:rPr lang="en-US" altLang="ja-JP" sz="3600" baseline="-25000"/>
              <a:t>2</a:t>
            </a:r>
          </a:p>
          <a:p>
            <a:pPr algn="ctr" eaLnBrk="1" hangingPunct="1">
              <a:lnSpc>
                <a:spcPct val="110000"/>
              </a:lnSpc>
            </a:pPr>
            <a:r>
              <a:rPr lang="en-US" altLang="ja-JP" sz="3600" i="1"/>
              <a:t>x</a:t>
            </a:r>
            <a:r>
              <a:rPr lang="en-US" altLang="ja-JP" sz="3600" baseline="-25000"/>
              <a:t>2</a:t>
            </a:r>
            <a:r>
              <a:rPr lang="en-US" altLang="ja-JP" sz="3600"/>
              <a:t>’=</a:t>
            </a:r>
            <a:r>
              <a:rPr lang="en-US" altLang="ja-JP" sz="3600">
                <a:solidFill>
                  <a:srgbClr val="000000"/>
                </a:solidFill>
                <a:ea typeface="HG丸ｺﾞｼｯｸM-PRO" panose="020F0400000000000000" pitchFamily="34" charset="-128"/>
                <a:sym typeface="Symbol" panose="05050102010706020507" pitchFamily="18" charset="2"/>
              </a:rPr>
              <a:t></a:t>
            </a:r>
            <a:r>
              <a:rPr lang="en-US" altLang="ja-JP" sz="3600" baseline="-25000"/>
              <a:t>1</a:t>
            </a:r>
            <a:r>
              <a:rPr lang="en-US" altLang="ja-JP" sz="3600" i="1"/>
              <a:t>x</a:t>
            </a:r>
            <a:r>
              <a:rPr lang="en-US" altLang="ja-JP" sz="3600" baseline="-25000"/>
              <a:t>2</a:t>
            </a:r>
            <a:r>
              <a:rPr lang="en-US" altLang="ja-JP" sz="3600"/>
              <a:t>+ </a:t>
            </a:r>
            <a:r>
              <a:rPr lang="en-US" altLang="ja-JP" sz="3600">
                <a:solidFill>
                  <a:srgbClr val="000000"/>
                </a:solidFill>
                <a:ea typeface="HG丸ｺﾞｼｯｸM-PRO" panose="020F0400000000000000" pitchFamily="34" charset="-128"/>
                <a:sym typeface="Symbol" panose="05050102010706020507" pitchFamily="18" charset="2"/>
              </a:rPr>
              <a:t></a:t>
            </a:r>
            <a:r>
              <a:rPr lang="en-US" altLang="ja-JP" sz="3600" baseline="-25000"/>
              <a:t>2</a:t>
            </a:r>
            <a:r>
              <a:rPr lang="en-US" altLang="ja-JP" sz="3600" i="1"/>
              <a:t>x</a:t>
            </a:r>
            <a:r>
              <a:rPr lang="en-US" altLang="ja-JP" sz="3600" baseline="-25000"/>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73451"/>
                                        </p:tgtEl>
                                        <p:attrNameLst>
                                          <p:attrName>style.visibility</p:attrName>
                                        </p:attrNameLst>
                                      </p:cBhvr>
                                      <p:to>
                                        <p:strVal val="visible"/>
                                      </p:to>
                                    </p:set>
                                    <p:animEffect transition="in" filter="slide(fromBottom)">
                                      <p:cBhvr>
                                        <p:cTn id="7" dur="500"/>
                                        <p:tgtEl>
                                          <p:spTgt spid="573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73444"/>
                                        </p:tgtEl>
                                        <p:attrNameLst>
                                          <p:attrName>style.visibility</p:attrName>
                                        </p:attrNameLst>
                                      </p:cBhvr>
                                      <p:to>
                                        <p:strVal val="visible"/>
                                      </p:to>
                                    </p:set>
                                    <p:animEffect transition="in" filter="slide(fromBottom)">
                                      <p:cBhvr>
                                        <p:cTn id="12" dur="500"/>
                                        <p:tgtEl>
                                          <p:spTgt spid="57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5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a:extLst>
              <a:ext uri="{FF2B5EF4-FFF2-40B4-BE49-F238E27FC236}">
                <a16:creationId xmlns:a16="http://schemas.microsoft.com/office/drawing/2014/main" id="{45AD201F-87BA-57DC-C59A-D7F693C5C7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C3F63628-C616-4DF4-A6C2-1E4B21DCF851}" type="slidenum">
              <a:rPr kumimoji="0" lang="en-US" altLang="ja-JP" sz="1400" smtClean="0">
                <a:solidFill>
                  <a:srgbClr val="A50021"/>
                </a:solidFill>
              </a:rPr>
              <a:pPr>
                <a:spcBef>
                  <a:spcPct val="0"/>
                </a:spcBef>
                <a:buClrTx/>
                <a:buFontTx/>
                <a:buNone/>
              </a:pPr>
              <a:t>71</a:t>
            </a:fld>
            <a:endParaRPr kumimoji="0" lang="en-US" altLang="ja-JP" sz="1400">
              <a:solidFill>
                <a:srgbClr val="A50021"/>
              </a:solidFill>
            </a:endParaRPr>
          </a:p>
        </p:txBody>
      </p:sp>
      <p:sp>
        <p:nvSpPr>
          <p:cNvPr id="107523" name="Rectangle 2">
            <a:extLst>
              <a:ext uri="{FF2B5EF4-FFF2-40B4-BE49-F238E27FC236}">
                <a16:creationId xmlns:a16="http://schemas.microsoft.com/office/drawing/2014/main" id="{895CCD44-D440-5E44-5C5D-2165A328CC6B}"/>
              </a:ext>
            </a:extLst>
          </p:cNvPr>
          <p:cNvSpPr>
            <a:spLocks noGrp="1" noChangeArrowheads="1"/>
          </p:cNvSpPr>
          <p:nvPr>
            <p:ph type="title"/>
          </p:nvPr>
        </p:nvSpPr>
        <p:spPr/>
        <p:txBody>
          <a:bodyPr/>
          <a:lstStyle/>
          <a:p>
            <a:pPr eaLnBrk="1" hangingPunct="1"/>
            <a:r>
              <a:rPr lang="zh-CN" altLang="en-US" sz="3400"/>
              <a:t>变异算子</a:t>
            </a:r>
          </a:p>
        </p:txBody>
      </p:sp>
      <p:sp>
        <p:nvSpPr>
          <p:cNvPr id="3" name="Rectangle 5">
            <a:extLst>
              <a:ext uri="{FF2B5EF4-FFF2-40B4-BE49-F238E27FC236}">
                <a16:creationId xmlns:a16="http://schemas.microsoft.com/office/drawing/2014/main" id="{9A82446D-4F1E-E04F-B442-C1880D71704A}"/>
              </a:ext>
            </a:extLst>
          </p:cNvPr>
          <p:cNvSpPr txBox="1">
            <a:spLocks noChangeArrowheads="1"/>
          </p:cNvSpPr>
          <p:nvPr/>
        </p:nvSpPr>
        <p:spPr bwMode="auto">
          <a:xfrm>
            <a:off x="351786" y="1083045"/>
            <a:ext cx="8792214" cy="5590887"/>
          </a:xfrm>
          <a:prstGeom prst="rect">
            <a:avLst/>
          </a:prstGeom>
          <a:noFill/>
          <a:ln>
            <a:noFill/>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eaLnBrk="1" hangingPunct="1">
              <a:defRPr/>
            </a:pPr>
            <a:r>
              <a:rPr lang="zh-CN" altLang="en-US" sz="3200" dirty="0"/>
              <a:t>变异发生在</a:t>
            </a:r>
            <a:r>
              <a:rPr lang="zh-CN" altLang="en-US" sz="3200" dirty="0">
                <a:solidFill>
                  <a:srgbClr val="FF0000"/>
                </a:solidFill>
              </a:rPr>
              <a:t>单个个体</a:t>
            </a:r>
            <a:r>
              <a:rPr lang="zh-CN" altLang="en-US" sz="3200" dirty="0"/>
              <a:t>的</a:t>
            </a:r>
            <a:r>
              <a:rPr lang="zh-CN" altLang="en-US" sz="3200" dirty="0">
                <a:solidFill>
                  <a:srgbClr val="7030A0"/>
                </a:solidFill>
              </a:rPr>
              <a:t>某个基因上</a:t>
            </a:r>
            <a:endParaRPr lang="en-US" altLang="zh-CN" sz="3200" dirty="0">
              <a:solidFill>
                <a:srgbClr val="7030A0"/>
              </a:solidFill>
            </a:endParaRPr>
          </a:p>
          <a:p>
            <a:pPr eaLnBrk="1" hangingPunct="1">
              <a:defRPr/>
            </a:pPr>
            <a:endParaRPr lang="en-US" altLang="zh-CN" sz="3200" dirty="0">
              <a:solidFill>
                <a:srgbClr val="7030A0"/>
              </a:solidFill>
              <a:highlight>
                <a:srgbClr val="FFFF00"/>
              </a:highlight>
            </a:endParaRPr>
          </a:p>
          <a:p>
            <a:pPr eaLnBrk="1" hangingPunct="1">
              <a:defRPr/>
            </a:pPr>
            <a:r>
              <a:rPr lang="zh-CN" altLang="en-US" sz="3200" dirty="0"/>
              <a:t>变异概率</a:t>
            </a:r>
            <a:r>
              <a:rPr lang="en-US" altLang="zh-CN" sz="3200" dirty="0">
                <a:solidFill>
                  <a:srgbClr val="FF0000"/>
                </a:solidFill>
              </a:rPr>
              <a:t>Pm</a:t>
            </a:r>
            <a:r>
              <a:rPr lang="zh-CN" altLang="en-US" sz="3200" dirty="0"/>
              <a:t>一般取值</a:t>
            </a:r>
            <a:r>
              <a:rPr lang="zh-CN" altLang="en-US" sz="3200" dirty="0">
                <a:solidFill>
                  <a:srgbClr val="FF0000"/>
                </a:solidFill>
              </a:rPr>
              <a:t>很小</a:t>
            </a:r>
            <a:r>
              <a:rPr lang="zh-CN" altLang="en-US" sz="3200" dirty="0"/>
              <a:t>，以保证种群发展的稳定性。</a:t>
            </a:r>
            <a:endParaRPr lang="en-US" altLang="zh-CN" sz="3200" dirty="0"/>
          </a:p>
          <a:p>
            <a:pPr eaLnBrk="1" hangingPunct="1">
              <a:defRPr/>
            </a:pPr>
            <a:endParaRPr lang="en-US" altLang="zh-CN" sz="3200" b="0" kern="0" dirty="0"/>
          </a:p>
          <a:p>
            <a:pPr eaLnBrk="1" hangingPunct="1">
              <a:defRPr/>
            </a:pPr>
            <a:r>
              <a:rPr lang="zh-CN" altLang="en-US" sz="3200" dirty="0"/>
              <a:t>变异的结果并非越好就越理想，有时往差方向变异，反而更接近最优解</a:t>
            </a:r>
            <a:endParaRPr lang="en-US" altLang="zh-CN" sz="3200" dirty="0"/>
          </a:p>
          <a:p>
            <a:pPr eaLnBrk="1" hangingPunct="1">
              <a:defRPr/>
            </a:pPr>
            <a:endParaRPr lang="en-GB" altLang="zh-CN" sz="3200" b="0" kern="0" dirty="0"/>
          </a:p>
          <a:p>
            <a:pPr eaLnBrk="1" hangingPunct="1">
              <a:defRPr/>
            </a:pPr>
            <a:r>
              <a:rPr lang="zh-CN" altLang="en-US" sz="3200" dirty="0">
                <a:ea typeface="+mn-ea"/>
              </a:rPr>
              <a:t>在一次遗传进化过程中，</a:t>
            </a:r>
            <a:r>
              <a:rPr lang="zh-CN" altLang="en-US" sz="3200" dirty="0">
                <a:highlight>
                  <a:srgbClr val="FFFF00"/>
                </a:highlight>
                <a:ea typeface="+mn-ea"/>
              </a:rPr>
              <a:t>必须有</a:t>
            </a:r>
            <a:r>
              <a:rPr lang="zh-CN" altLang="en-US" sz="3200" dirty="0">
                <a:highlight>
                  <a:srgbClr val="00FF00"/>
                </a:highlight>
                <a:ea typeface="+mn-ea"/>
              </a:rPr>
              <a:t>选择和交叉</a:t>
            </a:r>
            <a:r>
              <a:rPr lang="zh-CN" altLang="en-US" sz="3200" dirty="0">
                <a:ea typeface="+mn-ea"/>
              </a:rPr>
              <a:t>操作，但</a:t>
            </a:r>
            <a:r>
              <a:rPr lang="zh-CN" altLang="en-US" sz="3200" dirty="0">
                <a:highlight>
                  <a:srgbClr val="00FF00"/>
                </a:highlight>
                <a:ea typeface="+mn-ea"/>
              </a:rPr>
              <a:t>不一定要有</a:t>
            </a:r>
            <a:r>
              <a:rPr lang="zh-CN" altLang="en-US" sz="3200" dirty="0">
                <a:highlight>
                  <a:srgbClr val="FFFF00"/>
                </a:highlight>
                <a:ea typeface="+mn-ea"/>
              </a:rPr>
              <a:t>变异操作</a:t>
            </a:r>
            <a:endParaRPr lang="en-GB" altLang="zh-CN" sz="3200" b="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6B1DA3A3-8BE8-8E50-7417-009E93EB31E1}"/>
              </a:ext>
            </a:extLst>
          </p:cNvPr>
          <p:cNvSpPr>
            <a:spLocks noGrp="1" noChangeArrowheads="1"/>
          </p:cNvSpPr>
          <p:nvPr>
            <p:ph type="title"/>
          </p:nvPr>
        </p:nvSpPr>
        <p:spPr>
          <a:xfrm>
            <a:off x="179388" y="115888"/>
            <a:ext cx="7543800" cy="725487"/>
          </a:xfrm>
        </p:spPr>
        <p:txBody>
          <a:bodyPr/>
          <a:lstStyle/>
          <a:p>
            <a:pPr eaLnBrk="1" hangingPunct="1"/>
            <a:r>
              <a:rPr lang="zh-CN" altLang="en-US" sz="3500"/>
              <a:t>变异算子举例</a:t>
            </a:r>
            <a:r>
              <a:rPr lang="en-US" altLang="zh-CN" sz="3500"/>
              <a:t>1—</a:t>
            </a:r>
            <a:r>
              <a:rPr lang="zh-CN" altLang="en-US" sz="3500"/>
              <a:t>随机变异</a:t>
            </a:r>
            <a:endParaRPr lang="en-US" altLang="zh-CN" sz="3500"/>
          </a:p>
        </p:txBody>
      </p:sp>
      <p:grpSp>
        <p:nvGrpSpPr>
          <p:cNvPr id="84995" name="Group 3">
            <a:extLst>
              <a:ext uri="{FF2B5EF4-FFF2-40B4-BE49-F238E27FC236}">
                <a16:creationId xmlns:a16="http://schemas.microsoft.com/office/drawing/2014/main" id="{A2410AAD-A58D-8364-4656-C92A7E89CF48}"/>
              </a:ext>
            </a:extLst>
          </p:cNvPr>
          <p:cNvGrpSpPr>
            <a:grpSpLocks/>
          </p:cNvGrpSpPr>
          <p:nvPr/>
        </p:nvGrpSpPr>
        <p:grpSpPr bwMode="auto">
          <a:xfrm>
            <a:off x="179388" y="1069975"/>
            <a:ext cx="7423150" cy="2416175"/>
            <a:chOff x="-3" y="2210"/>
            <a:chExt cx="4014" cy="1522"/>
          </a:xfrm>
        </p:grpSpPr>
        <p:sp>
          <p:nvSpPr>
            <p:cNvPr id="108554" name="Rectangle 4">
              <a:extLst>
                <a:ext uri="{FF2B5EF4-FFF2-40B4-BE49-F238E27FC236}">
                  <a16:creationId xmlns:a16="http://schemas.microsoft.com/office/drawing/2014/main" id="{F155B21B-557E-2587-0EB0-ADE819134CCB}"/>
                </a:ext>
              </a:extLst>
            </p:cNvPr>
            <p:cNvSpPr>
              <a:spLocks noChangeArrowheads="1"/>
            </p:cNvSpPr>
            <p:nvPr/>
          </p:nvSpPr>
          <p:spPr bwMode="auto">
            <a:xfrm>
              <a:off x="-3" y="2210"/>
              <a:ext cx="2245"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841" tIns="50421" rIns="100841" bIns="50421">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accent2"/>
                </a:buClr>
                <a:buFont typeface="Wingdings" panose="05000000000000000000" pitchFamily="2" charset="2"/>
                <a:buChar char="p"/>
              </a:pPr>
              <a:r>
                <a:rPr lang="ja-JP" altLang="en-US" sz="2800">
                  <a:solidFill>
                    <a:srgbClr val="0000FF"/>
                  </a:solidFill>
                  <a:ea typeface="HG丸ｺﾞｼｯｸM-PRO" panose="020F0400000000000000" pitchFamily="34" charset="-128"/>
                </a:rPr>
                <a:t>  </a:t>
              </a:r>
              <a:r>
                <a:rPr lang="en-US" altLang="ja-JP" sz="2800">
                  <a:solidFill>
                    <a:srgbClr val="0000FF"/>
                  </a:solidFill>
                  <a:ea typeface="HG丸ｺﾞｼｯｸM-PRO" panose="020F0400000000000000" pitchFamily="34" charset="-128"/>
                </a:rPr>
                <a:t>Random Mutation</a:t>
              </a:r>
              <a:endParaRPr lang="en-US" altLang="ja-JP" sz="2800">
                <a:ea typeface="HG丸ｺﾞｼｯｸM-PRO" panose="020F0400000000000000" pitchFamily="34" charset="-128"/>
              </a:endParaRPr>
            </a:p>
          </p:txBody>
        </p:sp>
        <p:sp>
          <p:nvSpPr>
            <p:cNvPr id="108555" name="Text Box 5">
              <a:extLst>
                <a:ext uri="{FF2B5EF4-FFF2-40B4-BE49-F238E27FC236}">
                  <a16:creationId xmlns:a16="http://schemas.microsoft.com/office/drawing/2014/main" id="{2D3CFB45-902F-21B9-4D61-FD055BEC390E}"/>
                </a:ext>
              </a:extLst>
            </p:cNvPr>
            <p:cNvSpPr txBox="1">
              <a:spLocks noChangeArrowheads="1"/>
            </p:cNvSpPr>
            <p:nvPr/>
          </p:nvSpPr>
          <p:spPr bwMode="auto">
            <a:xfrm>
              <a:off x="2242" y="2513"/>
              <a:ext cx="176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a:solidFill>
                    <a:srgbClr val="0000FF"/>
                  </a:solidFill>
                  <a:ea typeface="明朝" pitchFamily="17" charset="-128"/>
                </a:rPr>
                <a:t>mutating point at </a:t>
              </a:r>
              <a:r>
                <a:rPr lang="en-US" altLang="ja-JP" i="1">
                  <a:solidFill>
                    <a:srgbClr val="0000FF"/>
                  </a:solidFill>
                  <a:ea typeface="明朝" pitchFamily="17" charset="-128"/>
                </a:rPr>
                <a:t>k</a:t>
              </a:r>
              <a:r>
                <a:rPr lang="en-US" altLang="ja-JP">
                  <a:solidFill>
                    <a:srgbClr val="0000FF"/>
                  </a:solidFill>
                  <a:ea typeface="明朝" pitchFamily="17" charset="-128"/>
                </a:rPr>
                <a:t>th position</a:t>
              </a:r>
            </a:p>
          </p:txBody>
        </p:sp>
        <p:graphicFrame>
          <p:nvGraphicFramePr>
            <p:cNvPr id="108556" name="Object 6">
              <a:extLst>
                <a:ext uri="{FF2B5EF4-FFF2-40B4-BE49-F238E27FC236}">
                  <a16:creationId xmlns:a16="http://schemas.microsoft.com/office/drawing/2014/main" id="{A2B45938-0ED0-85DB-A8CE-BC817C295218}"/>
                </a:ext>
              </a:extLst>
            </p:cNvPr>
            <p:cNvGraphicFramePr>
              <a:graphicFrameLocks/>
            </p:cNvGraphicFramePr>
            <p:nvPr/>
          </p:nvGraphicFramePr>
          <p:xfrm>
            <a:off x="1656" y="2968"/>
            <a:ext cx="2034" cy="227"/>
          </p:xfrm>
          <a:graphic>
            <a:graphicData uri="http://schemas.openxmlformats.org/presentationml/2006/ole">
              <mc:AlternateContent xmlns:mc="http://schemas.openxmlformats.org/markup-compatibility/2006">
                <mc:Choice xmlns:v="urn:schemas-microsoft-com:vml" Requires="v">
                  <p:oleObj name="数式" r:id="rId3" imgW="1981200" imgH="228600" progId="Equation.3">
                    <p:embed/>
                  </p:oleObj>
                </mc:Choice>
                <mc:Fallback>
                  <p:oleObj name="数式" r:id="rId3" imgW="1981200" imgH="228600" progId="Equation.3">
                    <p:embed/>
                    <p:pic>
                      <p:nvPicPr>
                        <p:cNvPr id="0" name="Objec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 y="2968"/>
                          <a:ext cx="2034"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7" name="Text Box 7">
              <a:extLst>
                <a:ext uri="{FF2B5EF4-FFF2-40B4-BE49-F238E27FC236}">
                  <a16:creationId xmlns:a16="http://schemas.microsoft.com/office/drawing/2014/main" id="{23DC58E6-3686-B1FD-50AE-D02FEE1CD403}"/>
                </a:ext>
              </a:extLst>
            </p:cNvPr>
            <p:cNvSpPr txBox="1">
              <a:spLocks noChangeArrowheads="1"/>
            </p:cNvSpPr>
            <p:nvPr/>
          </p:nvSpPr>
          <p:spPr bwMode="auto">
            <a:xfrm>
              <a:off x="744" y="2916"/>
              <a:ext cx="760"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2800">
                  <a:solidFill>
                    <a:srgbClr val="0000FF"/>
                  </a:solidFill>
                  <a:ea typeface="明朝" pitchFamily="17" charset="-128"/>
                </a:rPr>
                <a:t>parent</a:t>
              </a:r>
            </a:p>
          </p:txBody>
        </p:sp>
        <p:sp>
          <p:nvSpPr>
            <p:cNvPr id="108558" name="Text Box 8">
              <a:extLst>
                <a:ext uri="{FF2B5EF4-FFF2-40B4-BE49-F238E27FC236}">
                  <a16:creationId xmlns:a16="http://schemas.microsoft.com/office/drawing/2014/main" id="{6E8FF93D-1FBF-5411-22AF-5C6672C1C814}"/>
                </a:ext>
              </a:extLst>
            </p:cNvPr>
            <p:cNvSpPr txBox="1">
              <a:spLocks noChangeArrowheads="1"/>
            </p:cNvSpPr>
            <p:nvPr/>
          </p:nvSpPr>
          <p:spPr bwMode="auto">
            <a:xfrm>
              <a:off x="640" y="3402"/>
              <a:ext cx="982"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en-US" altLang="ja-JP" sz="2800">
                  <a:solidFill>
                    <a:srgbClr val="0000FF"/>
                  </a:solidFill>
                  <a:ea typeface="明朝" pitchFamily="17" charset="-128"/>
                </a:rPr>
                <a:t>offspring</a:t>
              </a:r>
            </a:p>
          </p:txBody>
        </p:sp>
        <p:graphicFrame>
          <p:nvGraphicFramePr>
            <p:cNvPr id="108559" name="Object 9">
              <a:extLst>
                <a:ext uri="{FF2B5EF4-FFF2-40B4-BE49-F238E27FC236}">
                  <a16:creationId xmlns:a16="http://schemas.microsoft.com/office/drawing/2014/main" id="{D782C431-9EB1-EDDD-F875-2598DA25FA60}"/>
                </a:ext>
              </a:extLst>
            </p:cNvPr>
            <p:cNvGraphicFramePr>
              <a:graphicFrameLocks/>
            </p:cNvGraphicFramePr>
            <p:nvPr>
              <p:extLst>
                <p:ext uri="{D42A27DB-BD31-4B8C-83A1-F6EECF244321}">
                  <p14:modId xmlns:p14="http://schemas.microsoft.com/office/powerpoint/2010/main" val="3793463747"/>
                </p:ext>
              </p:extLst>
            </p:nvPr>
          </p:nvGraphicFramePr>
          <p:xfrm>
            <a:off x="1662" y="3486"/>
            <a:ext cx="2073" cy="227"/>
          </p:xfrm>
          <a:graphic>
            <a:graphicData uri="http://schemas.openxmlformats.org/presentationml/2006/ole">
              <mc:AlternateContent xmlns:mc="http://schemas.openxmlformats.org/markup-compatibility/2006">
                <mc:Choice xmlns:v="urn:schemas-microsoft-com:vml" Requires="v">
                  <p:oleObj name="Equation" r:id="rId5" imgW="2019240" imgH="228600" progId="Equation.DSMT4">
                    <p:embed/>
                  </p:oleObj>
                </mc:Choice>
                <mc:Fallback>
                  <p:oleObj name="Equation" r:id="rId5" imgW="2019240" imgH="228600" progId="Equation.DSMT4">
                    <p:embed/>
                    <p:pic>
                      <p:nvPicPr>
                        <p:cNvPr id="0" name="Object 9"/>
                        <p:cNvPicPr>
                          <a:picLocks noChangeArrowheads="1"/>
                        </p:cNvPicPr>
                        <p:nvPr/>
                      </p:nvPicPr>
                      <p:blipFill>
                        <a:blip r:embed="rId6"/>
                        <a:srcRect/>
                        <a:stretch>
                          <a:fillRect/>
                        </a:stretch>
                      </p:blipFill>
                      <p:spPr bwMode="auto">
                        <a:xfrm>
                          <a:off x="1662" y="3486"/>
                          <a:ext cx="207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60" name="AutoShape 10">
              <a:extLst>
                <a:ext uri="{FF2B5EF4-FFF2-40B4-BE49-F238E27FC236}">
                  <a16:creationId xmlns:a16="http://schemas.microsoft.com/office/drawing/2014/main" id="{1B8A5D73-5BB7-30FE-D2F3-626300CF8034}"/>
                </a:ext>
              </a:extLst>
            </p:cNvPr>
            <p:cNvSpPr>
              <a:spLocks noChangeArrowheads="1"/>
            </p:cNvSpPr>
            <p:nvPr/>
          </p:nvSpPr>
          <p:spPr bwMode="auto">
            <a:xfrm rot="5400000">
              <a:off x="2490" y="3209"/>
              <a:ext cx="193" cy="273"/>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800">
                <a:ea typeface="宋体" panose="02010600030101010101" pitchFamily="2" charset="-122"/>
              </a:endParaRPr>
            </a:p>
          </p:txBody>
        </p:sp>
        <p:sp>
          <p:nvSpPr>
            <p:cNvPr id="108561" name="Line 11">
              <a:extLst>
                <a:ext uri="{FF2B5EF4-FFF2-40B4-BE49-F238E27FC236}">
                  <a16:creationId xmlns:a16="http://schemas.microsoft.com/office/drawing/2014/main" id="{E9777CEF-53DD-10AF-C6A6-48C6B4D66EAB}"/>
                </a:ext>
              </a:extLst>
            </p:cNvPr>
            <p:cNvSpPr>
              <a:spLocks noChangeShapeType="1"/>
            </p:cNvSpPr>
            <p:nvPr/>
          </p:nvSpPr>
          <p:spPr bwMode="auto">
            <a:xfrm>
              <a:off x="2593" y="2795"/>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 name="文本框 2">
            <a:extLst>
              <a:ext uri="{FF2B5EF4-FFF2-40B4-BE49-F238E27FC236}">
                <a16:creationId xmlns:a16="http://schemas.microsoft.com/office/drawing/2014/main" id="{4586B0CB-DD47-492F-1D7C-819BF80D1483}"/>
              </a:ext>
            </a:extLst>
          </p:cNvPr>
          <p:cNvSpPr txBox="1"/>
          <p:nvPr/>
        </p:nvSpPr>
        <p:spPr>
          <a:xfrm>
            <a:off x="287524" y="5418352"/>
            <a:ext cx="8568952" cy="525721"/>
          </a:xfrm>
          <a:prstGeom prst="rect">
            <a:avLst/>
          </a:prstGeom>
          <a:noFill/>
        </p:spPr>
        <p:txBody>
          <a:bodyPr>
            <a:spAutoFit/>
          </a:bodyPr>
          <a:lstStyle/>
          <a:p>
            <a:pPr eaLnBrk="1" fontAlgn="auto" hangingPunct="1">
              <a:lnSpc>
                <a:spcPct val="110000"/>
              </a:lnSpc>
              <a:spcBef>
                <a:spcPct val="40000"/>
              </a:spcBef>
              <a:spcAft>
                <a:spcPts val="0"/>
              </a:spcAft>
              <a:defRPr/>
            </a:pPr>
            <a:r>
              <a:rPr lang="en-US" altLang="zh-CN" sz="2800" dirty="0">
                <a:solidFill>
                  <a:srgbClr val="000000"/>
                </a:solidFill>
                <a:latin typeface="+mn-lt"/>
                <a:ea typeface="黑体" panose="02010609060101010101" pitchFamily="49" charset="-122"/>
              </a:rPr>
              <a:t>parent</a:t>
            </a:r>
            <a:r>
              <a:rPr lang="zh-CN" altLang="en-US" sz="2800" dirty="0">
                <a:solidFill>
                  <a:srgbClr val="000000"/>
                </a:solidFill>
                <a:latin typeface="+mn-lt"/>
                <a:ea typeface="黑体" panose="02010609060101010101" pitchFamily="49" charset="-122"/>
              </a:rPr>
              <a:t>按照变异概率</a:t>
            </a:r>
            <a:r>
              <a:rPr lang="en-US" altLang="zh-CN" sz="2800" dirty="0">
                <a:highlight>
                  <a:srgbClr val="FFFF00"/>
                </a:highlight>
                <a:latin typeface="+mn-lt"/>
                <a:ea typeface="+mn-ea"/>
              </a:rPr>
              <a:t>P</a:t>
            </a:r>
            <a:r>
              <a:rPr lang="en-US" altLang="zh-CN" sz="2400" dirty="0">
                <a:highlight>
                  <a:srgbClr val="FFFF00"/>
                </a:highlight>
                <a:latin typeface="+mn-lt"/>
                <a:ea typeface="+mn-ea"/>
              </a:rPr>
              <a:t>m</a:t>
            </a:r>
            <a:r>
              <a:rPr lang="zh-CN" altLang="en-US" sz="2800" dirty="0">
                <a:solidFill>
                  <a:srgbClr val="000000"/>
                </a:solidFill>
                <a:latin typeface="+mn-lt"/>
                <a:ea typeface="黑体" panose="02010609060101010101" pitchFamily="49" charset="-122"/>
              </a:rPr>
              <a:t>选出</a:t>
            </a:r>
            <a:endParaRPr lang="en-US" altLang="zh-CN" sz="2800" dirty="0">
              <a:solidFill>
                <a:srgbClr val="000000"/>
              </a:solidFill>
              <a:latin typeface="+mn-lt"/>
              <a:ea typeface="黑体" panose="02010609060101010101" pitchFamily="49" charset="-122"/>
            </a:endParaRPr>
          </a:p>
        </p:txBody>
      </p:sp>
      <p:grpSp>
        <p:nvGrpSpPr>
          <p:cNvPr id="5" name="组合 4">
            <a:extLst>
              <a:ext uri="{FF2B5EF4-FFF2-40B4-BE49-F238E27FC236}">
                <a16:creationId xmlns:a16="http://schemas.microsoft.com/office/drawing/2014/main" id="{74272529-A522-94D8-2B18-32B5D9A704EB}"/>
              </a:ext>
            </a:extLst>
          </p:cNvPr>
          <p:cNvGrpSpPr>
            <a:grpSpLocks/>
          </p:cNvGrpSpPr>
          <p:nvPr/>
        </p:nvGrpSpPr>
        <p:grpSpPr bwMode="auto">
          <a:xfrm>
            <a:off x="2771775" y="3635375"/>
            <a:ext cx="4475163" cy="1335088"/>
            <a:chOff x="2629909" y="3635981"/>
            <a:chExt cx="4475163" cy="1335088"/>
          </a:xfrm>
        </p:grpSpPr>
        <p:grpSp>
          <p:nvGrpSpPr>
            <p:cNvPr id="108550" name="组合 1">
              <a:extLst>
                <a:ext uri="{FF2B5EF4-FFF2-40B4-BE49-F238E27FC236}">
                  <a16:creationId xmlns:a16="http://schemas.microsoft.com/office/drawing/2014/main" id="{0B8504C9-8C3D-3CE4-B17F-7FA1FD9887CB}"/>
                </a:ext>
              </a:extLst>
            </p:cNvPr>
            <p:cNvGrpSpPr>
              <a:grpSpLocks/>
            </p:cNvGrpSpPr>
            <p:nvPr/>
          </p:nvGrpSpPr>
          <p:grpSpPr bwMode="auto">
            <a:xfrm>
              <a:off x="2629909" y="3635981"/>
              <a:ext cx="4475163" cy="1335088"/>
              <a:chOff x="3248025" y="3600450"/>
              <a:chExt cx="4475161" cy="1334790"/>
            </a:xfrm>
          </p:grpSpPr>
          <p:sp>
            <p:nvSpPr>
              <p:cNvPr id="108552" name="Line 12">
                <a:extLst>
                  <a:ext uri="{FF2B5EF4-FFF2-40B4-BE49-F238E27FC236}">
                    <a16:creationId xmlns:a16="http://schemas.microsoft.com/office/drawing/2014/main" id="{36DD2863-C1B7-C83E-ABCB-1E22FA2C28E7}"/>
                  </a:ext>
                </a:extLst>
              </p:cNvPr>
              <p:cNvSpPr>
                <a:spLocks noChangeShapeType="1"/>
              </p:cNvSpPr>
              <p:nvPr/>
            </p:nvSpPr>
            <p:spPr bwMode="auto">
              <a:xfrm flipV="1">
                <a:off x="5003387" y="3600450"/>
                <a:ext cx="0" cy="873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0381" name="Text Box 13">
                <a:extLst>
                  <a:ext uri="{FF2B5EF4-FFF2-40B4-BE49-F238E27FC236}">
                    <a16:creationId xmlns:a16="http://schemas.microsoft.com/office/drawing/2014/main" id="{DAD6A627-6A99-0694-8FFC-BAC4E7C7D291}"/>
                  </a:ext>
                </a:extLst>
              </p:cNvPr>
              <p:cNvSpPr txBox="1">
                <a:spLocks noChangeArrowheads="1"/>
              </p:cNvSpPr>
              <p:nvPr/>
            </p:nvSpPr>
            <p:spPr bwMode="auto">
              <a:xfrm>
                <a:off x="3248025" y="4473380"/>
                <a:ext cx="4475161" cy="461860"/>
              </a:xfrm>
              <a:prstGeom prst="rect">
                <a:avLst/>
              </a:prstGeom>
              <a:noFill/>
              <a:ln>
                <a:noFill/>
              </a:ln>
              <a:effectLst/>
            </p:spPr>
            <p:txBody>
              <a:bodyPr>
                <a:spAutoFit/>
              </a:bodyPr>
              <a:lstStyle/>
              <a:p>
                <a:pPr eaLnBrk="1" fontAlgn="auto" hangingPunct="1">
                  <a:spcBef>
                    <a:spcPts val="0"/>
                  </a:spcBef>
                  <a:spcAft>
                    <a:spcPts val="0"/>
                  </a:spcAft>
                  <a:defRPr/>
                </a:pPr>
                <a:r>
                  <a:rPr lang="zh-CN" altLang="en-US" sz="2400" dirty="0">
                    <a:latin typeface="+mn-ea"/>
                    <a:ea typeface="+mn-ea"/>
                  </a:rPr>
                  <a:t>除了它以外其他位保持不变</a:t>
                </a:r>
              </a:p>
            </p:txBody>
          </p:sp>
        </p:grpSp>
        <p:sp>
          <p:nvSpPr>
            <p:cNvPr id="108551" name="Line 12">
              <a:extLst>
                <a:ext uri="{FF2B5EF4-FFF2-40B4-BE49-F238E27FC236}">
                  <a16:creationId xmlns:a16="http://schemas.microsoft.com/office/drawing/2014/main" id="{500C99EA-8601-2245-20E5-BD6E1C93503A}"/>
                </a:ext>
              </a:extLst>
            </p:cNvPr>
            <p:cNvSpPr>
              <a:spLocks noChangeShapeType="1"/>
            </p:cNvSpPr>
            <p:nvPr/>
          </p:nvSpPr>
          <p:spPr bwMode="auto">
            <a:xfrm flipV="1">
              <a:off x="4715757" y="3635981"/>
              <a:ext cx="936897" cy="842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a:extLst>
              <a:ext uri="{FF2B5EF4-FFF2-40B4-BE49-F238E27FC236}">
                <a16:creationId xmlns:a16="http://schemas.microsoft.com/office/drawing/2014/main" id="{8C40FCBC-DF36-F379-509D-E1EDD4A339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639C1ECF-87ED-4868-A48E-27021A5B93F6}" type="slidenum">
              <a:rPr kumimoji="0" lang="en-US" altLang="ja-JP" sz="1400" smtClean="0">
                <a:solidFill>
                  <a:srgbClr val="A50021"/>
                </a:solidFill>
              </a:rPr>
              <a:pPr>
                <a:spcBef>
                  <a:spcPct val="0"/>
                </a:spcBef>
                <a:buClrTx/>
                <a:buFontTx/>
                <a:buNone/>
              </a:pPr>
              <a:t>73</a:t>
            </a:fld>
            <a:endParaRPr kumimoji="0" lang="en-US" altLang="ja-JP" sz="1400">
              <a:solidFill>
                <a:srgbClr val="A50021"/>
              </a:solidFill>
            </a:endParaRPr>
          </a:p>
        </p:txBody>
      </p:sp>
      <p:sp>
        <p:nvSpPr>
          <p:cNvPr id="129027" name="Rectangle 15">
            <a:extLst>
              <a:ext uri="{FF2B5EF4-FFF2-40B4-BE49-F238E27FC236}">
                <a16:creationId xmlns:a16="http://schemas.microsoft.com/office/drawing/2014/main" id="{2A20FB68-D71B-2094-5537-BF55CEC17678}"/>
              </a:ext>
            </a:extLst>
          </p:cNvPr>
          <p:cNvSpPr>
            <a:spLocks noChangeArrowheads="1"/>
          </p:cNvSpPr>
          <p:nvPr/>
        </p:nvSpPr>
        <p:spPr bwMode="auto">
          <a:xfrm>
            <a:off x="236146" y="1125538"/>
            <a:ext cx="8587179" cy="5287962"/>
          </a:xfrm>
          <a:prstGeom prst="rect">
            <a:avLst/>
          </a:prstGeom>
          <a:solidFill>
            <a:srgbClr val="FFFFCC"/>
          </a:solidFill>
          <a:ln w="9525">
            <a:solidFill>
              <a:schemeClr val="tx1"/>
            </a:solidFill>
            <a:miter lim="800000"/>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9028" name="Rectangle 2">
            <a:extLst>
              <a:ext uri="{FF2B5EF4-FFF2-40B4-BE49-F238E27FC236}">
                <a16:creationId xmlns:a16="http://schemas.microsoft.com/office/drawing/2014/main" id="{D940EA6C-1FD2-C1E3-A406-09CD9D679F66}"/>
              </a:ext>
            </a:extLst>
          </p:cNvPr>
          <p:cNvSpPr>
            <a:spLocks noGrp="1" noChangeArrowheads="1"/>
          </p:cNvSpPr>
          <p:nvPr>
            <p:ph type="title"/>
          </p:nvPr>
        </p:nvSpPr>
        <p:spPr/>
        <p:txBody>
          <a:bodyPr/>
          <a:lstStyle/>
          <a:p>
            <a:pPr eaLnBrk="1" hangingPunct="1"/>
            <a:r>
              <a:rPr lang="zh-CN" altLang="en-US" sz="3000" dirty="0"/>
              <a:t>变异算子伪代码</a:t>
            </a:r>
            <a:endParaRPr lang="en-US" altLang="ja-JP" sz="3000" dirty="0"/>
          </a:p>
        </p:txBody>
      </p:sp>
      <p:sp>
        <p:nvSpPr>
          <p:cNvPr id="129030" name="Text Box 8">
            <a:extLst>
              <a:ext uri="{FF2B5EF4-FFF2-40B4-BE49-F238E27FC236}">
                <a16:creationId xmlns:a16="http://schemas.microsoft.com/office/drawing/2014/main" id="{F6D55E0D-FF69-7D58-AFB3-58BE14CC1E22}"/>
              </a:ext>
            </a:extLst>
          </p:cNvPr>
          <p:cNvSpPr txBox="1">
            <a:spLocks noChangeArrowheads="1"/>
          </p:cNvSpPr>
          <p:nvPr/>
        </p:nvSpPr>
        <p:spPr bwMode="auto">
          <a:xfrm>
            <a:off x="295667" y="1320719"/>
            <a:ext cx="8612187" cy="440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00145" tIns="50073" rIns="100145" bIns="50073">
            <a:spAutoFit/>
          </a:bodyPr>
          <a:lstStyle>
            <a:lvl1pPr defTabSz="452438">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452438">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452438">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452438">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452438">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452438"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dirty="0">
                <a:ea typeface="HG丸ｺﾞｼｯｸM-PRO" panose="020F0400000000000000" pitchFamily="34" charset="-128"/>
              </a:rPr>
              <a:t>procedure: </a:t>
            </a:r>
            <a:r>
              <a:rPr lang="en-US" altLang="ja-JP" sz="2000" b="0" dirty="0">
                <a:solidFill>
                  <a:srgbClr val="0000FF"/>
                </a:solidFill>
                <a:ea typeface="HG丸ｺﾞｼｯｸM-PRO" panose="020F0400000000000000" pitchFamily="34" charset="-128"/>
              </a:rPr>
              <a:t>Mutation</a:t>
            </a:r>
          </a:p>
          <a:p>
            <a:pPr eaLnBrk="1" hangingPunct="1">
              <a:spcBef>
                <a:spcPct val="0"/>
              </a:spcBef>
              <a:buClrTx/>
              <a:buFontTx/>
              <a:buNone/>
            </a:pPr>
            <a:r>
              <a:rPr lang="en-US" altLang="ja-JP" sz="2000" dirty="0"/>
              <a:t>input</a:t>
            </a:r>
            <a:r>
              <a:rPr lang="en-US" altLang="ja-JP" sz="2000" b="0" dirty="0"/>
              <a:t>: </a:t>
            </a:r>
            <a:r>
              <a:rPr lang="en-US" altLang="ja-JP" sz="2000" b="0" i="1" dirty="0" err="1"/>
              <a:t>p</a:t>
            </a:r>
            <a:r>
              <a:rPr lang="en-US" altLang="ja-JP" sz="2000" b="0" i="1" baseline="-25000" dirty="0" err="1"/>
              <a:t>M</a:t>
            </a:r>
            <a:r>
              <a:rPr lang="en-US" altLang="ja-JP" sz="2000" b="0" dirty="0"/>
              <a:t>, parent </a:t>
            </a:r>
            <a:r>
              <a:rPr lang="en-US" altLang="ja-JP" sz="2000" b="0" i="1" dirty="0"/>
              <a:t>P</a:t>
            </a:r>
            <a:r>
              <a:rPr lang="en-US" altLang="ja-JP" sz="2000" b="0" i="1" baseline="-25000" dirty="0"/>
              <a:t>k</a:t>
            </a:r>
            <a:r>
              <a:rPr lang="en-US" altLang="ja-JP" sz="2000" b="0" dirty="0"/>
              <a:t>, </a:t>
            </a:r>
            <a:r>
              <a:rPr lang="en-US" altLang="ja-JP" sz="2000" b="0" i="1" dirty="0"/>
              <a:t>k</a:t>
            </a:r>
            <a:r>
              <a:rPr lang="en-US" altLang="ja-JP" sz="2000" b="0" dirty="0"/>
              <a:t>=1, 2, ..., </a:t>
            </a:r>
            <a:r>
              <a:rPr lang="en-US" altLang="ja-JP" sz="2000" b="0" i="1" dirty="0" err="1"/>
              <a:t>popSize</a:t>
            </a:r>
            <a:endParaRPr lang="en-US" altLang="ja-JP" sz="2000" b="0" dirty="0"/>
          </a:p>
          <a:p>
            <a:pPr eaLnBrk="1" hangingPunct="1">
              <a:spcBef>
                <a:spcPct val="0"/>
              </a:spcBef>
              <a:buClrTx/>
              <a:buFontTx/>
              <a:buNone/>
            </a:pPr>
            <a:r>
              <a:rPr lang="en-US" altLang="ja-JP" sz="2000" dirty="0"/>
              <a:t>output</a:t>
            </a:r>
            <a:r>
              <a:rPr lang="en-US" altLang="ja-JP" sz="2000" b="0" dirty="0"/>
              <a:t>: offspring </a:t>
            </a:r>
            <a:r>
              <a:rPr lang="en-US" altLang="ja-JP" sz="2000" b="0" i="1" dirty="0"/>
              <a:t>C</a:t>
            </a:r>
            <a:r>
              <a:rPr lang="en-US" altLang="ja-JP" sz="2000" b="0" i="1" baseline="-25000" dirty="0"/>
              <a:t>k</a:t>
            </a:r>
            <a:endParaRPr lang="en-US" altLang="ja-JP" sz="2000" b="0" dirty="0">
              <a:ea typeface="HG丸ｺﾞｼｯｸM-PRO" panose="020F0400000000000000" pitchFamily="34" charset="-128"/>
            </a:endParaRPr>
          </a:p>
          <a:p>
            <a:pPr>
              <a:spcBef>
                <a:spcPct val="0"/>
              </a:spcBef>
              <a:buClrTx/>
              <a:buFontTx/>
              <a:buNone/>
            </a:pPr>
            <a:r>
              <a:rPr lang="en-US" altLang="ja-JP" sz="2000" dirty="0">
                <a:ea typeface="HG丸ｺﾞｼｯｸM-PRO" panose="020F0400000000000000" pitchFamily="34" charset="-128"/>
              </a:rPr>
              <a:t>begin</a:t>
            </a:r>
          </a:p>
          <a:p>
            <a:pPr>
              <a:spcBef>
                <a:spcPct val="0"/>
              </a:spcBef>
              <a:buClrTx/>
              <a:buFontTx/>
              <a:buNone/>
            </a:pPr>
            <a:r>
              <a:rPr lang="en-US" altLang="ja-JP" sz="2000" dirty="0">
                <a:ea typeface="HG丸ｺﾞｼｯｸM-PRO" panose="020F0400000000000000" pitchFamily="34" charset="-128"/>
              </a:rPr>
              <a:t>      for</a:t>
            </a:r>
            <a:r>
              <a:rPr lang="en-US" altLang="ja-JP" sz="2000" b="0" dirty="0">
                <a:ea typeface="HG丸ｺﾞｼｯｸM-PRO" panose="020F0400000000000000" pitchFamily="34" charset="-128"/>
              </a:rPr>
              <a:t> </a:t>
            </a:r>
            <a:r>
              <a:rPr lang="en-US" altLang="ja-JP" sz="2000" b="0" i="1" dirty="0">
                <a:ea typeface="HG丸ｺﾞｼｯｸM-PRO" panose="020F0400000000000000" pitchFamily="34" charset="-128"/>
              </a:rPr>
              <a:t>k </a:t>
            </a:r>
            <a:r>
              <a:rPr lang="en-US" altLang="ja-JP" sz="2000" b="0" dirty="0">
                <a:ea typeface="HG丸ｺﾞｼｯｸM-PRO" panose="020F0400000000000000" pitchFamily="34" charset="-128"/>
                <a:sym typeface="Symbol" panose="05050102010706020507" pitchFamily="18" charset="2"/>
              </a:rPr>
              <a:t> 1 </a:t>
            </a:r>
            <a:r>
              <a:rPr lang="en-US" altLang="ja-JP" sz="2000" dirty="0">
                <a:ea typeface="HG丸ｺﾞｼｯｸM-PRO" panose="020F0400000000000000" pitchFamily="34" charset="-128"/>
              </a:rPr>
              <a:t>to </a:t>
            </a:r>
            <a:r>
              <a:rPr lang="en-US" altLang="ja-JP" sz="2000" b="0" i="1" dirty="0" err="1">
                <a:ea typeface="HG丸ｺﾞｼｯｸM-PRO" panose="020F0400000000000000" pitchFamily="34" charset="-128"/>
              </a:rPr>
              <a:t>popSize</a:t>
            </a:r>
            <a:r>
              <a:rPr lang="en-US" altLang="ja-JP" sz="2000" b="0" i="1" dirty="0">
                <a:ea typeface="HG丸ｺﾞｼｯｸM-PRO" panose="020F0400000000000000" pitchFamily="34" charset="-128"/>
              </a:rPr>
              <a:t> </a:t>
            </a:r>
            <a:r>
              <a:rPr lang="en-US" altLang="ja-JP" sz="2000" dirty="0">
                <a:ea typeface="HG丸ｺﾞｼｯｸM-PRO" panose="020F0400000000000000" pitchFamily="34" charset="-128"/>
              </a:rPr>
              <a:t>do	                             </a:t>
            </a:r>
            <a:r>
              <a:rPr lang="en-US" altLang="ja-JP" sz="2000" b="0" dirty="0">
                <a:solidFill>
                  <a:srgbClr val="0000FF"/>
                </a:solidFill>
                <a:ea typeface="HG丸ｺﾞｼｯｸM-PRO" panose="020F0400000000000000" pitchFamily="34" charset="-128"/>
              </a:rPr>
              <a:t>// </a:t>
            </a:r>
            <a:r>
              <a:rPr lang="en-US" altLang="ja-JP" sz="2000" b="0" i="1" dirty="0" err="1">
                <a:solidFill>
                  <a:srgbClr val="0000FF"/>
                </a:solidFill>
                <a:ea typeface="HG丸ｺﾞｼｯｸM-PRO" panose="020F0400000000000000" pitchFamily="34" charset="-128"/>
              </a:rPr>
              <a:t>popSize</a:t>
            </a:r>
            <a:r>
              <a:rPr lang="en-US" altLang="ja-JP" sz="2000" b="0" dirty="0">
                <a:solidFill>
                  <a:srgbClr val="0000FF"/>
                </a:solidFill>
                <a:ea typeface="HG丸ｺﾞｼｯｸM-PRO" panose="020F0400000000000000" pitchFamily="34" charset="-128"/>
              </a:rPr>
              <a:t>: population size</a:t>
            </a:r>
            <a:endParaRPr lang="en-US" altLang="ja-JP" sz="2000" dirty="0">
              <a:solidFill>
                <a:srgbClr val="0000FF"/>
              </a:solidFill>
              <a:ea typeface="HG丸ｺﾞｼｯｸM-PRO" panose="020F0400000000000000" pitchFamily="34" charset="-128"/>
            </a:endParaRPr>
          </a:p>
          <a:p>
            <a:pPr>
              <a:spcBef>
                <a:spcPct val="0"/>
              </a:spcBef>
              <a:buClrTx/>
              <a:buFontTx/>
              <a:buNone/>
            </a:pPr>
            <a:r>
              <a:rPr lang="en-US" altLang="ja-JP" sz="2000" dirty="0">
                <a:ea typeface="HG丸ｺﾞｼｯｸM-PRO" panose="020F0400000000000000" pitchFamily="34" charset="-128"/>
              </a:rPr>
              <a:t>	   for </a:t>
            </a:r>
            <a:r>
              <a:rPr lang="en-US" altLang="ja-JP" sz="2000" b="0" i="1" dirty="0">
                <a:ea typeface="HG丸ｺﾞｼｯｸM-PRO" panose="020F0400000000000000" pitchFamily="34" charset="-128"/>
              </a:rPr>
              <a:t>j </a:t>
            </a:r>
            <a:r>
              <a:rPr lang="en-US" altLang="ja-JP" sz="2000" b="0" dirty="0">
                <a:ea typeface="HG丸ｺﾞｼｯｸM-PRO" panose="020F0400000000000000" pitchFamily="34" charset="-128"/>
                <a:sym typeface="Symbol" panose="05050102010706020507" pitchFamily="18" charset="2"/>
              </a:rPr>
              <a:t> 1 </a:t>
            </a:r>
            <a:r>
              <a:rPr lang="en-US" altLang="ja-JP" sz="2000" dirty="0">
                <a:ea typeface="HG丸ｺﾞｼｯｸM-PRO" panose="020F0400000000000000" pitchFamily="34" charset="-128"/>
                <a:sym typeface="Symbol" panose="05050102010706020507" pitchFamily="18" charset="2"/>
              </a:rPr>
              <a:t>to</a:t>
            </a:r>
            <a:r>
              <a:rPr lang="en-US" altLang="ja-JP" sz="2000" i="1" dirty="0">
                <a:ea typeface="HG丸ｺﾞｼｯｸM-PRO" panose="020F0400000000000000" pitchFamily="34" charset="-128"/>
                <a:sym typeface="Symbol" panose="05050102010706020507" pitchFamily="18" charset="2"/>
              </a:rPr>
              <a:t> </a:t>
            </a:r>
            <a:r>
              <a:rPr lang="en-US" altLang="ja-JP" sz="2000" b="0" i="1" dirty="0">
                <a:ea typeface="HG丸ｺﾞｼｯｸM-PRO" panose="020F0400000000000000" pitchFamily="34" charset="-128"/>
                <a:sym typeface="Symbol" panose="05050102010706020507" pitchFamily="18" charset="2"/>
              </a:rPr>
              <a:t>l </a:t>
            </a:r>
            <a:r>
              <a:rPr lang="en-US" altLang="ja-JP" sz="2000" dirty="0">
                <a:ea typeface="HG丸ｺﾞｼｯｸM-PRO" panose="020F0400000000000000" pitchFamily="34" charset="-128"/>
                <a:sym typeface="Symbol" panose="05050102010706020507" pitchFamily="18" charset="2"/>
              </a:rPr>
              <a:t>do                                 </a:t>
            </a:r>
            <a:r>
              <a:rPr lang="en-US" altLang="ja-JP" sz="2000" b="0" dirty="0">
                <a:solidFill>
                  <a:srgbClr val="0000FF"/>
                </a:solidFill>
              </a:rPr>
              <a:t>// </a:t>
            </a:r>
            <a:r>
              <a:rPr lang="en-US" altLang="ja-JP" sz="2000" b="0" i="1" dirty="0">
                <a:solidFill>
                  <a:srgbClr val="0000FF"/>
                </a:solidFill>
              </a:rPr>
              <a:t>l</a:t>
            </a:r>
            <a:r>
              <a:rPr lang="en-US" altLang="ja-JP" sz="2000" b="0" dirty="0">
                <a:solidFill>
                  <a:srgbClr val="0000FF"/>
                </a:solidFill>
              </a:rPr>
              <a:t>: </a:t>
            </a:r>
            <a:r>
              <a:rPr lang="en-US" altLang="ja-JP" sz="2000" b="0" dirty="0">
                <a:solidFill>
                  <a:srgbClr val="0000FF"/>
                </a:solidFill>
                <a:ea typeface="HG丸ｺﾞｼｯｸM-PRO" panose="020F0400000000000000" pitchFamily="34" charset="-128"/>
                <a:sym typeface="Symbol" panose="05050102010706020507" pitchFamily="18" charset="2"/>
              </a:rPr>
              <a:t>the length of chromosome</a:t>
            </a:r>
            <a:r>
              <a:rPr lang="en-US" altLang="ja-JP" sz="2000" b="0" dirty="0">
                <a:solidFill>
                  <a:srgbClr val="0000FF"/>
                </a:solidFill>
              </a:rPr>
              <a:t> </a:t>
            </a:r>
            <a:endParaRPr lang="en-US" altLang="ja-JP" sz="2000" b="0" dirty="0">
              <a:ea typeface="HG丸ｺﾞｼｯｸM-PRO" panose="020F0400000000000000" pitchFamily="34" charset="-128"/>
            </a:endParaRPr>
          </a:p>
          <a:p>
            <a:pPr>
              <a:spcBef>
                <a:spcPct val="0"/>
              </a:spcBef>
              <a:buClrTx/>
              <a:buFontTx/>
              <a:buNone/>
            </a:pPr>
            <a:r>
              <a:rPr lang="en-US" altLang="ja-JP" sz="2000" dirty="0">
                <a:ea typeface="HG丸ｺﾞｼｯｸM-PRO" panose="020F0400000000000000" pitchFamily="34" charset="-128"/>
              </a:rPr>
              <a:t>	         if </a:t>
            </a:r>
            <a:r>
              <a:rPr lang="en-US" altLang="ja-JP" sz="2000" b="0" i="1" dirty="0" err="1">
                <a:ea typeface="HG丸ｺﾞｼｯｸM-PRO" panose="020F0400000000000000" pitchFamily="34" charset="-128"/>
                <a:sym typeface="Symbol" panose="05050102010706020507" pitchFamily="18" charset="2"/>
              </a:rPr>
              <a:t>p</a:t>
            </a:r>
            <a:r>
              <a:rPr lang="en-US" altLang="ja-JP" sz="2000" b="0" i="1" baseline="-25000" dirty="0" err="1">
                <a:ea typeface="HG丸ｺﾞｼｯｸM-PRO" panose="020F0400000000000000" pitchFamily="34" charset="-128"/>
                <a:sym typeface="Symbol" panose="05050102010706020507" pitchFamily="18" charset="2"/>
              </a:rPr>
              <a:t>M</a:t>
            </a:r>
            <a:r>
              <a:rPr lang="en-US" altLang="ja-JP" sz="2000" b="0" i="1" baseline="-25000" dirty="0">
                <a:ea typeface="HG丸ｺﾞｼｯｸM-PRO" panose="020F0400000000000000" pitchFamily="34" charset="-128"/>
                <a:sym typeface="Symbol" panose="05050102010706020507" pitchFamily="18" charset="2"/>
              </a:rPr>
              <a:t> </a:t>
            </a:r>
            <a:r>
              <a:rPr lang="en-US" altLang="ja-JP" sz="2000" b="0" dirty="0">
                <a:ea typeface="HG丸ｺﾞｼｯｸM-PRO" panose="020F0400000000000000" pitchFamily="34" charset="-128"/>
                <a:sym typeface="Symbol" panose="05050102010706020507" pitchFamily="18" charset="2"/>
              </a:rPr>
              <a:t> </a:t>
            </a:r>
            <a:r>
              <a:rPr lang="en-US" altLang="ja-JP" sz="2000" b="0" dirty="0">
                <a:ea typeface="HG丸ｺﾞｼｯｸM-PRO" panose="020F0400000000000000" pitchFamily="34" charset="-128"/>
              </a:rPr>
              <a:t>random [0, 1] </a:t>
            </a:r>
            <a:r>
              <a:rPr lang="en-US" altLang="ja-JP" sz="2000" dirty="0">
                <a:ea typeface="HG丸ｺﾞｼｯｸM-PRO" panose="020F0400000000000000" pitchFamily="34" charset="-128"/>
              </a:rPr>
              <a:t>then	          </a:t>
            </a:r>
            <a:r>
              <a:rPr lang="en-US" altLang="ja-JP" sz="2000" b="0" dirty="0">
                <a:solidFill>
                  <a:srgbClr val="0000FF"/>
                </a:solidFill>
                <a:ea typeface="HG丸ｺﾞｼｯｸM-PRO" panose="020F0400000000000000" pitchFamily="34" charset="-128"/>
              </a:rPr>
              <a:t>// </a:t>
            </a:r>
            <a:r>
              <a:rPr lang="en-US" altLang="ja-JP" sz="2000" b="0" i="1" dirty="0" err="1">
                <a:solidFill>
                  <a:srgbClr val="0000FF"/>
                </a:solidFill>
                <a:ea typeface="HG丸ｺﾞｼｯｸM-PRO" panose="020F0400000000000000" pitchFamily="34" charset="-128"/>
              </a:rPr>
              <a:t>p</a:t>
            </a:r>
            <a:r>
              <a:rPr lang="en-US" altLang="ja-JP" sz="2000" b="0" i="1" baseline="-25000" dirty="0" err="1">
                <a:solidFill>
                  <a:srgbClr val="0000FF"/>
                </a:solidFill>
                <a:ea typeface="HG丸ｺﾞｼｯｸM-PRO" panose="020F0400000000000000" pitchFamily="34" charset="-128"/>
              </a:rPr>
              <a:t>M</a:t>
            </a:r>
            <a:r>
              <a:rPr lang="en-US" altLang="ja-JP" sz="2000" b="0" dirty="0">
                <a:solidFill>
                  <a:srgbClr val="0000FF"/>
                </a:solidFill>
                <a:ea typeface="HG丸ｺﾞｼｯｸM-PRO" panose="020F0400000000000000" pitchFamily="34" charset="-128"/>
              </a:rPr>
              <a:t>: the probability of mutation</a:t>
            </a:r>
            <a:endParaRPr lang="en-US" altLang="ja-JP" sz="2000" dirty="0">
              <a:solidFill>
                <a:srgbClr val="0000FF"/>
              </a:solidFill>
              <a:ea typeface="HG丸ｺﾞｼｯｸM-PRO" panose="020F0400000000000000" pitchFamily="34" charset="-128"/>
            </a:endParaRPr>
          </a:p>
          <a:p>
            <a:pPr>
              <a:spcBef>
                <a:spcPct val="0"/>
              </a:spcBef>
              <a:buClrTx/>
              <a:buFontTx/>
              <a:buNone/>
            </a:pPr>
            <a:r>
              <a:rPr lang="en-US" altLang="ja-JP" sz="2000" b="0" dirty="0">
                <a:ea typeface="HG丸ｺﾞｼｯｸM-PRO" panose="020F0400000000000000" pitchFamily="34" charset="-128"/>
              </a:rPr>
              <a:t>		</a:t>
            </a:r>
            <a:endParaRPr lang="en-US" altLang="ja-JP" sz="2000" b="0" dirty="0">
              <a:solidFill>
                <a:srgbClr val="0000FF"/>
              </a:solidFill>
              <a:ea typeface="HG丸ｺﾞｼｯｸM-PRO" panose="020F0400000000000000" pitchFamily="34" charset="-128"/>
              <a:sym typeface="Symbol" panose="05050102010706020507" pitchFamily="18" charset="2"/>
            </a:endParaRPr>
          </a:p>
          <a:p>
            <a:pPr>
              <a:spcBef>
                <a:spcPct val="0"/>
              </a:spcBef>
              <a:buClrTx/>
              <a:buFontTx/>
              <a:buNone/>
            </a:pPr>
            <a:r>
              <a:rPr lang="en-US" altLang="ja-JP" sz="2000" b="0" dirty="0">
                <a:ea typeface="HG丸ｺﾞｼｯｸM-PRO" panose="020F0400000000000000" pitchFamily="34" charset="-128"/>
                <a:sym typeface="Symbol" panose="05050102010706020507" pitchFamily="18" charset="2"/>
              </a:rPr>
              <a:t>		   </a:t>
            </a:r>
            <a:r>
              <a:rPr lang="en-US" altLang="ja-JP" sz="2000" b="0" i="1" dirty="0">
                <a:ea typeface="HG丸ｺﾞｼｯｸM-PRO" panose="020F0400000000000000" pitchFamily="34" charset="-128"/>
                <a:sym typeface="Symbol" panose="05050102010706020507" pitchFamily="18" charset="2"/>
              </a:rPr>
              <a:t>C</a:t>
            </a:r>
            <a:r>
              <a:rPr lang="en-US" altLang="ja-JP" sz="2000" b="0" i="1" baseline="-25000" dirty="0">
                <a:ea typeface="HG丸ｺﾞｼｯｸM-PRO" panose="020F0400000000000000" pitchFamily="34" charset="-128"/>
                <a:sym typeface="Symbol" panose="05050102010706020507" pitchFamily="18" charset="2"/>
              </a:rPr>
              <a:t>k</a:t>
            </a:r>
            <a:r>
              <a:rPr lang="en-US" altLang="ja-JP" sz="2000" b="0" dirty="0">
                <a:ea typeface="HG丸ｺﾞｼｯｸM-PRO" panose="020F0400000000000000" pitchFamily="34" charset="-128"/>
                <a:sym typeface="Symbol" panose="05050102010706020507" pitchFamily="18" charset="2"/>
              </a:rPr>
              <a:t>  </a:t>
            </a:r>
            <a:r>
              <a:rPr lang="en-US" altLang="ja-JP" sz="2000" b="0" i="1" dirty="0">
                <a:ea typeface="HG丸ｺﾞｼｯｸM-PRO" panose="020F0400000000000000" pitchFamily="34" charset="-128"/>
                <a:sym typeface="Symbol" panose="05050102010706020507" pitchFamily="18" charset="2"/>
              </a:rPr>
              <a:t>P</a:t>
            </a:r>
            <a:r>
              <a:rPr lang="en-US" altLang="ja-JP" sz="2000" b="0" i="1" baseline="-25000" dirty="0">
                <a:ea typeface="HG丸ｺﾞｼｯｸM-PRO" panose="020F0400000000000000" pitchFamily="34" charset="-128"/>
                <a:sym typeface="Symbol" panose="05050102010706020507" pitchFamily="18" charset="2"/>
              </a:rPr>
              <a:t>k</a:t>
            </a:r>
            <a:r>
              <a:rPr lang="en-US" altLang="ja-JP" sz="2000" b="0" i="1" dirty="0">
                <a:ea typeface="HG丸ｺﾞｼｯｸM-PRO" panose="020F0400000000000000" pitchFamily="34" charset="-128"/>
                <a:sym typeface="Symbol" panose="05050102010706020507" pitchFamily="18" charset="2"/>
              </a:rPr>
              <a:t> </a:t>
            </a:r>
            <a:r>
              <a:rPr lang="en-US" altLang="ja-JP" sz="2000" b="0" dirty="0">
                <a:ea typeface="HG丸ｺﾞｼｯｸM-PRO" panose="020F0400000000000000" pitchFamily="34" charset="-128"/>
                <a:sym typeface="Symbol" panose="05050102010706020507" pitchFamily="18" charset="2"/>
              </a:rPr>
              <a:t>[1: </a:t>
            </a:r>
            <a:r>
              <a:rPr lang="en-US" altLang="ja-JP" sz="2000" b="0" i="1" dirty="0">
                <a:ea typeface="HG丸ｺﾞｼｯｸM-PRO" panose="020F0400000000000000" pitchFamily="34" charset="-128"/>
                <a:sym typeface="Symbol" panose="05050102010706020507" pitchFamily="18" charset="2"/>
              </a:rPr>
              <a:t>j-</a:t>
            </a:r>
            <a:r>
              <a:rPr lang="en-US" altLang="ja-JP" sz="2000" b="0" dirty="0">
                <a:ea typeface="HG丸ｺﾞｼｯｸM-PRO" panose="020F0400000000000000" pitchFamily="34" charset="-128"/>
                <a:sym typeface="Symbol" panose="05050102010706020507" pitchFamily="18" charset="2"/>
              </a:rPr>
              <a:t>1] // </a:t>
            </a:r>
            <a:r>
              <a:rPr lang="en-US" altLang="zh-CN" sz="2000" b="0" dirty="0">
                <a:ea typeface="宋体" panose="02010600030101010101" pitchFamily="2" charset="-122"/>
                <a:sym typeface="Symbol" panose="05050102010706020507" pitchFamily="18" charset="2"/>
              </a:rPr>
              <a:t>1-</a:t>
            </a:r>
            <a:r>
              <a:rPr lang="en-US" altLang="ja-JP" sz="2000" b="0" i="1" dirty="0">
                <a:ea typeface="HG丸ｺﾞｼｯｸM-PRO" panose="020F0400000000000000" pitchFamily="34" charset="-128"/>
                <a:sym typeface="Symbol" panose="05050102010706020507" pitchFamily="18" charset="2"/>
              </a:rPr>
              <a:t>P</a:t>
            </a:r>
            <a:r>
              <a:rPr lang="en-US" altLang="ja-JP" sz="2000" b="0" i="1" baseline="-25000" dirty="0">
                <a:ea typeface="HG丸ｺﾞｼｯｸM-PRO" panose="020F0400000000000000" pitchFamily="34" charset="-128"/>
                <a:sym typeface="Symbol" panose="05050102010706020507" pitchFamily="18" charset="2"/>
              </a:rPr>
              <a:t>k</a:t>
            </a:r>
            <a:r>
              <a:rPr lang="en-US" altLang="ja-JP" sz="2000" b="0" i="1" dirty="0">
                <a:ea typeface="HG丸ｺﾞｼｯｸM-PRO" panose="020F0400000000000000" pitchFamily="34" charset="-128"/>
                <a:sym typeface="Symbol" panose="05050102010706020507" pitchFamily="18" charset="2"/>
              </a:rPr>
              <a:t> </a:t>
            </a:r>
            <a:r>
              <a:rPr lang="en-US" altLang="ja-JP" sz="2000" b="0" dirty="0">
                <a:ea typeface="HG丸ｺﾞｼｯｸM-PRO" panose="020F0400000000000000" pitchFamily="34" charset="-128"/>
                <a:sym typeface="Symbol" panose="05050102010706020507" pitchFamily="18" charset="2"/>
              </a:rPr>
              <a:t>[ </a:t>
            </a:r>
            <a:r>
              <a:rPr lang="en-US" altLang="ja-JP" sz="2000" b="0" i="1" dirty="0">
                <a:ea typeface="HG丸ｺﾞｼｯｸM-PRO" panose="020F0400000000000000" pitchFamily="34" charset="-128"/>
                <a:sym typeface="Symbol" panose="05050102010706020507" pitchFamily="18" charset="2"/>
              </a:rPr>
              <a:t>j </a:t>
            </a:r>
            <a:r>
              <a:rPr lang="en-US" altLang="ja-JP" sz="2000" b="0" dirty="0">
                <a:ea typeface="HG丸ｺﾞｼｯｸM-PRO" panose="020F0400000000000000" pitchFamily="34" charset="-128"/>
                <a:sym typeface="Symbol" panose="05050102010706020507" pitchFamily="18" charset="2"/>
              </a:rPr>
              <a:t>] // </a:t>
            </a:r>
            <a:r>
              <a:rPr lang="en-US" altLang="ja-JP" sz="2000" b="0" i="1" dirty="0">
                <a:ea typeface="HG丸ｺﾞｼｯｸM-PRO" panose="020F0400000000000000" pitchFamily="34" charset="-128"/>
                <a:sym typeface="Symbol" panose="05050102010706020507" pitchFamily="18" charset="2"/>
              </a:rPr>
              <a:t>P</a:t>
            </a:r>
            <a:r>
              <a:rPr lang="en-US" altLang="ja-JP" sz="2000" b="0" i="1" baseline="-25000" dirty="0">
                <a:ea typeface="HG丸ｺﾞｼｯｸM-PRO" panose="020F0400000000000000" pitchFamily="34" charset="-128"/>
                <a:sym typeface="Symbol" panose="05050102010706020507" pitchFamily="18" charset="2"/>
              </a:rPr>
              <a:t>k</a:t>
            </a:r>
            <a:r>
              <a:rPr lang="en-US" altLang="ja-JP" sz="2000" b="0" dirty="0">
                <a:ea typeface="HG丸ｺﾞｼｯｸM-PRO" panose="020F0400000000000000" pitchFamily="34" charset="-128"/>
                <a:sym typeface="Symbol" panose="05050102010706020507" pitchFamily="18" charset="2"/>
              </a:rPr>
              <a:t>[ </a:t>
            </a:r>
            <a:r>
              <a:rPr lang="en-US" altLang="ja-JP" sz="2000" b="0" i="1" dirty="0">
                <a:ea typeface="HG丸ｺﾞｼｯｸM-PRO" panose="020F0400000000000000" pitchFamily="34" charset="-128"/>
                <a:sym typeface="Symbol" panose="05050102010706020507" pitchFamily="18" charset="2"/>
              </a:rPr>
              <a:t>j</a:t>
            </a:r>
            <a:r>
              <a:rPr lang="en-US" altLang="ja-JP" sz="2000" b="0" dirty="0">
                <a:ea typeface="HG丸ｺﾞｼｯｸM-PRO" panose="020F0400000000000000" pitchFamily="34" charset="-128"/>
                <a:sym typeface="Symbol" panose="05050102010706020507" pitchFamily="18" charset="2"/>
              </a:rPr>
              <a:t>+1: </a:t>
            </a:r>
            <a:r>
              <a:rPr lang="en-US" altLang="ja-JP" sz="2000" b="0" i="1" dirty="0">
                <a:ea typeface="HG丸ｺﾞｼｯｸM-PRO" panose="020F0400000000000000" pitchFamily="34" charset="-128"/>
                <a:sym typeface="Symbol" panose="05050102010706020507" pitchFamily="18" charset="2"/>
              </a:rPr>
              <a:t>l</a:t>
            </a:r>
            <a:r>
              <a:rPr lang="en-US" altLang="ja-JP" sz="2000" b="0" dirty="0">
                <a:ea typeface="HG丸ｺﾞｼｯｸM-PRO" panose="020F0400000000000000" pitchFamily="34" charset="-128"/>
                <a:sym typeface="Symbol" panose="05050102010706020507" pitchFamily="18" charset="2"/>
              </a:rPr>
              <a:t> ];	</a:t>
            </a:r>
          </a:p>
          <a:p>
            <a:pPr>
              <a:spcBef>
                <a:spcPct val="0"/>
              </a:spcBef>
              <a:buClrTx/>
              <a:buFontTx/>
              <a:buNone/>
            </a:pPr>
            <a:r>
              <a:rPr lang="en-US" altLang="ja-JP" sz="2000" dirty="0">
                <a:ea typeface="HG丸ｺﾞｼｯｸM-PRO" panose="020F0400000000000000" pitchFamily="34" charset="-128"/>
              </a:rPr>
              <a:t>	         end</a:t>
            </a:r>
          </a:p>
          <a:p>
            <a:pPr>
              <a:spcBef>
                <a:spcPct val="0"/>
              </a:spcBef>
              <a:buClrTx/>
              <a:buFontTx/>
              <a:buNone/>
            </a:pPr>
            <a:r>
              <a:rPr lang="en-US" altLang="ja-JP" sz="2000" dirty="0">
                <a:ea typeface="HG丸ｺﾞｼｯｸM-PRO" panose="020F0400000000000000" pitchFamily="34" charset="-128"/>
              </a:rPr>
              <a:t>	   end</a:t>
            </a:r>
          </a:p>
          <a:p>
            <a:pPr>
              <a:spcBef>
                <a:spcPct val="0"/>
              </a:spcBef>
              <a:buClrTx/>
              <a:buFontTx/>
              <a:buNone/>
            </a:pPr>
            <a:r>
              <a:rPr lang="en-US" altLang="ja-JP" sz="2000" dirty="0">
                <a:ea typeface="HG丸ｺﾞｼｯｸM-PRO" panose="020F0400000000000000" pitchFamily="34" charset="-128"/>
              </a:rPr>
              <a:t>      end</a:t>
            </a:r>
          </a:p>
          <a:p>
            <a:pPr>
              <a:spcBef>
                <a:spcPct val="0"/>
              </a:spcBef>
              <a:buClrTx/>
              <a:buFontTx/>
              <a:buNone/>
            </a:pPr>
            <a:r>
              <a:rPr lang="en-US" altLang="ja-JP" sz="2000" dirty="0">
                <a:ea typeface="HG丸ｺﾞｼｯｸM-PRO" panose="020F0400000000000000" pitchFamily="34" charset="-128"/>
              </a:rPr>
              <a:t>      output </a:t>
            </a:r>
            <a:r>
              <a:rPr lang="en-US" altLang="ja-JP" sz="2000" b="0" dirty="0">
                <a:ea typeface="HG丸ｺﾞｼｯｸM-PRO" panose="020F0400000000000000" pitchFamily="34" charset="-128"/>
              </a:rPr>
              <a:t>offspring </a:t>
            </a:r>
            <a:r>
              <a:rPr lang="en-US" altLang="ja-JP" sz="2000" b="0" i="1" dirty="0">
                <a:ea typeface="HG丸ｺﾞｼｯｸM-PRO" panose="020F0400000000000000" pitchFamily="34" charset="-128"/>
              </a:rPr>
              <a:t>C</a:t>
            </a:r>
            <a:r>
              <a:rPr lang="en-US" altLang="ja-JP" sz="2000" b="0" i="1" baseline="-25000" dirty="0">
                <a:ea typeface="HG丸ｺﾞｼｯｸM-PRO" panose="020F0400000000000000" pitchFamily="34" charset="-128"/>
              </a:rPr>
              <a:t>k </a:t>
            </a:r>
            <a:r>
              <a:rPr lang="en-US" altLang="ja-JP" sz="2000" b="0" dirty="0"/>
              <a:t>;</a:t>
            </a:r>
            <a:endParaRPr lang="en-US" altLang="ja-JP" sz="2000" b="0" i="1" baseline="-25000" dirty="0">
              <a:ea typeface="HG丸ｺﾞｼｯｸM-PRO" panose="020F0400000000000000" pitchFamily="34" charset="-128"/>
            </a:endParaRPr>
          </a:p>
          <a:p>
            <a:pPr>
              <a:spcBef>
                <a:spcPct val="0"/>
              </a:spcBef>
              <a:buClrTx/>
              <a:buFontTx/>
              <a:buNone/>
            </a:pPr>
            <a:r>
              <a:rPr lang="en-US" altLang="ja-JP" sz="2000" dirty="0">
                <a:ea typeface="HG丸ｺﾞｼｯｸM-PRO" panose="020F0400000000000000" pitchFamily="34" charset="-128"/>
              </a:rPr>
              <a:t>end</a:t>
            </a:r>
          </a:p>
        </p:txBody>
      </p:sp>
      <p:sp>
        <p:nvSpPr>
          <p:cNvPr id="129031" name="AutoShape 18">
            <a:extLst>
              <a:ext uri="{FF2B5EF4-FFF2-40B4-BE49-F238E27FC236}">
                <a16:creationId xmlns:a16="http://schemas.microsoft.com/office/drawing/2014/main" id="{34881CA7-F845-2456-083E-373E91CB767E}"/>
              </a:ext>
            </a:extLst>
          </p:cNvPr>
          <p:cNvSpPr>
            <a:spLocks/>
          </p:cNvSpPr>
          <p:nvPr/>
        </p:nvSpPr>
        <p:spPr bwMode="auto">
          <a:xfrm>
            <a:off x="3326616" y="4485868"/>
            <a:ext cx="660400" cy="311150"/>
          </a:xfrm>
          <a:prstGeom prst="borderCallout1">
            <a:avLst>
              <a:gd name="adj1" fmla="val 36736"/>
              <a:gd name="adj2" fmla="val -11537"/>
              <a:gd name="adj3" fmla="val -62245"/>
              <a:gd name="adj4" fmla="val -51444"/>
            </a:avLst>
          </a:prstGeom>
          <a:solidFill>
            <a:schemeClr val="accent1"/>
          </a:solidFill>
          <a:ln w="9525">
            <a:solidFill>
              <a:schemeClr val="tx1"/>
            </a:solidFill>
            <a:miter lim="800000"/>
            <a:headEnd/>
            <a:tailEnd/>
          </a:ln>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zh-CN" altLang="en-US" sz="1600" dirty="0">
                <a:ea typeface="宋体" panose="02010600030101010101" pitchFamily="2" charset="-122"/>
              </a:rPr>
              <a:t>不变</a:t>
            </a:r>
          </a:p>
        </p:txBody>
      </p:sp>
      <p:sp>
        <p:nvSpPr>
          <p:cNvPr id="129032" name="AutoShape 19">
            <a:extLst>
              <a:ext uri="{FF2B5EF4-FFF2-40B4-BE49-F238E27FC236}">
                <a16:creationId xmlns:a16="http://schemas.microsoft.com/office/drawing/2014/main" id="{A352CAD4-7FC4-1B7F-77C7-D8E4633498D1}"/>
              </a:ext>
            </a:extLst>
          </p:cNvPr>
          <p:cNvSpPr>
            <a:spLocks/>
          </p:cNvSpPr>
          <p:nvPr/>
        </p:nvSpPr>
        <p:spPr bwMode="auto">
          <a:xfrm>
            <a:off x="6344454" y="4533368"/>
            <a:ext cx="660400" cy="311150"/>
          </a:xfrm>
          <a:prstGeom prst="borderCallout1">
            <a:avLst>
              <a:gd name="adj1" fmla="val 36736"/>
              <a:gd name="adj2" fmla="val -11537"/>
              <a:gd name="adj3" fmla="val -93880"/>
              <a:gd name="adj4" fmla="val -130046"/>
            </a:avLst>
          </a:prstGeom>
          <a:solidFill>
            <a:schemeClr val="accent1"/>
          </a:solidFill>
          <a:ln w="9525">
            <a:solidFill>
              <a:schemeClr val="tx1"/>
            </a:solidFill>
            <a:miter lim="800000"/>
            <a:headEnd/>
            <a:tailEnd/>
          </a:ln>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zh-CN" altLang="en-US" sz="1600" dirty="0">
                <a:ea typeface="宋体" panose="02010600030101010101" pitchFamily="2" charset="-122"/>
              </a:rPr>
              <a:t>不变</a:t>
            </a:r>
          </a:p>
        </p:txBody>
      </p:sp>
      <p:sp>
        <p:nvSpPr>
          <p:cNvPr id="129033" name="AutoShape 20">
            <a:extLst>
              <a:ext uri="{FF2B5EF4-FFF2-40B4-BE49-F238E27FC236}">
                <a16:creationId xmlns:a16="http://schemas.microsoft.com/office/drawing/2014/main" id="{56D4DF39-6B50-6D0F-4F46-26771DCCCC63}"/>
              </a:ext>
            </a:extLst>
          </p:cNvPr>
          <p:cNvSpPr>
            <a:spLocks/>
          </p:cNvSpPr>
          <p:nvPr/>
        </p:nvSpPr>
        <p:spPr bwMode="auto">
          <a:xfrm>
            <a:off x="4933166" y="4533368"/>
            <a:ext cx="660400" cy="311150"/>
          </a:xfrm>
          <a:prstGeom prst="borderCallout1">
            <a:avLst>
              <a:gd name="adj1" fmla="val 36736"/>
              <a:gd name="adj2" fmla="val -11537"/>
              <a:gd name="adj3" fmla="val -87755"/>
              <a:gd name="adj4" fmla="val -123556"/>
            </a:avLst>
          </a:prstGeom>
          <a:solidFill>
            <a:schemeClr val="accent1"/>
          </a:solidFill>
          <a:ln w="9525">
            <a:solidFill>
              <a:schemeClr val="tx1"/>
            </a:solidFill>
            <a:miter lim="800000"/>
            <a:headEnd/>
            <a:tailEnd/>
          </a:ln>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zh-CN" altLang="en-US" sz="1600">
                <a:ea typeface="宋体" panose="02010600030101010101" pitchFamily="2" charset="-122"/>
              </a:rPr>
              <a:t>改变</a:t>
            </a:r>
          </a:p>
        </p:txBody>
      </p:sp>
      <p:sp>
        <p:nvSpPr>
          <p:cNvPr id="3" name="矩形 2">
            <a:extLst>
              <a:ext uri="{FF2B5EF4-FFF2-40B4-BE49-F238E27FC236}">
                <a16:creationId xmlns:a16="http://schemas.microsoft.com/office/drawing/2014/main" id="{F52FFFF9-27C2-704D-81CC-B0F04D94707B}"/>
              </a:ext>
            </a:extLst>
          </p:cNvPr>
          <p:cNvSpPr>
            <a:spLocks noChangeArrowheads="1"/>
          </p:cNvSpPr>
          <p:nvPr/>
        </p:nvSpPr>
        <p:spPr bwMode="auto">
          <a:xfrm>
            <a:off x="1358940" y="3698093"/>
            <a:ext cx="4595752" cy="436729"/>
          </a:xfrm>
          <a:prstGeom prst="rect">
            <a:avLst/>
          </a:prstGeom>
          <a:noFill/>
          <a:ln w="444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1800"/>
          </a:p>
        </p:txBody>
      </p:sp>
    </p:spTree>
    <p:extLst>
      <p:ext uri="{BB962C8B-B14F-4D97-AF65-F5344CB8AC3E}">
        <p14:creationId xmlns:p14="http://schemas.microsoft.com/office/powerpoint/2010/main" val="226717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1" grpId="0" animBg="1"/>
      <p:bldP spid="129032" grpId="0" animBg="1"/>
      <p:bldP spid="129033"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a:extLst>
              <a:ext uri="{FF2B5EF4-FFF2-40B4-BE49-F238E27FC236}">
                <a16:creationId xmlns:a16="http://schemas.microsoft.com/office/drawing/2014/main" id="{CA869CFC-7A40-94FD-68C1-3AC7C8459A3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4920C37-5563-4EE0-A30F-7CA9C55A5F34}" type="slidenum">
              <a:rPr kumimoji="0" lang="en-US" altLang="ja-JP" sz="1400" smtClean="0">
                <a:solidFill>
                  <a:srgbClr val="A50021"/>
                </a:solidFill>
              </a:rPr>
              <a:pPr>
                <a:spcBef>
                  <a:spcPct val="0"/>
                </a:spcBef>
                <a:buClrTx/>
                <a:buFontTx/>
                <a:buNone/>
              </a:pPr>
              <a:t>74</a:t>
            </a:fld>
            <a:endParaRPr kumimoji="0" lang="en-US" altLang="ja-JP" sz="1400">
              <a:solidFill>
                <a:srgbClr val="A50021"/>
              </a:solidFill>
            </a:endParaRPr>
          </a:p>
        </p:txBody>
      </p:sp>
      <p:pic>
        <p:nvPicPr>
          <p:cNvPr id="144390" name="Picture 5">
            <a:extLst>
              <a:ext uri="{FF2B5EF4-FFF2-40B4-BE49-F238E27FC236}">
                <a16:creationId xmlns:a16="http://schemas.microsoft.com/office/drawing/2014/main" id="{62DBCF48-4122-5061-BA13-3EFB50168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244600"/>
            <a:ext cx="8048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36740855-0329-D804-C6B6-6FD64D1008D8}"/>
              </a:ext>
            </a:extLst>
          </p:cNvPr>
          <p:cNvSpPr txBox="1">
            <a:spLocks noChangeArrowheads="1"/>
          </p:cNvSpPr>
          <p:nvPr/>
        </p:nvSpPr>
        <p:spPr bwMode="auto">
          <a:xfrm>
            <a:off x="179388" y="115888"/>
            <a:ext cx="7543800" cy="725487"/>
          </a:xfrm>
          <a:prstGeom prst="rect">
            <a:avLst/>
          </a:prstGeom>
          <a:solidFill>
            <a:srgbClr val="A50021"/>
          </a:solidFill>
          <a:ln>
            <a:noFill/>
          </a:ln>
        </p:spPr>
        <p:txBody>
          <a:bodyPr anchor="b"/>
          <a:lstStyle>
            <a:lvl1pPr indent="176213" algn="l" rtl="0" eaLnBrk="0" fontAlgn="base" hangingPunct="0">
              <a:spcBef>
                <a:spcPct val="0"/>
              </a:spcBef>
              <a:spcAft>
                <a:spcPct val="0"/>
              </a:spcAft>
              <a:defRPr kumimoji="1" sz="3800" b="1">
                <a:solidFill>
                  <a:schemeClr val="bg1"/>
                </a:solidFill>
                <a:latin typeface="+mj-lt"/>
                <a:ea typeface="MS PGothic" panose="020B0600070205080204" pitchFamily="34" charset="-128"/>
                <a:cs typeface="+mj-cs"/>
              </a:defRPr>
            </a:lvl1pPr>
            <a:lvl2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2pPr>
            <a:lvl3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3pPr>
            <a:lvl4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4pPr>
            <a:lvl5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5pPr>
            <a:lvl6pPr marL="457200" indent="176213" algn="l" rtl="0" fontAlgn="base">
              <a:spcBef>
                <a:spcPct val="0"/>
              </a:spcBef>
              <a:spcAft>
                <a:spcPct val="0"/>
              </a:spcAft>
              <a:defRPr kumimoji="1" sz="3800" b="1">
                <a:solidFill>
                  <a:schemeClr val="bg1"/>
                </a:solidFill>
                <a:latin typeface="Arial" charset="0"/>
                <a:ea typeface="ＭＳ Ｐゴシック" pitchFamily="34" charset="-128"/>
              </a:defRPr>
            </a:lvl6pPr>
            <a:lvl7pPr marL="914400" indent="176213" algn="l" rtl="0" fontAlgn="base">
              <a:spcBef>
                <a:spcPct val="0"/>
              </a:spcBef>
              <a:spcAft>
                <a:spcPct val="0"/>
              </a:spcAft>
              <a:defRPr kumimoji="1" sz="3800" b="1">
                <a:solidFill>
                  <a:schemeClr val="bg1"/>
                </a:solidFill>
                <a:latin typeface="Arial" charset="0"/>
                <a:ea typeface="ＭＳ Ｐゴシック" pitchFamily="34" charset="-128"/>
              </a:defRPr>
            </a:lvl7pPr>
            <a:lvl8pPr marL="1371600" indent="176213" algn="l" rtl="0" fontAlgn="base">
              <a:spcBef>
                <a:spcPct val="0"/>
              </a:spcBef>
              <a:spcAft>
                <a:spcPct val="0"/>
              </a:spcAft>
              <a:defRPr kumimoji="1" sz="3800" b="1">
                <a:solidFill>
                  <a:schemeClr val="bg1"/>
                </a:solidFill>
                <a:latin typeface="Arial" charset="0"/>
                <a:ea typeface="ＭＳ Ｐゴシック" pitchFamily="34" charset="-128"/>
              </a:defRPr>
            </a:lvl8pPr>
            <a:lvl9pPr marL="1828800" indent="176213" algn="l" rtl="0" fontAlgn="base">
              <a:spcBef>
                <a:spcPct val="0"/>
              </a:spcBef>
              <a:spcAft>
                <a:spcPct val="0"/>
              </a:spcAft>
              <a:defRPr kumimoji="1" sz="3800" b="1">
                <a:solidFill>
                  <a:schemeClr val="bg1"/>
                </a:solidFill>
                <a:latin typeface="Arial" charset="0"/>
                <a:ea typeface="ＭＳ Ｐゴシック" pitchFamily="34" charset="-128"/>
              </a:defRPr>
            </a:lvl9pPr>
          </a:lstStyle>
          <a:p>
            <a:pPr eaLnBrk="1" hangingPunct="1">
              <a:defRPr/>
            </a:pPr>
            <a:r>
              <a:rPr lang="zh-CN" altLang="en-US" sz="3500" kern="0" dirty="0"/>
              <a:t>变异算子举例</a:t>
            </a:r>
            <a:r>
              <a:rPr lang="en-US" altLang="zh-CN" sz="3500" kern="0" dirty="0"/>
              <a:t>2—</a:t>
            </a:r>
            <a:r>
              <a:rPr lang="zh-CN" altLang="en-US" sz="3500" kern="0" dirty="0"/>
              <a:t>序列变异</a:t>
            </a:r>
            <a:endParaRPr lang="en-US" altLang="zh-CN" sz="3500" kern="0" dirty="0"/>
          </a:p>
        </p:txBody>
      </p:sp>
      <p:pic>
        <p:nvPicPr>
          <p:cNvPr id="143367" name="Picture 6">
            <a:extLst>
              <a:ext uri="{FF2B5EF4-FFF2-40B4-BE49-F238E27FC236}">
                <a16:creationId xmlns:a16="http://schemas.microsoft.com/office/drawing/2014/main" id="{C6A74996-7FD9-E99E-F68B-A533D7EB0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254250"/>
            <a:ext cx="8001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Rectangle 5">
            <a:extLst>
              <a:ext uri="{FF2B5EF4-FFF2-40B4-BE49-F238E27FC236}">
                <a16:creationId xmlns:a16="http://schemas.microsoft.com/office/drawing/2014/main" id="{F4236BB9-3B5F-D51D-C35B-B904A49AD343}"/>
              </a:ext>
            </a:extLst>
          </p:cNvPr>
          <p:cNvSpPr txBox="1">
            <a:spLocks noChangeArrowheads="1"/>
          </p:cNvSpPr>
          <p:nvPr/>
        </p:nvSpPr>
        <p:spPr bwMode="auto">
          <a:xfrm>
            <a:off x="411163" y="3316288"/>
            <a:ext cx="8001000" cy="2917825"/>
          </a:xfrm>
          <a:prstGeom prst="rect">
            <a:avLst/>
          </a:prstGeom>
          <a:noFill/>
          <a:ln>
            <a:noFill/>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eaLnBrk="1" hangingPunct="1">
              <a:defRPr/>
            </a:pPr>
            <a:r>
              <a:rPr lang="zh-CN" altLang="en-GB" sz="2800" b="0" kern="0" dirty="0">
                <a:solidFill>
                  <a:schemeClr val="accent2"/>
                </a:solidFill>
              </a:rPr>
              <a:t>选择两个等位基因</a:t>
            </a:r>
            <a:endParaRPr lang="en-US" altLang="zh-CN" sz="2800" b="0" kern="0" dirty="0">
              <a:solidFill>
                <a:schemeClr val="accent2"/>
              </a:solidFill>
            </a:endParaRPr>
          </a:p>
          <a:p>
            <a:pPr eaLnBrk="1" hangingPunct="1">
              <a:defRPr/>
            </a:pPr>
            <a:endParaRPr lang="zh-CN" altLang="en-GB" sz="2800" b="0" kern="0" dirty="0">
              <a:solidFill>
                <a:schemeClr val="accent2"/>
              </a:solidFill>
            </a:endParaRPr>
          </a:p>
          <a:p>
            <a:pPr eaLnBrk="1" hangingPunct="1">
              <a:defRPr/>
            </a:pPr>
            <a:r>
              <a:rPr lang="zh-CN" altLang="en-US" sz="2800" b="0" kern="0" dirty="0"/>
              <a:t>按照定义的变异方式进行变异</a:t>
            </a:r>
            <a:endParaRPr lang="en-US" altLang="zh-CN" sz="2800" b="0" kern="0" dirty="0"/>
          </a:p>
          <a:p>
            <a:pPr eaLnBrk="1" hangingPunct="1">
              <a:defRPr/>
            </a:pPr>
            <a:endParaRPr lang="zh-CN" altLang="en-GB" sz="2800" b="0" kern="0" dirty="0"/>
          </a:p>
          <a:p>
            <a:pPr eaLnBrk="1" hangingPunct="1">
              <a:defRPr/>
            </a:pPr>
            <a:r>
              <a:rPr lang="zh-CN" altLang="en-GB" sz="2800" b="0" kern="0" dirty="0"/>
              <a:t>优点保护大部分基因位信息的临近关系</a:t>
            </a:r>
            <a:endParaRPr lang="en-GB" altLang="zh-CN" sz="2800" b="0" kern="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6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6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33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5">
            <a:extLst>
              <a:ext uri="{FF2B5EF4-FFF2-40B4-BE49-F238E27FC236}">
                <a16:creationId xmlns:a16="http://schemas.microsoft.com/office/drawing/2014/main" id="{B8B42884-6227-EF89-A3DC-52C243EA2A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7A4EB101-9F01-4ACF-8FDA-3730DB148F8F}" type="slidenum">
              <a:rPr kumimoji="0" lang="en-US" altLang="ja-JP" sz="1400" smtClean="0">
                <a:solidFill>
                  <a:srgbClr val="A50021"/>
                </a:solidFill>
              </a:rPr>
              <a:pPr>
                <a:spcBef>
                  <a:spcPct val="0"/>
                </a:spcBef>
                <a:buClrTx/>
                <a:buFontTx/>
                <a:buNone/>
              </a:pPr>
              <a:t>75</a:t>
            </a:fld>
            <a:endParaRPr kumimoji="0" lang="en-US" altLang="ja-JP" sz="1400">
              <a:solidFill>
                <a:srgbClr val="A50021"/>
              </a:solidFill>
            </a:endParaRPr>
          </a:p>
        </p:txBody>
      </p:sp>
      <p:sp>
        <p:nvSpPr>
          <p:cNvPr id="110595" name="Rectangle 2">
            <a:extLst>
              <a:ext uri="{FF2B5EF4-FFF2-40B4-BE49-F238E27FC236}">
                <a16:creationId xmlns:a16="http://schemas.microsoft.com/office/drawing/2014/main" id="{B20ADD55-EE7E-0A38-3320-2DB2DDE9BD08}"/>
              </a:ext>
            </a:extLst>
          </p:cNvPr>
          <p:cNvSpPr>
            <a:spLocks noGrp="1" noChangeArrowheads="1"/>
          </p:cNvSpPr>
          <p:nvPr>
            <p:ph type="title"/>
          </p:nvPr>
        </p:nvSpPr>
        <p:spPr/>
        <p:txBody>
          <a:bodyPr/>
          <a:lstStyle/>
          <a:p>
            <a:pPr eaLnBrk="1" hangingPunct="1"/>
            <a:r>
              <a:rPr lang="zh-CN" altLang="en-US" sz="3400">
                <a:ea typeface="宋体" panose="02010600030101010101" pitchFamily="2" charset="-122"/>
              </a:rPr>
              <a:t>变异举例</a:t>
            </a:r>
            <a:r>
              <a:rPr lang="en-US" altLang="zh-CN" sz="3400">
                <a:ea typeface="宋体" panose="02010600030101010101" pitchFamily="2" charset="-122"/>
              </a:rPr>
              <a:t>3—</a:t>
            </a:r>
            <a:r>
              <a:rPr lang="zh-CN" altLang="en-US" sz="3400">
                <a:ea typeface="宋体" panose="02010600030101010101" pitchFamily="2" charset="-122"/>
              </a:rPr>
              <a:t>实数变异</a:t>
            </a:r>
            <a:endParaRPr lang="en-US" altLang="zh-CN" sz="3400">
              <a:ea typeface="宋体" panose="02010600030101010101" pitchFamily="2" charset="-122"/>
            </a:endParaRPr>
          </a:p>
        </p:txBody>
      </p:sp>
      <p:grpSp>
        <p:nvGrpSpPr>
          <p:cNvPr id="3" name="组合 2">
            <a:extLst>
              <a:ext uri="{FF2B5EF4-FFF2-40B4-BE49-F238E27FC236}">
                <a16:creationId xmlns:a16="http://schemas.microsoft.com/office/drawing/2014/main" id="{E35DDB82-C352-B00E-80DF-137752744FD2}"/>
              </a:ext>
            </a:extLst>
          </p:cNvPr>
          <p:cNvGrpSpPr>
            <a:grpSpLocks/>
          </p:cNvGrpSpPr>
          <p:nvPr/>
        </p:nvGrpSpPr>
        <p:grpSpPr bwMode="auto">
          <a:xfrm>
            <a:off x="403225" y="892175"/>
            <a:ext cx="4591050" cy="1990725"/>
            <a:chOff x="403761" y="892174"/>
            <a:chExt cx="4454248" cy="2309351"/>
          </a:xfrm>
        </p:grpSpPr>
        <p:graphicFrame>
          <p:nvGraphicFramePr>
            <p:cNvPr id="110607" name="Object 5">
              <a:extLst>
                <a:ext uri="{FF2B5EF4-FFF2-40B4-BE49-F238E27FC236}">
                  <a16:creationId xmlns:a16="http://schemas.microsoft.com/office/drawing/2014/main" id="{94E0DBD3-ED23-83BF-A3AB-32DA3BB146BD}"/>
                </a:ext>
              </a:extLst>
            </p:cNvPr>
            <p:cNvGraphicFramePr>
              <a:graphicFrameLocks noChangeAspect="1"/>
            </p:cNvGraphicFramePr>
            <p:nvPr/>
          </p:nvGraphicFramePr>
          <p:xfrm>
            <a:off x="1094384" y="892174"/>
            <a:ext cx="3763625" cy="1091177"/>
          </p:xfrm>
          <a:graphic>
            <a:graphicData uri="http://schemas.openxmlformats.org/presentationml/2006/ole">
              <mc:AlternateContent xmlns:mc="http://schemas.openxmlformats.org/markup-compatibility/2006">
                <mc:Choice xmlns:v="urn:schemas-microsoft-com:vml" Requires="v">
                  <p:oleObj name="数式" r:id="rId2" imgW="1371600" imgH="241300" progId="Equation.3">
                    <p:embed/>
                  </p:oleObj>
                </mc:Choice>
                <mc:Fallback>
                  <p:oleObj name="数式" r:id="rId2" imgW="1371600" imgH="2413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384" y="892174"/>
                          <a:ext cx="3763625" cy="109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08" name="Object 6">
              <a:extLst>
                <a:ext uri="{FF2B5EF4-FFF2-40B4-BE49-F238E27FC236}">
                  <a16:creationId xmlns:a16="http://schemas.microsoft.com/office/drawing/2014/main" id="{DE8E5636-34E2-8325-2F30-168A16960453}"/>
                </a:ext>
              </a:extLst>
            </p:cNvPr>
            <p:cNvGraphicFramePr>
              <a:graphicFrameLocks noChangeAspect="1"/>
            </p:cNvGraphicFramePr>
            <p:nvPr/>
          </p:nvGraphicFramePr>
          <p:xfrm>
            <a:off x="1129139" y="2110349"/>
            <a:ext cx="3442861" cy="1091176"/>
          </p:xfrm>
          <a:graphic>
            <a:graphicData uri="http://schemas.openxmlformats.org/presentationml/2006/ole">
              <mc:AlternateContent xmlns:mc="http://schemas.openxmlformats.org/markup-compatibility/2006">
                <mc:Choice xmlns:v="urn:schemas-microsoft-com:vml" Requires="v">
                  <p:oleObj name="数式" r:id="rId4" imgW="1346200" imgH="241300" progId="Equation.3">
                    <p:embed/>
                  </p:oleObj>
                </mc:Choice>
                <mc:Fallback>
                  <p:oleObj name="数式" r:id="rId4" imgW="13462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139" y="2110349"/>
                          <a:ext cx="3442861" cy="109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9" name="Text Box 7">
              <a:extLst>
                <a:ext uri="{FF2B5EF4-FFF2-40B4-BE49-F238E27FC236}">
                  <a16:creationId xmlns:a16="http://schemas.microsoft.com/office/drawing/2014/main" id="{82266C4C-5396-DC95-DF6D-35A6E0B5100D}"/>
                </a:ext>
              </a:extLst>
            </p:cNvPr>
            <p:cNvSpPr txBox="1">
              <a:spLocks noChangeArrowheads="1"/>
            </p:cNvSpPr>
            <p:nvPr/>
          </p:nvSpPr>
          <p:spPr bwMode="auto">
            <a:xfrm>
              <a:off x="403761" y="1848739"/>
              <a:ext cx="890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ja-JP" sz="2800" b="0"/>
                <a:t>or</a:t>
              </a:r>
            </a:p>
          </p:txBody>
        </p:sp>
      </p:grpSp>
      <p:grpSp>
        <p:nvGrpSpPr>
          <p:cNvPr id="146441" name="Group 17">
            <a:extLst>
              <a:ext uri="{FF2B5EF4-FFF2-40B4-BE49-F238E27FC236}">
                <a16:creationId xmlns:a16="http://schemas.microsoft.com/office/drawing/2014/main" id="{2EF3E8C9-1201-D9DC-049A-33FD67D424EE}"/>
              </a:ext>
            </a:extLst>
          </p:cNvPr>
          <p:cNvGrpSpPr>
            <a:grpSpLocks/>
          </p:cNvGrpSpPr>
          <p:nvPr/>
        </p:nvGrpSpPr>
        <p:grpSpPr bwMode="auto">
          <a:xfrm>
            <a:off x="6105525" y="1743075"/>
            <a:ext cx="2397125" cy="969963"/>
            <a:chOff x="2342" y="3700"/>
            <a:chExt cx="1338" cy="317"/>
          </a:xfrm>
        </p:grpSpPr>
        <p:sp>
          <p:nvSpPr>
            <p:cNvPr id="110601" name="Line 10">
              <a:extLst>
                <a:ext uri="{FF2B5EF4-FFF2-40B4-BE49-F238E27FC236}">
                  <a16:creationId xmlns:a16="http://schemas.microsoft.com/office/drawing/2014/main" id="{33438B2F-40BD-1543-1370-5E0E415DF237}"/>
                </a:ext>
              </a:extLst>
            </p:cNvPr>
            <p:cNvSpPr>
              <a:spLocks noChangeShapeType="1"/>
            </p:cNvSpPr>
            <p:nvPr/>
          </p:nvSpPr>
          <p:spPr bwMode="auto">
            <a:xfrm>
              <a:off x="2342" y="3942"/>
              <a:ext cx="13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2" name="Text Box 11">
              <a:extLst>
                <a:ext uri="{FF2B5EF4-FFF2-40B4-BE49-F238E27FC236}">
                  <a16:creationId xmlns:a16="http://schemas.microsoft.com/office/drawing/2014/main" id="{3081C0DB-1795-F36B-0DED-0C2D6952B565}"/>
                </a:ext>
              </a:extLst>
            </p:cNvPr>
            <p:cNvSpPr txBox="1">
              <a:spLocks noChangeArrowheads="1"/>
            </p:cNvSpPr>
            <p:nvPr/>
          </p:nvSpPr>
          <p:spPr bwMode="auto">
            <a:xfrm>
              <a:off x="2526" y="3718"/>
              <a:ext cx="2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zh-CN" sz="1600">
                  <a:ea typeface="宋体" panose="02010600030101010101" pitchFamily="2" charset="-122"/>
                </a:rPr>
                <a:t>x</a:t>
              </a:r>
              <a:r>
                <a:rPr lang="en-US" altLang="zh-CN" sz="1600" baseline="-25000">
                  <a:ea typeface="宋体" panose="02010600030101010101" pitchFamily="2" charset="-122"/>
                </a:rPr>
                <a:t>l</a:t>
              </a:r>
              <a:endParaRPr lang="en-US" altLang="zh-CN" sz="1600">
                <a:ea typeface="宋体" panose="02010600030101010101" pitchFamily="2" charset="-122"/>
              </a:endParaRPr>
            </a:p>
          </p:txBody>
        </p:sp>
        <p:sp>
          <p:nvSpPr>
            <p:cNvPr id="110603" name="Text Box 13">
              <a:extLst>
                <a:ext uri="{FF2B5EF4-FFF2-40B4-BE49-F238E27FC236}">
                  <a16:creationId xmlns:a16="http://schemas.microsoft.com/office/drawing/2014/main" id="{1145D8CF-2224-7F7C-A72F-1A2B5EC1CC5D}"/>
                </a:ext>
              </a:extLst>
            </p:cNvPr>
            <p:cNvSpPr txBox="1">
              <a:spLocks noChangeArrowheads="1"/>
            </p:cNvSpPr>
            <p:nvPr/>
          </p:nvSpPr>
          <p:spPr bwMode="auto">
            <a:xfrm>
              <a:off x="3247" y="3700"/>
              <a:ext cx="2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zh-CN" sz="1600">
                  <a:ea typeface="宋体" panose="02010600030101010101" pitchFamily="2" charset="-122"/>
                </a:rPr>
                <a:t>x</a:t>
              </a:r>
              <a:r>
                <a:rPr lang="en-US" altLang="zh-CN" sz="1600" baseline="-25000">
                  <a:ea typeface="宋体" panose="02010600030101010101" pitchFamily="2" charset="-122"/>
                </a:rPr>
                <a:t>u</a:t>
              </a:r>
              <a:endParaRPr lang="en-US" altLang="zh-CN" sz="1600">
                <a:ea typeface="宋体" panose="02010600030101010101" pitchFamily="2" charset="-122"/>
              </a:endParaRPr>
            </a:p>
          </p:txBody>
        </p:sp>
        <p:sp>
          <p:nvSpPr>
            <p:cNvPr id="110604" name="Oval 14">
              <a:extLst>
                <a:ext uri="{FF2B5EF4-FFF2-40B4-BE49-F238E27FC236}">
                  <a16:creationId xmlns:a16="http://schemas.microsoft.com/office/drawing/2014/main" id="{4595699E-0DCA-93FC-8085-E55D6130C72B}"/>
                </a:ext>
              </a:extLst>
            </p:cNvPr>
            <p:cNvSpPr>
              <a:spLocks noChangeArrowheads="1"/>
            </p:cNvSpPr>
            <p:nvPr/>
          </p:nvSpPr>
          <p:spPr bwMode="auto">
            <a:xfrm>
              <a:off x="2592" y="3910"/>
              <a:ext cx="56" cy="56"/>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10605" name="Oval 15">
              <a:extLst>
                <a:ext uri="{FF2B5EF4-FFF2-40B4-BE49-F238E27FC236}">
                  <a16:creationId xmlns:a16="http://schemas.microsoft.com/office/drawing/2014/main" id="{429E7EAC-5B0E-CC78-163E-5530994DE117}"/>
                </a:ext>
              </a:extLst>
            </p:cNvPr>
            <p:cNvSpPr>
              <a:spLocks noChangeArrowheads="1"/>
            </p:cNvSpPr>
            <p:nvPr/>
          </p:nvSpPr>
          <p:spPr bwMode="auto">
            <a:xfrm>
              <a:off x="3330" y="3905"/>
              <a:ext cx="56" cy="56"/>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10606" name="Text Box 16">
              <a:extLst>
                <a:ext uri="{FF2B5EF4-FFF2-40B4-BE49-F238E27FC236}">
                  <a16:creationId xmlns:a16="http://schemas.microsoft.com/office/drawing/2014/main" id="{AA7C3A29-EE4A-E987-0600-66FEDDDA72C7}"/>
                </a:ext>
              </a:extLst>
            </p:cNvPr>
            <p:cNvSpPr txBox="1">
              <a:spLocks noChangeArrowheads="1"/>
            </p:cNvSpPr>
            <p:nvPr/>
          </p:nvSpPr>
          <p:spPr bwMode="auto">
            <a:xfrm>
              <a:off x="2891" y="3805"/>
              <a:ext cx="2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zh-CN" sz="1600">
                  <a:ea typeface="宋体" panose="02010600030101010101" pitchFamily="2" charset="-122"/>
                </a:rPr>
                <a:t>x</a:t>
              </a:r>
              <a:r>
                <a:rPr lang="en-US" altLang="zh-CN" sz="1600" baseline="-25000">
                  <a:ea typeface="宋体" panose="02010600030101010101" pitchFamily="2" charset="-122"/>
                </a:rPr>
                <a:t>k</a:t>
              </a:r>
              <a:endParaRPr lang="en-US" altLang="zh-CN" sz="1600">
                <a:ea typeface="宋体" panose="02010600030101010101" pitchFamily="2" charset="-122"/>
              </a:endParaRPr>
            </a:p>
          </p:txBody>
        </p:sp>
      </p:grpSp>
      <p:graphicFrame>
        <p:nvGraphicFramePr>
          <p:cNvPr id="4" name="Object 8">
            <a:extLst>
              <a:ext uri="{FF2B5EF4-FFF2-40B4-BE49-F238E27FC236}">
                <a16:creationId xmlns:a16="http://schemas.microsoft.com/office/drawing/2014/main" id="{03A98407-6C05-84B7-A21E-B3FCC2DF54CD}"/>
              </a:ext>
            </a:extLst>
          </p:cNvPr>
          <p:cNvGraphicFramePr>
            <a:graphicFrameLocks noChangeAspect="1"/>
          </p:cNvGraphicFramePr>
          <p:nvPr/>
        </p:nvGraphicFramePr>
        <p:xfrm>
          <a:off x="844550" y="3108325"/>
          <a:ext cx="3727450" cy="1255713"/>
        </p:xfrm>
        <a:graphic>
          <a:graphicData uri="http://schemas.openxmlformats.org/presentationml/2006/ole">
            <mc:AlternateContent xmlns:mc="http://schemas.openxmlformats.org/markup-compatibility/2006">
              <mc:Choice xmlns:v="urn:schemas-microsoft-com:vml" Requires="v">
                <p:oleObj name="数式" r:id="rId6" imgW="1397000" imgH="469900" progId="Equation.3">
                  <p:embed/>
                </p:oleObj>
              </mc:Choice>
              <mc:Fallback>
                <p:oleObj name="数式" r:id="rId6" imgW="1397000" imgH="4699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0" y="3108325"/>
                        <a:ext cx="372745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文本框 4">
            <a:extLst>
              <a:ext uri="{FF2B5EF4-FFF2-40B4-BE49-F238E27FC236}">
                <a16:creationId xmlns:a16="http://schemas.microsoft.com/office/drawing/2014/main" id="{EFED0B7F-977F-B184-7FEF-509401BC3292}"/>
              </a:ext>
            </a:extLst>
          </p:cNvPr>
          <p:cNvSpPr txBox="1">
            <a:spLocks noChangeArrowheads="1"/>
          </p:cNvSpPr>
          <p:nvPr/>
        </p:nvSpPr>
        <p:spPr bwMode="auto">
          <a:xfrm>
            <a:off x="4776788" y="3630613"/>
            <a:ext cx="4240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r>
              <a:rPr lang="zh-CN" altLang="en-US" sz="2800"/>
              <a:t>返回</a:t>
            </a:r>
            <a:r>
              <a:rPr lang="en-US" altLang="ja-JP" sz="2800"/>
              <a:t> [0, </a:t>
            </a:r>
            <a:r>
              <a:rPr lang="en-US" altLang="ja-JP" sz="2800" i="1"/>
              <a:t>y</a:t>
            </a:r>
            <a:r>
              <a:rPr lang="en-US" altLang="ja-JP" sz="2800"/>
              <a:t>] </a:t>
            </a:r>
            <a:r>
              <a:rPr lang="zh-CN" altLang="en-US" sz="2800"/>
              <a:t>中的某个数</a:t>
            </a:r>
          </a:p>
        </p:txBody>
      </p:sp>
      <p:sp>
        <p:nvSpPr>
          <p:cNvPr id="7" name="Rectangle 3">
            <a:extLst>
              <a:ext uri="{FF2B5EF4-FFF2-40B4-BE49-F238E27FC236}">
                <a16:creationId xmlns:a16="http://schemas.microsoft.com/office/drawing/2014/main" id="{47047409-91DA-3092-4315-641AD6C8C1D0}"/>
              </a:ext>
            </a:extLst>
          </p:cNvPr>
          <p:cNvSpPr txBox="1">
            <a:spLocks noChangeArrowheads="1"/>
          </p:cNvSpPr>
          <p:nvPr/>
        </p:nvSpPr>
        <p:spPr bwMode="auto">
          <a:xfrm>
            <a:off x="349250" y="3975100"/>
            <a:ext cx="8642350" cy="2259013"/>
          </a:xfrm>
          <a:prstGeom prst="rect">
            <a:avLst/>
          </a:prstGeom>
          <a:noFill/>
          <a:ln>
            <a:noFill/>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eaLnBrk="1" hangingPunct="1">
              <a:defRPr/>
            </a:pPr>
            <a:endParaRPr lang="en-US" altLang="ja-JP" sz="2600" b="0" kern="0" dirty="0"/>
          </a:p>
          <a:p>
            <a:pPr marL="457200" indent="-457200">
              <a:buFont typeface="Wingdings" panose="05000000000000000000" pitchFamily="2" charset="2"/>
              <a:buChar char="p"/>
              <a:defRPr/>
            </a:pPr>
            <a:r>
              <a:rPr lang="en-US" altLang="zh-CN" sz="2800" dirty="0"/>
              <a:t>r</a:t>
            </a:r>
            <a:r>
              <a:rPr lang="zh-CN" altLang="en-US" sz="2800" dirty="0"/>
              <a:t>是返回</a:t>
            </a:r>
            <a:r>
              <a:rPr lang="en-US" altLang="zh-CN" sz="2800" dirty="0"/>
              <a:t>[0,1]</a:t>
            </a:r>
            <a:r>
              <a:rPr lang="zh-CN" altLang="en-US" sz="2800" dirty="0"/>
              <a:t>之间的随机数</a:t>
            </a:r>
            <a:endParaRPr lang="en-US" altLang="zh-CN" sz="2800" dirty="0"/>
          </a:p>
          <a:p>
            <a:pPr marL="457200" indent="-457200">
              <a:buFont typeface="Wingdings" panose="05000000000000000000" pitchFamily="2" charset="2"/>
              <a:buChar char="p"/>
              <a:defRPr/>
            </a:pPr>
            <a:r>
              <a:rPr lang="en-US" altLang="zh-CN" sz="2800" dirty="0"/>
              <a:t>T</a:t>
            </a:r>
            <a:r>
              <a:rPr lang="zh-CN" altLang="en-US" sz="2800" dirty="0"/>
              <a:t>为最大的迭代次数，</a:t>
            </a:r>
            <a:r>
              <a:rPr lang="en-US" altLang="zh-CN" sz="2800" dirty="0"/>
              <a:t>t</a:t>
            </a:r>
            <a:r>
              <a:rPr lang="zh-CN" altLang="en-US" sz="2800" dirty="0"/>
              <a:t>为当前迭代次数</a:t>
            </a:r>
            <a:endParaRPr lang="en-US" altLang="zh-CN" sz="2800" dirty="0"/>
          </a:p>
          <a:p>
            <a:pPr marL="457200" indent="-457200">
              <a:buFont typeface="Wingdings" panose="05000000000000000000" pitchFamily="2" charset="2"/>
              <a:buChar char="p"/>
              <a:defRPr/>
            </a:pPr>
            <a:r>
              <a:rPr lang="en-US" altLang="zh-CN" sz="2800" dirty="0"/>
              <a:t>b</a:t>
            </a:r>
            <a:r>
              <a:rPr lang="zh-CN" altLang="en-US" sz="2800" dirty="0"/>
              <a:t>是一个常数</a:t>
            </a:r>
            <a:endParaRPr lang="en-US" altLang="zh-CN" sz="2800" dirty="0"/>
          </a:p>
          <a:p>
            <a:pPr marL="457200" indent="-457200">
              <a:buFont typeface="Wingdings" panose="05000000000000000000" pitchFamily="2" charset="2"/>
              <a:buChar char="p"/>
              <a:defRPr/>
            </a:pPr>
            <a:r>
              <a:rPr lang="en-US" altLang="ja-JP" sz="2800" b="0" i="1" kern="0" dirty="0" err="1">
                <a:solidFill>
                  <a:srgbClr val="0000FF"/>
                </a:solidFill>
              </a:rPr>
              <a:t>x</a:t>
            </a:r>
            <a:r>
              <a:rPr lang="en-US" altLang="ja-JP" sz="2800" b="0" i="1" kern="0" baseline="-25000" dirty="0" err="1">
                <a:solidFill>
                  <a:srgbClr val="0000FF"/>
                </a:solidFill>
              </a:rPr>
              <a:t>k</a:t>
            </a:r>
            <a:r>
              <a:rPr lang="en-US" altLang="ja-JP" sz="2800" b="0" i="1" kern="0" baseline="30000" dirty="0" err="1">
                <a:solidFill>
                  <a:srgbClr val="0000FF"/>
                </a:solidFill>
              </a:rPr>
              <a:t>U</a:t>
            </a:r>
            <a:r>
              <a:rPr lang="en-US" altLang="ja-JP" sz="2800" b="0" kern="0" dirty="0">
                <a:solidFill>
                  <a:srgbClr val="0000FF"/>
                </a:solidFill>
              </a:rPr>
              <a:t> and </a:t>
            </a:r>
            <a:r>
              <a:rPr lang="en-US" altLang="ja-JP" sz="2800" b="0" i="1" kern="0" dirty="0" err="1">
                <a:solidFill>
                  <a:srgbClr val="0000FF"/>
                </a:solidFill>
              </a:rPr>
              <a:t>x</a:t>
            </a:r>
            <a:r>
              <a:rPr lang="en-US" altLang="ja-JP" sz="2800" b="0" i="1" kern="0" baseline="-25000" dirty="0" err="1">
                <a:solidFill>
                  <a:srgbClr val="0000FF"/>
                </a:solidFill>
              </a:rPr>
              <a:t>k</a:t>
            </a:r>
            <a:r>
              <a:rPr lang="en-US" altLang="ja-JP" sz="2800" b="0" i="1" kern="0" baseline="30000" dirty="0" err="1">
                <a:solidFill>
                  <a:srgbClr val="0000FF"/>
                </a:solidFill>
              </a:rPr>
              <a:t>L</a:t>
            </a:r>
            <a:r>
              <a:rPr lang="en-US" altLang="ja-JP" sz="2800" b="0" kern="0" dirty="0"/>
              <a:t> </a:t>
            </a:r>
            <a:r>
              <a:rPr lang="zh-CN" altLang="en-US" sz="2800" b="0" kern="0" dirty="0"/>
              <a:t>是</a:t>
            </a:r>
            <a:r>
              <a:rPr lang="en-US" altLang="ja-JP" sz="2800" b="0" kern="0" dirty="0"/>
              <a:t> </a:t>
            </a:r>
            <a:r>
              <a:rPr lang="en-US" altLang="ja-JP" sz="2800" b="0" i="1" kern="0" dirty="0" err="1"/>
              <a:t>x</a:t>
            </a:r>
            <a:r>
              <a:rPr lang="en-US" altLang="ja-JP" sz="2800" b="0" i="1" kern="0" baseline="-25000" dirty="0" err="1"/>
              <a:t>k</a:t>
            </a:r>
            <a:r>
              <a:rPr lang="zh-CN" altLang="en-US" sz="2800" b="0" kern="0" dirty="0"/>
              <a:t>的上限和下限</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Bottom)">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46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灯片编号占位符 5">
            <a:extLst>
              <a:ext uri="{FF2B5EF4-FFF2-40B4-BE49-F238E27FC236}">
                <a16:creationId xmlns:a16="http://schemas.microsoft.com/office/drawing/2014/main" id="{E28ACBAB-7BE5-3C4A-1371-BB01672F69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8C5C80E-656F-4F51-BC46-18ACD45CC0A2}" type="slidenum">
              <a:rPr kumimoji="0" lang="en-US" altLang="ja-JP" sz="1400" smtClean="0">
                <a:solidFill>
                  <a:srgbClr val="A50021"/>
                </a:solidFill>
              </a:rPr>
              <a:pPr>
                <a:spcBef>
                  <a:spcPct val="0"/>
                </a:spcBef>
                <a:buClrTx/>
                <a:buFontTx/>
                <a:buNone/>
              </a:pPr>
              <a:t>76</a:t>
            </a:fld>
            <a:endParaRPr kumimoji="0" lang="en-US" altLang="ja-JP" sz="1400">
              <a:solidFill>
                <a:srgbClr val="A50021"/>
              </a:solidFill>
            </a:endParaRPr>
          </a:p>
        </p:txBody>
      </p:sp>
      <p:pic>
        <p:nvPicPr>
          <p:cNvPr id="111619" name="Picture 4">
            <a:extLst>
              <a:ext uri="{FF2B5EF4-FFF2-40B4-BE49-F238E27FC236}">
                <a16:creationId xmlns:a16="http://schemas.microsoft.com/office/drawing/2014/main" id="{B92E8DC4-D7E7-D358-478A-D165958F059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860425"/>
            <a:ext cx="8964612"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Rectangle 2">
            <a:extLst>
              <a:ext uri="{FF2B5EF4-FFF2-40B4-BE49-F238E27FC236}">
                <a16:creationId xmlns:a16="http://schemas.microsoft.com/office/drawing/2014/main" id="{8D50B7DE-F891-B897-6E2D-5DC1CFB436F5}"/>
              </a:ext>
            </a:extLst>
          </p:cNvPr>
          <p:cNvSpPr>
            <a:spLocks noGrp="1" noChangeArrowheads="1"/>
          </p:cNvSpPr>
          <p:nvPr>
            <p:ph type="title"/>
          </p:nvPr>
        </p:nvSpPr>
        <p:spPr/>
        <p:txBody>
          <a:bodyPr/>
          <a:lstStyle/>
          <a:p>
            <a:pPr eaLnBrk="1" hangingPunct="1"/>
            <a:r>
              <a:rPr lang="zh-CN" altLang="en-US" sz="3000"/>
              <a:t>遗传算法求解函数优化问题举例：</a:t>
            </a:r>
            <a:endParaRPr lang="en-US" altLang="ja-JP" sz="3000"/>
          </a:p>
        </p:txBody>
      </p:sp>
      <p:sp>
        <p:nvSpPr>
          <p:cNvPr id="111621" name="Rectangle 4">
            <a:extLst>
              <a:ext uri="{FF2B5EF4-FFF2-40B4-BE49-F238E27FC236}">
                <a16:creationId xmlns:a16="http://schemas.microsoft.com/office/drawing/2014/main" id="{1C4D775C-AC33-E224-5234-CC763E3428A1}"/>
              </a:ext>
            </a:extLst>
          </p:cNvPr>
          <p:cNvSpPr>
            <a:spLocks noChangeArrowheads="1"/>
          </p:cNvSpPr>
          <p:nvPr/>
        </p:nvSpPr>
        <p:spPr bwMode="auto">
          <a:xfrm>
            <a:off x="179388" y="892175"/>
            <a:ext cx="73152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sz="2400" dirty="0">
                <a:latin typeface="Times New Roman" panose="02020603050405020304" pitchFamily="18" charset="0"/>
                <a:ea typeface="HG丸ｺﾞｼｯｸM-PRO" panose="020F0400000000000000" pitchFamily="34" charset="-128"/>
              </a:rPr>
              <a:t>max    </a:t>
            </a:r>
            <a:r>
              <a:rPr lang="en-US" altLang="ja-JP" sz="2400" i="1" dirty="0">
                <a:latin typeface="Times New Roman" panose="02020603050405020304" pitchFamily="18" charset="0"/>
                <a:ea typeface="HG丸ｺﾞｼｯｸM-PRO" panose="020F0400000000000000" pitchFamily="34" charset="-128"/>
              </a:rPr>
              <a:t>f </a:t>
            </a:r>
            <a:r>
              <a:rPr lang="en-US" altLang="ja-JP" sz="2400" dirty="0">
                <a:latin typeface="Times New Roman" panose="02020603050405020304" pitchFamily="18" charset="0"/>
                <a:ea typeface="HG丸ｺﾞｼｯｸM-PRO" panose="020F0400000000000000" pitchFamily="34" charset="-128"/>
              </a:rPr>
              <a:t>(</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1,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2</a:t>
            </a:r>
            <a:r>
              <a:rPr lang="en-US" altLang="ja-JP" sz="2400" dirty="0">
                <a:latin typeface="Times New Roman" panose="02020603050405020304" pitchFamily="18" charset="0"/>
                <a:ea typeface="HG丸ｺﾞｼｯｸM-PRO" panose="020F0400000000000000" pitchFamily="34" charset="-128"/>
              </a:rPr>
              <a:t>) </a:t>
            </a:r>
            <a:r>
              <a:rPr lang="en-US" altLang="ja-JP" sz="2400" dirty="0">
                <a:latin typeface="Symbol" panose="05050102010706020507" pitchFamily="18" charset="2"/>
                <a:ea typeface="HG丸ｺﾞｼｯｸM-PRO" panose="020F0400000000000000" pitchFamily="34" charset="-128"/>
              </a:rPr>
              <a:t>= 21.5 +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1</a:t>
            </a:r>
            <a:r>
              <a:rPr lang="en-US" altLang="ja-JP" sz="2400" dirty="0">
                <a:latin typeface="Times New Roman" panose="02020603050405020304" pitchFamily="18" charset="0"/>
                <a:ea typeface="HG丸ｺﾞｼｯｸM-PRO" panose="020F0400000000000000" pitchFamily="34" charset="-128"/>
              </a:rPr>
              <a:t>·sin(4</a:t>
            </a:r>
            <a:r>
              <a:rPr lang="en-US" altLang="ja-JP" sz="2400" i="1" dirty="0">
                <a:latin typeface="Symbol" panose="05050102010706020507" pitchFamily="18" charset="2"/>
                <a:ea typeface="HG丸ｺﾞｼｯｸM-PRO" panose="020F0400000000000000" pitchFamily="34" charset="-128"/>
              </a:rPr>
              <a:t>p</a:t>
            </a:r>
            <a:r>
              <a:rPr lang="en-US" altLang="ja-JP" sz="2400" dirty="0">
                <a:latin typeface="Symbol" panose="05050102010706020507" pitchFamily="18" charset="2"/>
                <a:ea typeface="HG丸ｺﾞｼｯｸM-PRO" panose="020F0400000000000000" pitchFamily="34" charset="-128"/>
              </a:rPr>
              <a:t>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1</a:t>
            </a:r>
            <a:r>
              <a:rPr lang="en-US" altLang="ja-JP" sz="2400" dirty="0">
                <a:latin typeface="Times New Roman" panose="02020603050405020304" pitchFamily="18" charset="0"/>
                <a:ea typeface="HG丸ｺﾞｼｯｸM-PRO" panose="020F0400000000000000" pitchFamily="34" charset="-128"/>
              </a:rPr>
              <a:t>) +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2</a:t>
            </a:r>
            <a:r>
              <a:rPr lang="en-US" altLang="ja-JP" sz="2400" dirty="0">
                <a:latin typeface="Times New Roman" panose="02020603050405020304" pitchFamily="18" charset="0"/>
                <a:ea typeface="HG丸ｺﾞｼｯｸM-PRO" panose="020F0400000000000000" pitchFamily="34" charset="-128"/>
              </a:rPr>
              <a:t>·sin(20</a:t>
            </a:r>
            <a:r>
              <a:rPr lang="en-US" altLang="ja-JP" sz="2400" i="1" dirty="0">
                <a:latin typeface="Symbol" panose="05050102010706020507" pitchFamily="18" charset="2"/>
                <a:ea typeface="HG丸ｺﾞｼｯｸM-PRO" panose="020F0400000000000000" pitchFamily="34" charset="-128"/>
              </a:rPr>
              <a:t>p</a:t>
            </a:r>
            <a:r>
              <a:rPr lang="en-US" altLang="ja-JP" sz="2400" dirty="0">
                <a:latin typeface="Symbol" panose="05050102010706020507" pitchFamily="18" charset="2"/>
                <a:ea typeface="HG丸ｺﾞｼｯｸM-PRO" panose="020F0400000000000000" pitchFamily="34" charset="-128"/>
              </a:rPr>
              <a:t>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2</a:t>
            </a:r>
            <a:r>
              <a:rPr lang="en-US" altLang="ja-JP" sz="2400" dirty="0">
                <a:latin typeface="Times New Roman" panose="02020603050405020304" pitchFamily="18" charset="0"/>
                <a:ea typeface="HG丸ｺﾞｼｯｸM-PRO" panose="020F0400000000000000" pitchFamily="34" charset="-128"/>
              </a:rPr>
              <a:t>)</a:t>
            </a:r>
          </a:p>
          <a:p>
            <a:pPr eaLnBrk="1" hangingPunct="1"/>
            <a:r>
              <a:rPr lang="en-US" altLang="ja-JP" sz="2400" dirty="0">
                <a:latin typeface="Times New Roman" panose="02020603050405020304" pitchFamily="18" charset="0"/>
                <a:ea typeface="HG丸ｺﾞｼｯｸM-PRO" panose="020F0400000000000000" pitchFamily="34" charset="-128"/>
              </a:rPr>
              <a:t>s. t.    -3.0</a:t>
            </a:r>
            <a:r>
              <a:rPr lang="en-US" altLang="ja-JP" sz="2400" dirty="0">
                <a:latin typeface="Symbol" panose="05050102010706020507" pitchFamily="18" charset="2"/>
                <a:ea typeface="HG丸ｺﾞｼｯｸM-PRO" panose="020F0400000000000000" pitchFamily="34" charset="-128"/>
              </a:rPr>
              <a:t>£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1  </a:t>
            </a:r>
            <a:r>
              <a:rPr lang="en-US" altLang="ja-JP" sz="2400" dirty="0">
                <a:latin typeface="Symbol" panose="05050102010706020507" pitchFamily="18" charset="2"/>
                <a:ea typeface="HG丸ｺﾞｼｯｸM-PRO" panose="020F0400000000000000" pitchFamily="34" charset="-128"/>
              </a:rPr>
              <a:t>£ 12.1</a:t>
            </a:r>
            <a:endParaRPr lang="en-US" altLang="ja-JP" sz="2400" dirty="0">
              <a:latin typeface="Times New Roman" panose="02020603050405020304" pitchFamily="18" charset="0"/>
              <a:ea typeface="HG丸ｺﾞｼｯｸM-PRO" panose="020F0400000000000000" pitchFamily="34" charset="-128"/>
            </a:endParaRPr>
          </a:p>
          <a:p>
            <a:pPr eaLnBrk="1" hangingPunct="1"/>
            <a:r>
              <a:rPr lang="en-US" altLang="ja-JP" sz="2400" dirty="0">
                <a:latin typeface="Times New Roman" panose="02020603050405020304" pitchFamily="18" charset="0"/>
                <a:ea typeface="HG丸ｺﾞｼｯｸM-PRO" panose="020F0400000000000000" pitchFamily="34" charset="-128"/>
              </a:rPr>
              <a:t>           4.1 </a:t>
            </a:r>
            <a:r>
              <a:rPr lang="en-US" altLang="ja-JP" sz="2400" dirty="0">
                <a:latin typeface="Symbol" panose="05050102010706020507" pitchFamily="18" charset="2"/>
                <a:ea typeface="HG丸ｺﾞｼｯｸM-PRO" panose="020F0400000000000000" pitchFamily="34" charset="-128"/>
              </a:rPr>
              <a:t>£  </a:t>
            </a:r>
            <a:r>
              <a:rPr lang="en-US" altLang="ja-JP" sz="2400" i="1" dirty="0">
                <a:latin typeface="Times New Roman" panose="02020603050405020304" pitchFamily="18" charset="0"/>
                <a:ea typeface="HG丸ｺﾞｼｯｸM-PRO" panose="020F0400000000000000" pitchFamily="34" charset="-128"/>
              </a:rPr>
              <a:t>x</a:t>
            </a:r>
            <a:r>
              <a:rPr lang="en-US" altLang="ja-JP" sz="2400" baseline="-25000" dirty="0">
                <a:latin typeface="Times New Roman" panose="02020603050405020304" pitchFamily="18" charset="0"/>
                <a:ea typeface="HG丸ｺﾞｼｯｸM-PRO" panose="020F0400000000000000" pitchFamily="34" charset="-128"/>
              </a:rPr>
              <a:t>2  </a:t>
            </a:r>
            <a:r>
              <a:rPr lang="en-US" altLang="ja-JP" sz="2400" dirty="0">
                <a:latin typeface="Symbol" panose="05050102010706020507" pitchFamily="18" charset="2"/>
                <a:ea typeface="HG丸ｺﾞｼｯｸM-PRO" panose="020F0400000000000000" pitchFamily="34" charset="-128"/>
              </a:rPr>
              <a:t>£ 5.8</a:t>
            </a:r>
          </a:p>
        </p:txBody>
      </p:sp>
      <p:sp>
        <p:nvSpPr>
          <p:cNvPr id="3" name="文本框 4">
            <a:extLst>
              <a:ext uri="{FF2B5EF4-FFF2-40B4-BE49-F238E27FC236}">
                <a16:creationId xmlns:a16="http://schemas.microsoft.com/office/drawing/2014/main" id="{861CD071-BE20-C1E3-5F69-2AB7E7576CFD}"/>
              </a:ext>
            </a:extLst>
          </p:cNvPr>
          <p:cNvSpPr txBox="1">
            <a:spLocks noChangeArrowheads="1"/>
          </p:cNvSpPr>
          <p:nvPr/>
        </p:nvSpPr>
        <p:spPr bwMode="auto">
          <a:xfrm>
            <a:off x="354013" y="6118225"/>
            <a:ext cx="70485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lnSpc>
                <a:spcPct val="110000"/>
              </a:lnSpc>
            </a:pPr>
            <a:r>
              <a:rPr lang="zh-CN" altLang="zh-CN" sz="2800">
                <a:solidFill>
                  <a:srgbClr val="000000"/>
                </a:solidFill>
                <a:ea typeface="黑体" panose="02010609060101010101" pitchFamily="49" charset="-122"/>
                <a:sym typeface="Symbol" panose="05050102010706020507" pitchFamily="18" charset="2"/>
              </a:rPr>
              <a:t>问题解</a:t>
            </a:r>
            <a:r>
              <a:rPr lang="zh-CN" altLang="en-US" sz="2800">
                <a:solidFill>
                  <a:srgbClr val="000000"/>
                </a:solidFill>
                <a:ea typeface="黑体" panose="02010609060101010101" pitchFamily="49" charset="-122"/>
                <a:sym typeface="Symbol" panose="05050102010706020507" pitchFamily="18" charset="2"/>
              </a:rPr>
              <a:t>的形式为</a:t>
            </a:r>
            <a:r>
              <a:rPr lang="en-US" altLang="zh-CN" sz="2800">
                <a:solidFill>
                  <a:srgbClr val="000000"/>
                </a:solidFill>
                <a:ea typeface="黑体" panose="02010609060101010101" pitchFamily="49" charset="-122"/>
                <a:sym typeface="Symbol" panose="05050102010706020507" pitchFamily="18" charset="2"/>
              </a:rPr>
              <a:t>(x1,x2),</a:t>
            </a:r>
            <a:r>
              <a:rPr lang="zh-CN" altLang="en-US" sz="2800">
                <a:solidFill>
                  <a:srgbClr val="000000"/>
                </a:solidFill>
                <a:ea typeface="黑体" panose="02010609060101010101" pitchFamily="49" charset="-122"/>
                <a:sym typeface="Symbol" panose="05050102010706020507" pitchFamily="18" charset="2"/>
              </a:rPr>
              <a:t>是实数对</a:t>
            </a:r>
            <a:endParaRPr lang="en-US" altLang="zh-CN" sz="2800">
              <a:solidFill>
                <a:srgbClr val="000000"/>
              </a:solidFill>
              <a:ea typeface="黑体" panose="02010609060101010101" pitchFamily="49"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E3AE68D9-5C67-8100-31EC-62A721D7558E}"/>
              </a:ext>
            </a:extLst>
          </p:cNvPr>
          <p:cNvSpPr>
            <a:spLocks noChangeArrowheads="1"/>
          </p:cNvSpPr>
          <p:nvPr/>
        </p:nvSpPr>
        <p:spPr bwMode="auto">
          <a:xfrm>
            <a:off x="1524000" y="3138488"/>
            <a:ext cx="1492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12643" name="Rectangle 4">
            <a:extLst>
              <a:ext uri="{FF2B5EF4-FFF2-40B4-BE49-F238E27FC236}">
                <a16:creationId xmlns:a16="http://schemas.microsoft.com/office/drawing/2014/main" id="{84DA9CF1-DB8C-6505-EA13-3B16F8DE2194}"/>
              </a:ext>
            </a:extLst>
          </p:cNvPr>
          <p:cNvSpPr>
            <a:spLocks noChangeArrowheads="1"/>
          </p:cNvSpPr>
          <p:nvPr/>
        </p:nvSpPr>
        <p:spPr bwMode="auto">
          <a:xfrm>
            <a:off x="228600" y="3817938"/>
            <a:ext cx="1492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7" name="Object 5">
            <a:extLst>
              <a:ext uri="{FF2B5EF4-FFF2-40B4-BE49-F238E27FC236}">
                <a16:creationId xmlns:a16="http://schemas.microsoft.com/office/drawing/2014/main" id="{5C983C37-1E75-243A-2181-1A65B8E8A1FF}"/>
              </a:ext>
            </a:extLst>
          </p:cNvPr>
          <p:cNvGraphicFramePr>
            <a:graphicFrameLocks noChangeAspect="1"/>
          </p:cNvGraphicFramePr>
          <p:nvPr/>
        </p:nvGraphicFramePr>
        <p:xfrm>
          <a:off x="1751013" y="3778250"/>
          <a:ext cx="1755775" cy="576263"/>
        </p:xfrm>
        <a:graphic>
          <a:graphicData uri="http://schemas.openxmlformats.org/presentationml/2006/ole">
            <mc:AlternateContent xmlns:mc="http://schemas.openxmlformats.org/markup-compatibility/2006">
              <mc:Choice xmlns:v="urn:schemas-microsoft-com:vml" Requires="v">
                <p:oleObj r:id="rId2" imgW="749300" imgH="241300" progId="Equation.3">
                  <p:embed/>
                </p:oleObj>
              </mc:Choice>
              <mc:Fallback>
                <p:oleObj r:id="rId2" imgW="749300" imgH="2413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3" y="3778250"/>
                        <a:ext cx="17557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45" name="Rectangle 6">
            <a:extLst>
              <a:ext uri="{FF2B5EF4-FFF2-40B4-BE49-F238E27FC236}">
                <a16:creationId xmlns:a16="http://schemas.microsoft.com/office/drawing/2014/main" id="{00DCF647-045D-0A41-E136-0F9B92C6944A}"/>
              </a:ext>
            </a:extLst>
          </p:cNvPr>
          <p:cNvSpPr>
            <a:spLocks noChangeArrowheads="1"/>
          </p:cNvSpPr>
          <p:nvPr/>
        </p:nvSpPr>
        <p:spPr bwMode="auto">
          <a:xfrm>
            <a:off x="228600" y="3814763"/>
            <a:ext cx="1492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12646" name="Rectangle 8">
            <a:extLst>
              <a:ext uri="{FF2B5EF4-FFF2-40B4-BE49-F238E27FC236}">
                <a16:creationId xmlns:a16="http://schemas.microsoft.com/office/drawing/2014/main" id="{87704526-CFFB-1902-2E0B-5740D1B67F30}"/>
              </a:ext>
            </a:extLst>
          </p:cNvPr>
          <p:cNvSpPr>
            <a:spLocks noChangeArrowheads="1"/>
          </p:cNvSpPr>
          <p:nvPr/>
        </p:nvSpPr>
        <p:spPr bwMode="auto">
          <a:xfrm>
            <a:off x="228600" y="3833813"/>
            <a:ext cx="1492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12647" name="Rectangle 10">
            <a:extLst>
              <a:ext uri="{FF2B5EF4-FFF2-40B4-BE49-F238E27FC236}">
                <a16:creationId xmlns:a16="http://schemas.microsoft.com/office/drawing/2014/main" id="{4219B0A3-4E07-E965-B35F-6936488FB9FC}"/>
              </a:ext>
            </a:extLst>
          </p:cNvPr>
          <p:cNvSpPr>
            <a:spLocks noChangeArrowheads="1"/>
          </p:cNvSpPr>
          <p:nvPr/>
        </p:nvSpPr>
        <p:spPr bwMode="auto">
          <a:xfrm>
            <a:off x="228600" y="3817938"/>
            <a:ext cx="1492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graphicFrame>
        <p:nvGraphicFramePr>
          <p:cNvPr id="12" name="Object 13">
            <a:extLst>
              <a:ext uri="{FF2B5EF4-FFF2-40B4-BE49-F238E27FC236}">
                <a16:creationId xmlns:a16="http://schemas.microsoft.com/office/drawing/2014/main" id="{580F6227-6CC5-1F89-E927-4E0B683EC7DB}"/>
              </a:ext>
            </a:extLst>
          </p:cNvPr>
          <p:cNvGraphicFramePr>
            <a:graphicFrameLocks noChangeAspect="1"/>
          </p:cNvGraphicFramePr>
          <p:nvPr/>
        </p:nvGraphicFramePr>
        <p:xfrm>
          <a:off x="3400425" y="4300538"/>
          <a:ext cx="322263" cy="576262"/>
        </p:xfrm>
        <a:graphic>
          <a:graphicData uri="http://schemas.openxmlformats.org/presentationml/2006/ole">
            <mc:AlternateContent xmlns:mc="http://schemas.openxmlformats.org/markup-compatibility/2006">
              <mc:Choice xmlns:v="urn:schemas-microsoft-com:vml" Requires="v">
                <p:oleObj r:id="rId4" imgW="139882" imgH="241615" progId="Equation.3">
                  <p:embed/>
                </p:oleObj>
              </mc:Choice>
              <mc:Fallback>
                <p:oleObj r:id="rId4" imgW="139882" imgH="241615"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425" y="4300538"/>
                        <a:ext cx="322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7">
            <a:extLst>
              <a:ext uri="{FF2B5EF4-FFF2-40B4-BE49-F238E27FC236}">
                <a16:creationId xmlns:a16="http://schemas.microsoft.com/office/drawing/2014/main" id="{3A8D8A52-7D4D-94D6-C529-1CADA0FED910}"/>
              </a:ext>
            </a:extLst>
          </p:cNvPr>
          <p:cNvGraphicFramePr>
            <a:graphicFrameLocks noChangeAspect="1"/>
          </p:cNvGraphicFramePr>
          <p:nvPr/>
        </p:nvGraphicFramePr>
        <p:xfrm>
          <a:off x="2136775" y="4697413"/>
          <a:ext cx="4260850" cy="746125"/>
        </p:xfrm>
        <a:graphic>
          <a:graphicData uri="http://schemas.openxmlformats.org/presentationml/2006/ole">
            <mc:AlternateContent xmlns:mc="http://schemas.openxmlformats.org/markup-compatibility/2006">
              <mc:Choice xmlns:v="urn:schemas-microsoft-com:vml" Requires="v">
                <p:oleObj name="Equation" r:id="rId6" imgW="1651000" imgH="292100" progId="Equation.DSMT4">
                  <p:embed/>
                </p:oleObj>
              </mc:Choice>
              <mc:Fallback>
                <p:oleObj name="Equation" r:id="rId6" imgW="1651000" imgH="2921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6775" y="4697413"/>
                        <a:ext cx="42608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9">
            <a:extLst>
              <a:ext uri="{FF2B5EF4-FFF2-40B4-BE49-F238E27FC236}">
                <a16:creationId xmlns:a16="http://schemas.microsoft.com/office/drawing/2014/main" id="{CE4FA998-B1F1-CB9E-1409-119377E7ABCC}"/>
              </a:ext>
            </a:extLst>
          </p:cNvPr>
          <p:cNvGraphicFramePr>
            <a:graphicFrameLocks noChangeAspect="1"/>
          </p:cNvGraphicFramePr>
          <p:nvPr/>
        </p:nvGraphicFramePr>
        <p:xfrm>
          <a:off x="2136775" y="915988"/>
          <a:ext cx="984250" cy="414337"/>
        </p:xfrm>
        <a:graphic>
          <a:graphicData uri="http://schemas.openxmlformats.org/presentationml/2006/ole">
            <mc:AlternateContent xmlns:mc="http://schemas.openxmlformats.org/markup-compatibility/2006">
              <mc:Choice xmlns:v="urn:schemas-microsoft-com:vml" Requires="v">
                <p:oleObj name="Equation" r:id="rId8" imgW="507780" imgH="215806" progId="Equation.DSMT4">
                  <p:embed/>
                </p:oleObj>
              </mc:Choice>
              <mc:Fallback>
                <p:oleObj name="Equation" r:id="rId8" imgW="507780" imgH="215806"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75" y="915988"/>
                        <a:ext cx="98425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51" name="Rectangle 2">
            <a:extLst>
              <a:ext uri="{FF2B5EF4-FFF2-40B4-BE49-F238E27FC236}">
                <a16:creationId xmlns:a16="http://schemas.microsoft.com/office/drawing/2014/main" id="{35FDE582-02A8-2075-0683-DEC0A594EDE9}"/>
              </a:ext>
            </a:extLst>
          </p:cNvPr>
          <p:cNvSpPr>
            <a:spLocks noGrp="1" noChangeArrowheads="1"/>
          </p:cNvSpPr>
          <p:nvPr>
            <p:ph type="title"/>
          </p:nvPr>
        </p:nvSpPr>
        <p:spPr/>
        <p:txBody>
          <a:bodyPr/>
          <a:lstStyle/>
          <a:p>
            <a:pPr eaLnBrk="1" hangingPunct="1"/>
            <a:r>
              <a:rPr lang="zh-CN" altLang="en-US" sz="3400"/>
              <a:t>编码：采样二进制编码</a:t>
            </a:r>
            <a:endParaRPr lang="en-US" altLang="ja-JP" sz="3400"/>
          </a:p>
        </p:txBody>
      </p:sp>
      <p:sp>
        <p:nvSpPr>
          <p:cNvPr id="2" name="Rectangle 3">
            <a:extLst>
              <a:ext uri="{FF2B5EF4-FFF2-40B4-BE49-F238E27FC236}">
                <a16:creationId xmlns:a16="http://schemas.microsoft.com/office/drawing/2014/main" id="{1221D812-ED1E-FF5B-66ED-57D96B4EF2D5}"/>
              </a:ext>
            </a:extLst>
          </p:cNvPr>
          <p:cNvSpPr txBox="1">
            <a:spLocks noChangeArrowheads="1"/>
          </p:cNvSpPr>
          <p:nvPr/>
        </p:nvSpPr>
        <p:spPr bwMode="auto">
          <a:xfrm>
            <a:off x="228600" y="839319"/>
            <a:ext cx="8808522" cy="5668359"/>
          </a:xfrm>
          <a:prstGeom prst="rect">
            <a:avLst/>
          </a:prstGeom>
          <a:noFill/>
          <a:ln>
            <a:noFill/>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S PGothic" panose="020B0600070205080204" pitchFamily="34" charset="-128"/>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folHlink"/>
                </a:solidFill>
                <a:latin typeface="+mn-lt"/>
                <a:ea typeface="MS PGothic" panose="020B0600070205080204" pitchFamily="34" charset="-128"/>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rgbClr val="009900"/>
                </a:solidFill>
                <a:latin typeface="+mn-lt"/>
                <a:ea typeface="MS PGothic" panose="020B0600070205080204" pitchFamily="34" charset="-128"/>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rgbClr val="0099CC"/>
                </a:solidFill>
                <a:latin typeface="+mn-lt"/>
                <a:ea typeface="MS PGothic" panose="020B0600070205080204" pitchFamily="34" charset="-128"/>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mn-lt"/>
                <a:ea typeface="MS PGothic" panose="020B0600070205080204" pitchFamily="34" charset="-128"/>
              </a:defRPr>
            </a:lvl5pPr>
            <a:lvl6pPr marL="25511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kumimoji="1" sz="2000">
                <a:solidFill>
                  <a:srgbClr val="99CC00"/>
                </a:solidFill>
                <a:latin typeface="+mn-lt"/>
                <a:ea typeface="+mn-ea"/>
              </a:defRPr>
            </a:lvl9pPr>
          </a:lstStyle>
          <a:p>
            <a:pPr fontAlgn="auto">
              <a:lnSpc>
                <a:spcPct val="110000"/>
              </a:lnSpc>
              <a:spcAft>
                <a:spcPts val="0"/>
              </a:spcAft>
              <a:defRPr/>
            </a:pPr>
            <a:r>
              <a:rPr lang="zh-CN" altLang="zh-CN" sz="3200" dirty="0">
                <a:solidFill>
                  <a:srgbClr val="000000"/>
                </a:solidFill>
                <a:latin typeface="+mn-ea"/>
                <a:sym typeface="Symbol" panose="05050102010706020507" pitchFamily="18" charset="2"/>
              </a:rPr>
              <a:t>首先将</a:t>
            </a:r>
            <a:r>
              <a:rPr lang="en-US" altLang="zh-CN" sz="3200" dirty="0">
                <a:solidFill>
                  <a:srgbClr val="000000"/>
                </a:solidFill>
                <a:latin typeface="+mn-ea"/>
                <a:sym typeface="Symbol" panose="05050102010706020507" pitchFamily="18" charset="2"/>
              </a:rPr>
              <a:t>         </a:t>
            </a:r>
            <a:r>
              <a:rPr lang="zh-CN" altLang="en-US" sz="3200" dirty="0">
                <a:solidFill>
                  <a:srgbClr val="000000"/>
                </a:solidFill>
                <a:latin typeface="+mn-ea"/>
                <a:sym typeface="Symbol" panose="05050102010706020507" pitchFamily="18" charset="2"/>
              </a:rPr>
              <a:t>中</a:t>
            </a:r>
            <a:r>
              <a:rPr lang="zh-CN" altLang="zh-CN" sz="3200" dirty="0">
                <a:solidFill>
                  <a:srgbClr val="000000"/>
                </a:solidFill>
                <a:latin typeface="+mn-ea"/>
                <a:sym typeface="Symbol" panose="05050102010706020507" pitchFamily="18" charset="2"/>
              </a:rPr>
              <a:t>每个变量编码为</a:t>
            </a:r>
            <a:r>
              <a:rPr lang="zh-CN" altLang="zh-CN" sz="3200" dirty="0">
                <a:solidFill>
                  <a:srgbClr val="FF0000"/>
                </a:solidFill>
                <a:latin typeface="+mn-ea"/>
                <a:sym typeface="Symbol" panose="05050102010706020507" pitchFamily="18" charset="2"/>
              </a:rPr>
              <a:t>二进制位串</a:t>
            </a:r>
            <a:r>
              <a:rPr lang="zh-CN" altLang="zh-CN" sz="3200" dirty="0">
                <a:solidFill>
                  <a:srgbClr val="000000"/>
                </a:solidFill>
                <a:latin typeface="+mn-ea"/>
                <a:sym typeface="Symbol" panose="05050102010706020507" pitchFamily="18" charset="2"/>
              </a:rPr>
              <a:t>，然后将</a:t>
            </a:r>
            <a:r>
              <a:rPr lang="zh-CN" altLang="en-US" sz="3200" dirty="0">
                <a:solidFill>
                  <a:srgbClr val="000000"/>
                </a:solidFill>
                <a:latin typeface="+mn-ea"/>
                <a:sym typeface="Symbol" panose="05050102010706020507" pitchFamily="18" charset="2"/>
              </a:rPr>
              <a:t>两个</a:t>
            </a:r>
            <a:r>
              <a:rPr lang="zh-CN" altLang="zh-CN" sz="3200" dirty="0">
                <a:solidFill>
                  <a:srgbClr val="000000"/>
                </a:solidFill>
                <a:latin typeface="+mn-ea"/>
                <a:sym typeface="Symbol" panose="05050102010706020507" pitchFamily="18" charset="2"/>
              </a:rPr>
              <a:t>变量的二进制</a:t>
            </a:r>
            <a:r>
              <a:rPr lang="zh-CN" altLang="en-US" sz="3200" dirty="0">
                <a:solidFill>
                  <a:srgbClr val="000000"/>
                </a:solidFill>
                <a:latin typeface="+mn-ea"/>
                <a:sym typeface="Symbol" panose="05050102010706020507" pitchFamily="18" charset="2"/>
              </a:rPr>
              <a:t>位串串</a:t>
            </a:r>
            <a:r>
              <a:rPr lang="zh-CN" altLang="zh-CN" sz="3200" dirty="0">
                <a:solidFill>
                  <a:srgbClr val="000000"/>
                </a:solidFill>
                <a:latin typeface="+mn-ea"/>
                <a:sym typeface="Symbol" panose="05050102010706020507" pitchFamily="18" charset="2"/>
              </a:rPr>
              <a:t>连接起来</a:t>
            </a:r>
            <a:endParaRPr lang="en-US" altLang="zh-CN" sz="3200" dirty="0">
              <a:solidFill>
                <a:srgbClr val="000000"/>
              </a:solidFill>
              <a:latin typeface="+mn-ea"/>
              <a:sym typeface="Symbol" panose="05050102010706020507" pitchFamily="18" charset="2"/>
            </a:endParaRPr>
          </a:p>
          <a:p>
            <a:pPr fontAlgn="auto">
              <a:lnSpc>
                <a:spcPct val="110000"/>
              </a:lnSpc>
              <a:spcAft>
                <a:spcPts val="0"/>
              </a:spcAft>
              <a:defRPr/>
            </a:pPr>
            <a:endParaRPr lang="en-US" altLang="zh-CN" sz="3200" dirty="0">
              <a:solidFill>
                <a:srgbClr val="000000"/>
              </a:solidFill>
              <a:latin typeface="+mn-ea"/>
              <a:sym typeface="Symbol" panose="05050102010706020507" pitchFamily="18" charset="2"/>
            </a:endParaRPr>
          </a:p>
          <a:p>
            <a:pPr fontAlgn="auto">
              <a:lnSpc>
                <a:spcPct val="110000"/>
              </a:lnSpc>
              <a:spcAft>
                <a:spcPts val="0"/>
              </a:spcAft>
              <a:defRPr/>
            </a:pPr>
            <a:r>
              <a:rPr lang="zh-CN" altLang="zh-CN" sz="3200" dirty="0">
                <a:solidFill>
                  <a:srgbClr val="000000"/>
                </a:solidFill>
                <a:latin typeface="+mn-ea"/>
                <a:sym typeface="Symbol" panose="05050102010706020507" pitchFamily="18" charset="2"/>
              </a:rPr>
              <a:t>每个变量的</a:t>
            </a:r>
            <a:r>
              <a:rPr lang="zh-CN" altLang="zh-CN" sz="3200" dirty="0">
                <a:solidFill>
                  <a:srgbClr val="FF0000"/>
                </a:solidFill>
                <a:latin typeface="+mn-ea"/>
                <a:sym typeface="Symbol" panose="05050102010706020507" pitchFamily="18" charset="2"/>
              </a:rPr>
              <a:t>二进制位串的长度</a:t>
            </a:r>
            <a:r>
              <a:rPr lang="zh-CN" altLang="zh-CN" sz="3200" dirty="0">
                <a:solidFill>
                  <a:srgbClr val="000000"/>
                </a:solidFill>
                <a:latin typeface="+mn-ea"/>
                <a:sym typeface="Symbol" panose="05050102010706020507" pitchFamily="18" charset="2"/>
              </a:rPr>
              <a:t>取决于</a:t>
            </a:r>
            <a:r>
              <a:rPr lang="zh-CN" altLang="zh-CN" sz="3200" dirty="0">
                <a:latin typeface="+mn-ea"/>
                <a:sym typeface="Symbol" panose="05050102010706020507" pitchFamily="18" charset="2"/>
              </a:rPr>
              <a:t>变量的</a:t>
            </a:r>
            <a:r>
              <a:rPr lang="zh-CN" altLang="zh-CN" sz="3200" dirty="0">
                <a:highlight>
                  <a:srgbClr val="FFFF00"/>
                </a:highlight>
                <a:latin typeface="+mn-ea"/>
                <a:sym typeface="Symbol" panose="05050102010706020507" pitchFamily="18" charset="2"/>
              </a:rPr>
              <a:t>定义域</a:t>
            </a:r>
            <a:r>
              <a:rPr lang="zh-CN" altLang="zh-CN" sz="3200" dirty="0">
                <a:latin typeface="+mn-ea"/>
                <a:sym typeface="Symbol" panose="05050102010706020507" pitchFamily="18" charset="2"/>
              </a:rPr>
              <a:t>和所要求的</a:t>
            </a:r>
            <a:r>
              <a:rPr lang="zh-CN" altLang="zh-CN" sz="3200" dirty="0">
                <a:highlight>
                  <a:srgbClr val="FFFF00"/>
                </a:highlight>
                <a:latin typeface="+mn-ea"/>
                <a:sym typeface="Symbol" panose="05050102010706020507" pitchFamily="18" charset="2"/>
              </a:rPr>
              <a:t>精度</a:t>
            </a:r>
            <a:endParaRPr lang="en-US" altLang="zh-CN" sz="3200" dirty="0">
              <a:highlight>
                <a:srgbClr val="FFFF00"/>
              </a:highlight>
              <a:latin typeface="+mn-ea"/>
              <a:sym typeface="Symbol" panose="05050102010706020507" pitchFamily="18" charset="2"/>
            </a:endParaRPr>
          </a:p>
          <a:p>
            <a:pPr lvl="1" fontAlgn="auto">
              <a:lnSpc>
                <a:spcPct val="110000"/>
              </a:lnSpc>
              <a:spcAft>
                <a:spcPts val="0"/>
              </a:spcAft>
              <a:defRPr/>
            </a:pPr>
            <a:r>
              <a:rPr lang="zh-CN" altLang="zh-CN" sz="2800" dirty="0">
                <a:solidFill>
                  <a:srgbClr val="000000"/>
                </a:solidFill>
                <a:latin typeface="+mn-ea"/>
                <a:sym typeface="Symbol" panose="05050102010706020507" pitchFamily="18" charset="2"/>
              </a:rPr>
              <a:t>设</a:t>
            </a:r>
            <a:r>
              <a:rPr lang="en-US" altLang="zh-CN" sz="2800" dirty="0">
                <a:solidFill>
                  <a:srgbClr val="000000"/>
                </a:solidFill>
                <a:latin typeface="+mn-ea"/>
                <a:sym typeface="Symbol" panose="05050102010706020507" pitchFamily="18" charset="2"/>
              </a:rPr>
              <a:t>   </a:t>
            </a:r>
            <a:r>
              <a:rPr lang="zh-CN" altLang="zh-CN" sz="2800" dirty="0">
                <a:solidFill>
                  <a:srgbClr val="000000"/>
                </a:solidFill>
                <a:latin typeface="+mn-ea"/>
                <a:sym typeface="Symbol" panose="05050102010706020507" pitchFamily="18" charset="2"/>
              </a:rPr>
              <a:t>        </a:t>
            </a:r>
            <a:r>
              <a:rPr lang="en-US" altLang="zh-CN" sz="2800" dirty="0">
                <a:solidFill>
                  <a:srgbClr val="000000"/>
                </a:solidFill>
                <a:latin typeface="+mn-ea"/>
                <a:sym typeface="Symbol" panose="05050102010706020507" pitchFamily="18" charset="2"/>
              </a:rPr>
              <a:t>        </a:t>
            </a:r>
            <a:r>
              <a:rPr lang="zh-CN" altLang="zh-CN" sz="2800" dirty="0">
                <a:solidFill>
                  <a:srgbClr val="000000"/>
                </a:solidFill>
                <a:latin typeface="+mn-ea"/>
                <a:sym typeface="Symbol" panose="05050102010706020507" pitchFamily="18" charset="2"/>
              </a:rPr>
              <a:t> ，所要求的精度为小数点后</a:t>
            </a:r>
            <a:r>
              <a:rPr lang="zh-CN" altLang="zh-CN" sz="2800" dirty="0">
                <a:solidFill>
                  <a:srgbClr val="FF0000"/>
                </a:solidFill>
                <a:latin typeface="+mn-ea"/>
                <a:sym typeface="Symbol" panose="05050102010706020507" pitchFamily="18" charset="2"/>
              </a:rPr>
              <a:t>t</a:t>
            </a:r>
            <a:r>
              <a:rPr lang="zh-CN" altLang="zh-CN" sz="2800" dirty="0">
                <a:solidFill>
                  <a:srgbClr val="000000"/>
                </a:solidFill>
                <a:latin typeface="+mn-ea"/>
                <a:sym typeface="Symbol" panose="05050102010706020507" pitchFamily="18" charset="2"/>
              </a:rPr>
              <a:t>位。</a:t>
            </a:r>
            <a:r>
              <a:rPr lang="zh-CN" altLang="en-US" sz="2800" dirty="0">
                <a:solidFill>
                  <a:srgbClr val="000000"/>
                </a:solidFill>
                <a:latin typeface="+mn-ea"/>
                <a:sym typeface="Symbol" panose="05050102010706020507" pitchFamily="18" charset="2"/>
              </a:rPr>
              <a:t>则</a:t>
            </a:r>
            <a:r>
              <a:rPr lang="zh-CN" altLang="zh-CN" sz="2800" dirty="0">
                <a:solidFill>
                  <a:srgbClr val="000000"/>
                </a:solidFill>
                <a:latin typeface="+mn-ea"/>
                <a:sym typeface="Symbol" panose="05050102010706020507" pitchFamily="18" charset="2"/>
              </a:rPr>
              <a:t>位串的长度</a:t>
            </a:r>
            <a:r>
              <a:rPr lang="en-US" altLang="zh-CN" sz="2800" dirty="0">
                <a:solidFill>
                  <a:srgbClr val="000000"/>
                </a:solidFill>
                <a:latin typeface="+mn-ea"/>
                <a:sym typeface="Symbol" panose="05050102010706020507" pitchFamily="18" charset="2"/>
              </a:rPr>
              <a:t>   </a:t>
            </a:r>
            <a:r>
              <a:rPr lang="zh-CN" altLang="en-US" sz="2800" dirty="0">
                <a:solidFill>
                  <a:srgbClr val="000000"/>
                </a:solidFill>
                <a:latin typeface="+mn-ea"/>
                <a:sym typeface="Symbol" panose="05050102010706020507" pitchFamily="18" charset="2"/>
              </a:rPr>
              <a:t>满</a:t>
            </a:r>
            <a:r>
              <a:rPr lang="zh-CN" altLang="zh-CN" sz="2800" dirty="0">
                <a:solidFill>
                  <a:srgbClr val="000000"/>
                </a:solidFill>
                <a:latin typeface="+mn-ea"/>
                <a:sym typeface="Symbol" panose="05050102010706020507" pitchFamily="18" charset="2"/>
              </a:rPr>
              <a:t>足下列不等式</a:t>
            </a:r>
            <a:endParaRPr lang="en-US" altLang="zh-CN" sz="2800" dirty="0">
              <a:solidFill>
                <a:srgbClr val="000000"/>
              </a:solidFill>
              <a:latin typeface="+mn-ea"/>
              <a:sym typeface="Symbol" panose="05050102010706020507" pitchFamily="18" charset="2"/>
            </a:endParaRPr>
          </a:p>
          <a:p>
            <a:pPr lvl="1" fontAlgn="auto">
              <a:lnSpc>
                <a:spcPct val="110000"/>
              </a:lnSpc>
              <a:spcAft>
                <a:spcPts val="0"/>
              </a:spcAft>
              <a:defRPr/>
            </a:pPr>
            <a:endParaRPr lang="en-US" altLang="zh-CN" sz="2800" dirty="0">
              <a:solidFill>
                <a:srgbClr val="000000"/>
              </a:solidFill>
              <a:latin typeface="+mn-ea"/>
              <a:sym typeface="Symbol" panose="05050102010706020507" pitchFamily="18" charset="2"/>
            </a:endParaRPr>
          </a:p>
          <a:p>
            <a:pPr marL="471487" lvl="1" indent="0" fontAlgn="auto">
              <a:lnSpc>
                <a:spcPct val="110000"/>
              </a:lnSpc>
              <a:spcAft>
                <a:spcPts val="0"/>
              </a:spcAft>
              <a:buFont typeface="Wingdings" panose="05000000000000000000" pitchFamily="2" charset="2"/>
              <a:buNone/>
              <a:defRPr/>
            </a:pPr>
            <a:r>
              <a:rPr lang="zh-CN" altLang="en-US" sz="2800" dirty="0">
                <a:solidFill>
                  <a:srgbClr val="000000"/>
                </a:solidFill>
                <a:latin typeface="+mn-ea"/>
                <a:sym typeface="Symbol" panose="05050102010706020507" pitchFamily="18" charset="2"/>
              </a:rPr>
              <a:t>二进制译码：</a:t>
            </a:r>
            <a:endParaRPr lang="en-US" altLang="zh-CN" sz="2800" dirty="0">
              <a:solidFill>
                <a:srgbClr val="000000"/>
              </a:solidFill>
              <a:latin typeface="+mn-ea"/>
              <a:sym typeface="Symbol" panose="05050102010706020507" pitchFamily="18" charset="2"/>
            </a:endParaRPr>
          </a:p>
          <a:p>
            <a:pPr marL="471487" lvl="1" indent="0" fontAlgn="auto">
              <a:lnSpc>
                <a:spcPct val="110000"/>
              </a:lnSpc>
              <a:spcAft>
                <a:spcPts val="0"/>
              </a:spcAft>
              <a:buFont typeface="Wingdings" panose="05000000000000000000" pitchFamily="2" charset="2"/>
              <a:buNone/>
              <a:defRPr/>
            </a:pPr>
            <a:r>
              <a:rPr lang="zh-CN" altLang="en-US" sz="2800" dirty="0">
                <a:solidFill>
                  <a:srgbClr val="000000"/>
                </a:solidFill>
                <a:latin typeface="+mn-ea"/>
                <a:sym typeface="Symbol" panose="05050102010706020507" pitchFamily="18" charset="2"/>
              </a:rPr>
              <a:t>其中                             是对应的十进制数</a:t>
            </a:r>
            <a:endParaRPr lang="en-US" altLang="zh-CN" sz="2800" dirty="0">
              <a:solidFill>
                <a:srgbClr val="000000"/>
              </a:solidFill>
              <a:latin typeface="+mn-ea"/>
              <a:sym typeface="Symbol" panose="05050102010706020507" pitchFamily="18" charset="2"/>
            </a:endParaRPr>
          </a:p>
          <a:p>
            <a:pPr marL="471487" lvl="1" indent="0" fontAlgn="auto">
              <a:lnSpc>
                <a:spcPct val="110000"/>
              </a:lnSpc>
              <a:spcAft>
                <a:spcPts val="0"/>
              </a:spcAft>
              <a:buFont typeface="Wingdings" panose="05000000000000000000" pitchFamily="2" charset="2"/>
              <a:buNone/>
              <a:defRPr/>
            </a:pPr>
            <a:endParaRPr lang="zh-CN" altLang="zh-CN" sz="2800" dirty="0">
              <a:solidFill>
                <a:srgbClr val="000000"/>
              </a:solidFill>
              <a:latin typeface="+mn-ea"/>
              <a:sym typeface="Symbol" panose="05050102010706020507" pitchFamily="18" charset="2"/>
            </a:endParaRPr>
          </a:p>
          <a:p>
            <a:pPr lvl="1" fontAlgn="auto">
              <a:lnSpc>
                <a:spcPct val="110000"/>
              </a:lnSpc>
              <a:spcAft>
                <a:spcPts val="0"/>
              </a:spcAft>
              <a:defRPr/>
            </a:pPr>
            <a:endParaRPr lang="en-US" altLang="zh-CN" sz="2800" dirty="0">
              <a:solidFill>
                <a:srgbClr val="000000"/>
              </a:solidFill>
              <a:latin typeface="+mn-ea"/>
              <a:sym typeface="Symbol" panose="05050102010706020507" pitchFamily="18" charset="2"/>
            </a:endParaRPr>
          </a:p>
        </p:txBody>
      </p:sp>
      <p:graphicFrame>
        <p:nvGraphicFramePr>
          <p:cNvPr id="3" name="Object 8">
            <a:extLst>
              <a:ext uri="{FF2B5EF4-FFF2-40B4-BE49-F238E27FC236}">
                <a16:creationId xmlns:a16="http://schemas.microsoft.com/office/drawing/2014/main" id="{48E3754A-53A6-4C9A-3E7E-2A6034CB9F46}"/>
              </a:ext>
            </a:extLst>
          </p:cNvPr>
          <p:cNvGraphicFramePr>
            <a:graphicFrameLocks noChangeAspect="1"/>
          </p:cNvGraphicFramePr>
          <p:nvPr/>
        </p:nvGraphicFramePr>
        <p:xfrm>
          <a:off x="3038475" y="5159375"/>
          <a:ext cx="5749925" cy="1076325"/>
        </p:xfrm>
        <a:graphic>
          <a:graphicData uri="http://schemas.openxmlformats.org/presentationml/2006/ole">
            <mc:AlternateContent xmlns:mc="http://schemas.openxmlformats.org/markup-compatibility/2006">
              <mc:Choice xmlns:v="urn:schemas-microsoft-com:vml" Requires="v">
                <p:oleObj r:id="rId10" imgW="2439459" imgH="457399" progId="Equation.3">
                  <p:embed/>
                </p:oleObj>
              </mc:Choice>
              <mc:Fallback>
                <p:oleObj r:id="rId10" imgW="2439459" imgH="457399"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8475" y="5159375"/>
                        <a:ext cx="5749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10">
            <a:extLst>
              <a:ext uri="{FF2B5EF4-FFF2-40B4-BE49-F238E27FC236}">
                <a16:creationId xmlns:a16="http://schemas.microsoft.com/office/drawing/2014/main" id="{35F022DB-9A90-C918-E1FF-60A8D6C53644}"/>
              </a:ext>
            </a:extLst>
          </p:cNvPr>
          <p:cNvGraphicFramePr>
            <a:graphicFrameLocks noChangeAspect="1"/>
          </p:cNvGraphicFramePr>
          <p:nvPr/>
        </p:nvGraphicFramePr>
        <p:xfrm>
          <a:off x="1722438" y="6059488"/>
          <a:ext cx="2882900" cy="522287"/>
        </p:xfrm>
        <a:graphic>
          <a:graphicData uri="http://schemas.openxmlformats.org/presentationml/2006/ole">
            <mc:AlternateContent xmlns:mc="http://schemas.openxmlformats.org/markup-compatibility/2006">
              <mc:Choice xmlns:v="urn:schemas-microsoft-com:vml" Requires="v">
                <p:oleObj r:id="rId12" imgW="1308100" imgH="241300" progId="Equation.3">
                  <p:embed/>
                </p:oleObj>
              </mc:Choice>
              <mc:Fallback>
                <p:oleObj r:id="rId12" imgW="1308100" imgH="24130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22438" y="6059488"/>
                        <a:ext cx="2882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a:extLst>
              <a:ext uri="{FF2B5EF4-FFF2-40B4-BE49-F238E27FC236}">
                <a16:creationId xmlns:a16="http://schemas.microsoft.com/office/drawing/2014/main" id="{FE442008-4B34-18FC-51C0-70A2033623D3}"/>
              </a:ext>
            </a:extLst>
          </p:cNvPr>
          <p:cNvSpPr txBox="1">
            <a:spLocks noChangeArrowheads="1"/>
          </p:cNvSpPr>
          <p:nvPr/>
        </p:nvSpPr>
        <p:spPr>
          <a:xfrm>
            <a:off x="148563" y="1075969"/>
            <a:ext cx="8864808" cy="1128896"/>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Arial" panose="020B0604020202020204" pitchFamily="34" charset="0"/>
              <a:buNone/>
              <a:defRPr/>
            </a:pPr>
            <a:r>
              <a:rPr lang="zh-CN" altLang="zh-CN" dirty="0">
                <a:latin typeface="+mn-ea"/>
              </a:rPr>
              <a:t>对于上面的优化问题</a:t>
            </a:r>
            <a:r>
              <a:rPr lang="zh-CN" altLang="zh-CN" dirty="0">
                <a:solidFill>
                  <a:srgbClr val="000000"/>
                </a:solidFill>
                <a:latin typeface="+mn-ea"/>
              </a:rPr>
              <a:t>，假定所要求的精度为小数点后</a:t>
            </a:r>
            <a:r>
              <a:rPr lang="en-US" altLang="zh-CN" dirty="0">
                <a:solidFill>
                  <a:srgbClr val="000000"/>
                </a:solidFill>
                <a:latin typeface="+mn-ea"/>
              </a:rPr>
              <a:t>5</a:t>
            </a:r>
            <a:r>
              <a:rPr lang="zh-CN" altLang="zh-CN" dirty="0">
                <a:solidFill>
                  <a:srgbClr val="000000"/>
                </a:solidFill>
                <a:latin typeface="+mn-ea"/>
              </a:rPr>
              <a:t>位</a:t>
            </a:r>
            <a:r>
              <a:rPr lang="zh-CN" altLang="en-US" dirty="0">
                <a:solidFill>
                  <a:srgbClr val="000000"/>
                </a:solidFill>
                <a:latin typeface="+mn-ea"/>
              </a:rPr>
              <a:t>，</a:t>
            </a:r>
            <a:r>
              <a:rPr lang="zh-CN" altLang="en-US" dirty="0">
                <a:solidFill>
                  <a:srgbClr val="000000"/>
                </a:solidFill>
                <a:highlight>
                  <a:srgbClr val="FFFF00"/>
                </a:highlight>
                <a:latin typeface="+mn-ea"/>
              </a:rPr>
              <a:t>编码为：</a:t>
            </a:r>
            <a:endParaRPr lang="zh-CN" altLang="zh-CN" dirty="0">
              <a:solidFill>
                <a:srgbClr val="000000"/>
              </a:solidFill>
              <a:highlight>
                <a:srgbClr val="FFFF00"/>
              </a:highlight>
              <a:latin typeface="+mn-ea"/>
            </a:endParaRPr>
          </a:p>
        </p:txBody>
      </p:sp>
      <p:grpSp>
        <p:nvGrpSpPr>
          <p:cNvPr id="113667" name="组合 6">
            <a:extLst>
              <a:ext uri="{FF2B5EF4-FFF2-40B4-BE49-F238E27FC236}">
                <a16:creationId xmlns:a16="http://schemas.microsoft.com/office/drawing/2014/main" id="{534C8E52-4B57-40BE-BC2A-79B2B0277428}"/>
              </a:ext>
            </a:extLst>
          </p:cNvPr>
          <p:cNvGrpSpPr>
            <a:grpSpLocks/>
          </p:cNvGrpSpPr>
          <p:nvPr/>
        </p:nvGrpSpPr>
        <p:grpSpPr bwMode="auto">
          <a:xfrm>
            <a:off x="277813" y="249238"/>
            <a:ext cx="8201025" cy="700087"/>
            <a:chOff x="394673" y="425094"/>
            <a:chExt cx="10934878" cy="935037"/>
          </a:xfrm>
        </p:grpSpPr>
        <p:graphicFrame>
          <p:nvGraphicFramePr>
            <p:cNvPr id="113675" name="Object 5">
              <a:extLst>
                <a:ext uri="{FF2B5EF4-FFF2-40B4-BE49-F238E27FC236}">
                  <a16:creationId xmlns:a16="http://schemas.microsoft.com/office/drawing/2014/main" id="{B12DFCEA-A545-2920-1027-B78ADAC75EEA}"/>
                </a:ext>
              </a:extLst>
            </p:cNvPr>
            <p:cNvGraphicFramePr>
              <a:graphicFrameLocks noChangeAspect="1"/>
            </p:cNvGraphicFramePr>
            <p:nvPr/>
          </p:nvGraphicFramePr>
          <p:xfrm>
            <a:off x="394673" y="425094"/>
            <a:ext cx="6479221" cy="935037"/>
          </p:xfrm>
          <a:graphic>
            <a:graphicData uri="http://schemas.openxmlformats.org/presentationml/2006/ole">
              <mc:AlternateContent xmlns:mc="http://schemas.openxmlformats.org/markup-compatibility/2006">
                <mc:Choice xmlns:v="urn:schemas-microsoft-com:vml" Requires="v">
                  <p:oleObj name="Equation" r:id="rId3" imgW="3124200" imgH="457200" progId="Equation.DSMT4">
                    <p:embed/>
                  </p:oleObj>
                </mc:Choice>
                <mc:Fallback>
                  <p:oleObj name="Equation" r:id="rId3" imgW="312420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73" y="425094"/>
                          <a:ext cx="6479221"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3676" name="Object 7">
              <a:extLst>
                <a:ext uri="{FF2B5EF4-FFF2-40B4-BE49-F238E27FC236}">
                  <a16:creationId xmlns:a16="http://schemas.microsoft.com/office/drawing/2014/main" id="{42F21E4F-C093-6ED7-52E5-4FF8F007DE78}"/>
                </a:ext>
              </a:extLst>
            </p:cNvPr>
            <p:cNvGraphicFramePr>
              <a:graphicFrameLocks noChangeAspect="1"/>
            </p:cNvGraphicFramePr>
            <p:nvPr/>
          </p:nvGraphicFramePr>
          <p:xfrm>
            <a:off x="7731159" y="567151"/>
            <a:ext cx="3598392" cy="629720"/>
          </p:xfrm>
          <a:graphic>
            <a:graphicData uri="http://schemas.openxmlformats.org/presentationml/2006/ole">
              <mc:AlternateContent xmlns:mc="http://schemas.openxmlformats.org/markup-compatibility/2006">
                <mc:Choice xmlns:v="urn:schemas-microsoft-com:vml" Requires="v">
                  <p:oleObj name="Equation" r:id="rId5" imgW="1651000" imgH="292100" progId="Equation.DSMT4">
                    <p:embed/>
                  </p:oleObj>
                </mc:Choice>
                <mc:Fallback>
                  <p:oleObj name="Equation" r:id="rId5" imgW="1651000" imgH="2921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159" y="567151"/>
                          <a:ext cx="3598392" cy="62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 name="Rectangle 8">
            <a:extLst>
              <a:ext uri="{FF2B5EF4-FFF2-40B4-BE49-F238E27FC236}">
                <a16:creationId xmlns:a16="http://schemas.microsoft.com/office/drawing/2014/main" id="{5FA027B8-CDE5-8502-0C78-A84DEB2E434B}"/>
              </a:ext>
            </a:extLst>
          </p:cNvPr>
          <p:cNvSpPr>
            <a:spLocks noChangeArrowheads="1"/>
          </p:cNvSpPr>
          <p:nvPr/>
        </p:nvSpPr>
        <p:spPr bwMode="auto">
          <a:xfrm>
            <a:off x="1027113" y="4408488"/>
            <a:ext cx="6369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kumimoji="1" sz="1600" b="1">
                <a:solidFill>
                  <a:schemeClr val="tx1"/>
                </a:solidFill>
                <a:latin typeface="Arial" panose="020B0604020202020204" pitchFamily="34" charset="0"/>
                <a:ea typeface="MS PGothic" panose="020B0600070205080204" pitchFamily="34" charset="-128"/>
              </a:defRPr>
            </a:lvl1pPr>
            <a:lvl2pPr marL="742950" indent="-285750" defTabSz="762000">
              <a:defRPr kumimoji="1" sz="1600" b="1">
                <a:solidFill>
                  <a:schemeClr val="tx1"/>
                </a:solidFill>
                <a:latin typeface="Arial" panose="020B0604020202020204" pitchFamily="34" charset="0"/>
                <a:ea typeface="MS PGothic" panose="020B0600070205080204" pitchFamily="34" charset="-128"/>
              </a:defRPr>
            </a:lvl2pPr>
            <a:lvl3pPr marL="1143000" indent="-228600" defTabSz="762000">
              <a:defRPr kumimoji="1" sz="1600" b="1">
                <a:solidFill>
                  <a:schemeClr val="tx1"/>
                </a:solidFill>
                <a:latin typeface="Arial" panose="020B0604020202020204" pitchFamily="34" charset="0"/>
                <a:ea typeface="MS PGothic" panose="020B0600070205080204" pitchFamily="34" charset="-128"/>
              </a:defRPr>
            </a:lvl3pPr>
            <a:lvl4pPr marL="1600200" indent="-228600" defTabSz="762000">
              <a:defRPr kumimoji="1" sz="1600" b="1">
                <a:solidFill>
                  <a:schemeClr val="tx1"/>
                </a:solidFill>
                <a:latin typeface="Arial" panose="020B0604020202020204" pitchFamily="34" charset="0"/>
                <a:ea typeface="MS PGothic" panose="020B0600070205080204" pitchFamily="34" charset="-128"/>
              </a:defRPr>
            </a:lvl4pPr>
            <a:lvl5pPr marL="2057400" indent="-228600" defTabSz="762000">
              <a:defRPr kumimoji="1" sz="1600" b="1">
                <a:solidFill>
                  <a:schemeClr val="tx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sz="2400" i="1">
                <a:latin typeface="Times New Roman" panose="02020603050405020304" pitchFamily="18" charset="0"/>
                <a:ea typeface="HG丸ｺﾞｼｯｸM-PRO" panose="020F0400000000000000" pitchFamily="34" charset="-128"/>
              </a:rPr>
              <a:t>                          m </a:t>
            </a:r>
            <a:r>
              <a:rPr lang="en-US" altLang="ja-JP" sz="2400">
                <a:latin typeface="Times New Roman" panose="02020603050405020304" pitchFamily="18" charset="0"/>
                <a:ea typeface="HG丸ｺﾞｼｯｸM-PRO" panose="020F0400000000000000" pitchFamily="34" charset="-128"/>
              </a:rPr>
              <a:t>= </a:t>
            </a:r>
            <a:r>
              <a:rPr lang="en-US" altLang="ja-JP" sz="2400" i="1">
                <a:latin typeface="Times New Roman" panose="02020603050405020304" pitchFamily="18" charset="0"/>
                <a:ea typeface="HG丸ｺﾞｼｯｸM-PRO" panose="020F0400000000000000" pitchFamily="34" charset="-128"/>
              </a:rPr>
              <a:t>m</a:t>
            </a:r>
            <a:r>
              <a:rPr lang="en-US" altLang="ja-JP" sz="2400" baseline="-25000">
                <a:latin typeface="Times New Roman" panose="02020603050405020304" pitchFamily="18" charset="0"/>
                <a:ea typeface="HG丸ｺﾞｼｯｸM-PRO" panose="020F0400000000000000" pitchFamily="34" charset="-128"/>
              </a:rPr>
              <a:t>1 </a:t>
            </a:r>
            <a:r>
              <a:rPr lang="en-US" altLang="ja-JP" sz="2400">
                <a:latin typeface="Times New Roman" panose="02020603050405020304" pitchFamily="18" charset="0"/>
                <a:ea typeface="HG丸ｺﾞｼｯｸM-PRO" panose="020F0400000000000000" pitchFamily="34" charset="-128"/>
                <a:sym typeface="Symbol" panose="05050102010706020507" pitchFamily="18" charset="2"/>
              </a:rPr>
              <a:t>+</a:t>
            </a:r>
            <a:r>
              <a:rPr lang="en-US" altLang="ja-JP" sz="2400" baseline="-25000">
                <a:latin typeface="Times New Roman" panose="02020603050405020304" pitchFamily="18" charset="0"/>
                <a:ea typeface="HG丸ｺﾞｼｯｸM-PRO" panose="020F0400000000000000" pitchFamily="34" charset="-128"/>
              </a:rPr>
              <a:t> </a:t>
            </a:r>
            <a:r>
              <a:rPr lang="en-US" altLang="ja-JP" sz="2400" i="1">
                <a:latin typeface="Times New Roman" panose="02020603050405020304" pitchFamily="18" charset="0"/>
                <a:ea typeface="HG丸ｺﾞｼｯｸM-PRO" panose="020F0400000000000000" pitchFamily="34" charset="-128"/>
              </a:rPr>
              <a:t>m</a:t>
            </a:r>
            <a:r>
              <a:rPr lang="en-US" altLang="ja-JP" sz="2400" baseline="-25000">
                <a:latin typeface="Times New Roman" panose="02020603050405020304" pitchFamily="18" charset="0"/>
                <a:ea typeface="HG丸ｺﾞｼｯｸM-PRO" panose="020F0400000000000000" pitchFamily="34" charset="-128"/>
              </a:rPr>
              <a:t>2 </a:t>
            </a:r>
            <a:r>
              <a:rPr lang="en-US" altLang="ja-JP" sz="2400">
                <a:latin typeface="Times New Roman" panose="02020603050405020304" pitchFamily="18" charset="0"/>
                <a:ea typeface="HG丸ｺﾞｼｯｸM-PRO" panose="020F0400000000000000" pitchFamily="34" charset="-128"/>
              </a:rPr>
              <a:t>= 18 +15 = 33 bits</a:t>
            </a:r>
          </a:p>
        </p:txBody>
      </p:sp>
      <p:sp>
        <p:nvSpPr>
          <p:cNvPr id="12" name="AutoShape 9">
            <a:extLst>
              <a:ext uri="{FF2B5EF4-FFF2-40B4-BE49-F238E27FC236}">
                <a16:creationId xmlns:a16="http://schemas.microsoft.com/office/drawing/2014/main" id="{8A531985-1068-473F-36EA-D6477D2D9135}"/>
              </a:ext>
            </a:extLst>
          </p:cNvPr>
          <p:cNvSpPr>
            <a:spLocks noChangeArrowheads="1"/>
          </p:cNvSpPr>
          <p:nvPr/>
        </p:nvSpPr>
        <p:spPr bwMode="auto">
          <a:xfrm rot="5400000">
            <a:off x="5032375" y="3663951"/>
            <a:ext cx="676275" cy="1035050"/>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13" name="AutoShape 10">
            <a:extLst>
              <a:ext uri="{FF2B5EF4-FFF2-40B4-BE49-F238E27FC236}">
                <a16:creationId xmlns:a16="http://schemas.microsoft.com/office/drawing/2014/main" id="{86750BC2-661D-668A-BB17-A2D9B4B7075E}"/>
              </a:ext>
            </a:extLst>
          </p:cNvPr>
          <p:cNvSpPr>
            <a:spLocks noChangeArrowheads="1"/>
          </p:cNvSpPr>
          <p:nvPr/>
        </p:nvSpPr>
        <p:spPr bwMode="auto">
          <a:xfrm rot="5400000">
            <a:off x="5108575" y="4695826"/>
            <a:ext cx="676275" cy="1035050"/>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ea typeface="宋体" panose="02010600030101010101" pitchFamily="2" charset="-122"/>
            </a:endParaRPr>
          </a:p>
        </p:txBody>
      </p:sp>
      <p:sp>
        <p:nvSpPr>
          <p:cNvPr id="647208" name="Rectangle 40">
            <a:extLst>
              <a:ext uri="{FF2B5EF4-FFF2-40B4-BE49-F238E27FC236}">
                <a16:creationId xmlns:a16="http://schemas.microsoft.com/office/drawing/2014/main" id="{81365C61-3D63-4BE2-D421-3CCF25B4B44E}"/>
              </a:ext>
            </a:extLst>
          </p:cNvPr>
          <p:cNvSpPr>
            <a:spLocks noChangeArrowheads="1"/>
          </p:cNvSpPr>
          <p:nvPr/>
        </p:nvSpPr>
        <p:spPr bwMode="auto">
          <a:xfrm>
            <a:off x="1917700" y="2087563"/>
            <a:ext cx="58245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400" b="0" i="1" dirty="0">
                <a:solidFill>
                  <a:srgbClr val="0000FF"/>
                </a:solidFill>
                <a:latin typeface="Times New Roman" panose="02020603050405020304" pitchFamily="18" charset="0"/>
                <a:ea typeface="HG丸ｺﾞｼｯｸM-PRO" panose="020F0400000000000000" pitchFamily="34" charset="-128"/>
              </a:rPr>
              <a:t>x</a:t>
            </a:r>
            <a:r>
              <a:rPr lang="en-US" altLang="ja-JP" sz="2400" b="0" baseline="-25000" dirty="0">
                <a:solidFill>
                  <a:srgbClr val="0000FF"/>
                </a:solidFill>
                <a:latin typeface="Times New Roman" panose="02020603050405020304" pitchFamily="18" charset="0"/>
                <a:ea typeface="HG丸ｺﾞｼｯｸM-PRO" panose="020F0400000000000000" pitchFamily="34" charset="-128"/>
              </a:rPr>
              <a:t>1 </a:t>
            </a:r>
            <a:r>
              <a:rPr lang="en-US" altLang="ja-JP" sz="2400" b="0" dirty="0">
                <a:solidFill>
                  <a:srgbClr val="0000FF"/>
                </a:solidFill>
                <a:latin typeface="Times New Roman" panose="02020603050405020304" pitchFamily="18" charset="0"/>
                <a:ea typeface="HG丸ｺﾞｼｯｸM-PRO" panose="020F0400000000000000" pitchFamily="34" charset="-128"/>
              </a:rPr>
              <a:t>: (12.1-(-3.0)) </a:t>
            </a:r>
            <a:r>
              <a:rPr lang="en-US" altLang="ja-JP" sz="2400" b="0" dirty="0">
                <a:solidFill>
                  <a:srgbClr val="0000FF"/>
                </a:solidFill>
                <a:latin typeface="Times New Roman" panose="02020603050405020304" pitchFamily="18" charset="0"/>
                <a:ea typeface="HG丸ｺﾞｼｯｸM-PRO" panose="020F0400000000000000" pitchFamily="34" charset="-128"/>
                <a:sym typeface="Symbol" panose="05050102010706020507" pitchFamily="18" charset="2"/>
              </a:rPr>
              <a:t> 10,0000 = 151,000</a:t>
            </a:r>
          </a:p>
          <a:p>
            <a:pPr>
              <a:spcBef>
                <a:spcPct val="0"/>
              </a:spcBef>
              <a:buClrTx/>
              <a:buFontTx/>
              <a:buNone/>
            </a:pPr>
            <a:r>
              <a:rPr lang="en-US" altLang="ja-JP" sz="2400" b="0" dirty="0">
                <a:solidFill>
                  <a:srgbClr val="0000FF"/>
                </a:solidFill>
                <a:latin typeface="Times New Roman" panose="02020603050405020304" pitchFamily="18" charset="0"/>
                <a:ea typeface="HG丸ｺﾞｼｯｸM-PRO" panose="020F0400000000000000" pitchFamily="34" charset="-128"/>
                <a:sym typeface="Symbol" panose="05050102010706020507" pitchFamily="18" charset="2"/>
              </a:rPr>
              <a:t>       2</a:t>
            </a:r>
            <a:r>
              <a:rPr lang="en-US" altLang="ja-JP" sz="2400" b="0" baseline="30000" dirty="0">
                <a:solidFill>
                  <a:srgbClr val="0000FF"/>
                </a:solidFill>
                <a:latin typeface="Times New Roman" panose="02020603050405020304" pitchFamily="18" charset="0"/>
                <a:ea typeface="HG丸ｺﾞｼｯｸM-PRO" panose="020F0400000000000000" pitchFamily="34" charset="-128"/>
              </a:rPr>
              <a:t>17</a:t>
            </a:r>
            <a:r>
              <a:rPr lang="en-US" altLang="ja-JP" sz="2400" b="0" dirty="0">
                <a:solidFill>
                  <a:srgbClr val="0000FF"/>
                </a:solidFill>
                <a:latin typeface="Times New Roman" panose="02020603050405020304" pitchFamily="18" charset="0"/>
                <a:ea typeface="HG丸ｺﾞｼｯｸM-PRO" panose="020F0400000000000000" pitchFamily="34" charset="-128"/>
              </a:rPr>
              <a:t> &lt;1510,000 </a:t>
            </a:r>
            <a:r>
              <a:rPr lang="en-US" altLang="ja-JP" sz="2400" b="0" dirty="0">
                <a:solidFill>
                  <a:srgbClr val="0000FF"/>
                </a:solidFill>
                <a:latin typeface="Times New Roman" panose="02020603050405020304" pitchFamily="18" charset="0"/>
                <a:ea typeface="HG丸ｺﾞｼｯｸM-PRO" panose="020F0400000000000000" pitchFamily="34" charset="-128"/>
                <a:sym typeface="Symbol" panose="05050102010706020507" pitchFamily="18" charset="2"/>
              </a:rPr>
              <a:t> 2</a:t>
            </a:r>
            <a:r>
              <a:rPr lang="en-US" altLang="ja-JP" sz="2400" b="0" baseline="30000" dirty="0">
                <a:solidFill>
                  <a:srgbClr val="0000FF"/>
                </a:solidFill>
                <a:latin typeface="Times New Roman" panose="02020603050405020304" pitchFamily="18" charset="0"/>
                <a:ea typeface="HG丸ｺﾞｼｯｸM-PRO" panose="020F0400000000000000" pitchFamily="34" charset="-128"/>
              </a:rPr>
              <a:t>18</a:t>
            </a:r>
            <a:r>
              <a:rPr lang="en-US" altLang="ja-JP" sz="2400" b="0" dirty="0">
                <a:solidFill>
                  <a:srgbClr val="0000FF"/>
                </a:solidFill>
                <a:latin typeface="Times New Roman" panose="02020603050405020304" pitchFamily="18" charset="0"/>
                <a:ea typeface="HG丸ｺﾞｼｯｸM-PRO" panose="020F0400000000000000" pitchFamily="34" charset="-128"/>
              </a:rPr>
              <a:t>,             </a:t>
            </a:r>
            <a:r>
              <a:rPr lang="en-US" altLang="ja-JP" sz="2400" b="0" i="1" dirty="0">
                <a:solidFill>
                  <a:srgbClr val="0000FF"/>
                </a:solidFill>
                <a:latin typeface="Times New Roman" panose="02020603050405020304" pitchFamily="18" charset="0"/>
                <a:ea typeface="HG丸ｺﾞｼｯｸM-PRO" panose="020F0400000000000000" pitchFamily="34" charset="-128"/>
              </a:rPr>
              <a:t>m</a:t>
            </a:r>
            <a:r>
              <a:rPr lang="en-US" altLang="ja-JP" sz="2400" b="0" baseline="-25000" dirty="0">
                <a:solidFill>
                  <a:srgbClr val="0000FF"/>
                </a:solidFill>
                <a:latin typeface="Times New Roman" panose="02020603050405020304" pitchFamily="18" charset="0"/>
                <a:ea typeface="HG丸ｺﾞｼｯｸM-PRO" panose="020F0400000000000000" pitchFamily="34" charset="-128"/>
              </a:rPr>
              <a:t>1 </a:t>
            </a:r>
            <a:r>
              <a:rPr lang="en-US" altLang="ja-JP" sz="2400" b="0" dirty="0">
                <a:solidFill>
                  <a:srgbClr val="0000FF"/>
                </a:solidFill>
                <a:latin typeface="Times New Roman" panose="02020603050405020304" pitchFamily="18" charset="0"/>
                <a:ea typeface="HG丸ｺﾞｼｯｸM-PRO" panose="020F0400000000000000" pitchFamily="34" charset="-128"/>
              </a:rPr>
              <a:t>= 18 bits</a:t>
            </a:r>
          </a:p>
        </p:txBody>
      </p:sp>
      <p:sp>
        <p:nvSpPr>
          <p:cNvPr id="647209" name="Rectangle 41">
            <a:extLst>
              <a:ext uri="{FF2B5EF4-FFF2-40B4-BE49-F238E27FC236}">
                <a16:creationId xmlns:a16="http://schemas.microsoft.com/office/drawing/2014/main" id="{24CC40FD-FB0F-10EC-A86D-6A7A20ABDA52}"/>
              </a:ext>
            </a:extLst>
          </p:cNvPr>
          <p:cNvSpPr>
            <a:spLocks noChangeArrowheads="1"/>
          </p:cNvSpPr>
          <p:nvPr/>
        </p:nvSpPr>
        <p:spPr bwMode="auto">
          <a:xfrm>
            <a:off x="1882775" y="3051175"/>
            <a:ext cx="5700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400" b="0" i="1">
                <a:solidFill>
                  <a:srgbClr val="A50021"/>
                </a:solidFill>
                <a:latin typeface="Times New Roman" panose="02020603050405020304" pitchFamily="18" charset="0"/>
                <a:ea typeface="HG丸ｺﾞｼｯｸM-PRO" panose="020F0400000000000000" pitchFamily="34" charset="-128"/>
              </a:rPr>
              <a:t>x</a:t>
            </a:r>
            <a:r>
              <a:rPr lang="en-US" altLang="ja-JP" sz="2400" b="0" baseline="-25000">
                <a:solidFill>
                  <a:srgbClr val="A50021"/>
                </a:solidFill>
                <a:latin typeface="Times New Roman" panose="02020603050405020304" pitchFamily="18" charset="0"/>
                <a:ea typeface="HG丸ｺﾞｼｯｸM-PRO" panose="020F0400000000000000" pitchFamily="34" charset="-128"/>
              </a:rPr>
              <a:t>2 </a:t>
            </a:r>
            <a:r>
              <a:rPr lang="en-US" altLang="ja-JP" sz="2400" b="0">
                <a:solidFill>
                  <a:srgbClr val="A50021"/>
                </a:solidFill>
                <a:latin typeface="Times New Roman" panose="02020603050405020304" pitchFamily="18" charset="0"/>
                <a:ea typeface="HG丸ｺﾞｼｯｸM-PRO" panose="020F0400000000000000" pitchFamily="34" charset="-128"/>
              </a:rPr>
              <a:t>: (5.8-4.1) </a:t>
            </a:r>
            <a:r>
              <a:rPr lang="en-US" altLang="ja-JP" sz="2400" b="0">
                <a:solidFill>
                  <a:srgbClr val="A50021"/>
                </a:solidFill>
                <a:latin typeface="Times New Roman" panose="02020603050405020304" pitchFamily="18" charset="0"/>
                <a:ea typeface="HG丸ｺﾞｼｯｸM-PRO" panose="020F0400000000000000" pitchFamily="34" charset="-128"/>
                <a:sym typeface="Symbol" panose="05050102010706020507" pitchFamily="18" charset="2"/>
              </a:rPr>
              <a:t> 10,0000 = 17,000</a:t>
            </a:r>
          </a:p>
          <a:p>
            <a:pPr>
              <a:spcBef>
                <a:spcPct val="0"/>
              </a:spcBef>
              <a:buClrTx/>
              <a:buFontTx/>
              <a:buNone/>
            </a:pPr>
            <a:r>
              <a:rPr lang="en-US" altLang="ja-JP" sz="2400" b="0">
                <a:solidFill>
                  <a:srgbClr val="A50021"/>
                </a:solidFill>
                <a:latin typeface="Times New Roman" panose="02020603050405020304" pitchFamily="18" charset="0"/>
                <a:ea typeface="HG丸ｺﾞｼｯｸM-PRO" panose="020F0400000000000000" pitchFamily="34" charset="-128"/>
                <a:sym typeface="Symbol" panose="05050102010706020507" pitchFamily="18" charset="2"/>
              </a:rPr>
              <a:t>       2</a:t>
            </a:r>
            <a:r>
              <a:rPr lang="en-US" altLang="ja-JP" sz="2400" b="0" baseline="30000">
                <a:solidFill>
                  <a:srgbClr val="A50021"/>
                </a:solidFill>
                <a:latin typeface="Times New Roman" panose="02020603050405020304" pitchFamily="18" charset="0"/>
                <a:ea typeface="HG丸ｺﾞｼｯｸM-PRO" panose="020F0400000000000000" pitchFamily="34" charset="-128"/>
              </a:rPr>
              <a:t>14</a:t>
            </a:r>
            <a:r>
              <a:rPr lang="en-US" altLang="ja-JP" sz="2400" b="0">
                <a:solidFill>
                  <a:srgbClr val="A50021"/>
                </a:solidFill>
                <a:latin typeface="Times New Roman" panose="02020603050405020304" pitchFamily="18" charset="0"/>
                <a:ea typeface="HG丸ｺﾞｼｯｸM-PRO" panose="020F0400000000000000" pitchFamily="34" charset="-128"/>
              </a:rPr>
              <a:t> &lt;170,000 </a:t>
            </a:r>
            <a:r>
              <a:rPr lang="en-US" altLang="ja-JP" sz="2400" b="0">
                <a:solidFill>
                  <a:srgbClr val="A50021"/>
                </a:solidFill>
                <a:latin typeface="Times New Roman" panose="02020603050405020304" pitchFamily="18" charset="0"/>
                <a:ea typeface="HG丸ｺﾞｼｯｸM-PRO" panose="020F0400000000000000" pitchFamily="34" charset="-128"/>
                <a:sym typeface="Symbol" panose="05050102010706020507" pitchFamily="18" charset="2"/>
              </a:rPr>
              <a:t> 2</a:t>
            </a:r>
            <a:r>
              <a:rPr lang="en-US" altLang="ja-JP" sz="2400" b="0" baseline="30000">
                <a:solidFill>
                  <a:srgbClr val="A50021"/>
                </a:solidFill>
                <a:latin typeface="Times New Roman" panose="02020603050405020304" pitchFamily="18" charset="0"/>
                <a:ea typeface="HG丸ｺﾞｼｯｸM-PRO" panose="020F0400000000000000" pitchFamily="34" charset="-128"/>
              </a:rPr>
              <a:t>15</a:t>
            </a:r>
            <a:r>
              <a:rPr lang="en-US" altLang="ja-JP" sz="2400" b="0">
                <a:solidFill>
                  <a:srgbClr val="A50021"/>
                </a:solidFill>
                <a:latin typeface="Times New Roman" panose="02020603050405020304" pitchFamily="18" charset="0"/>
                <a:ea typeface="HG丸ｺﾞｼｯｸM-PRO" panose="020F0400000000000000" pitchFamily="34" charset="-128"/>
              </a:rPr>
              <a:t>,               </a:t>
            </a:r>
            <a:r>
              <a:rPr lang="en-US" altLang="ja-JP" sz="2400" b="0" i="1">
                <a:solidFill>
                  <a:srgbClr val="A50021"/>
                </a:solidFill>
                <a:latin typeface="Times New Roman" panose="02020603050405020304" pitchFamily="18" charset="0"/>
                <a:ea typeface="HG丸ｺﾞｼｯｸM-PRO" panose="020F0400000000000000" pitchFamily="34" charset="-128"/>
              </a:rPr>
              <a:t>m</a:t>
            </a:r>
            <a:r>
              <a:rPr lang="en-US" altLang="ja-JP" sz="2400" b="0" baseline="-25000">
                <a:solidFill>
                  <a:srgbClr val="A50021"/>
                </a:solidFill>
                <a:latin typeface="Times New Roman" panose="02020603050405020304" pitchFamily="18" charset="0"/>
                <a:ea typeface="HG丸ｺﾞｼｯｸM-PRO" panose="020F0400000000000000" pitchFamily="34" charset="-128"/>
              </a:rPr>
              <a:t>2 </a:t>
            </a:r>
            <a:r>
              <a:rPr lang="en-US" altLang="ja-JP" sz="2400" b="0">
                <a:solidFill>
                  <a:srgbClr val="A50021"/>
                </a:solidFill>
                <a:latin typeface="Times New Roman" panose="02020603050405020304" pitchFamily="18" charset="0"/>
                <a:ea typeface="HG丸ｺﾞｼｯｸM-PRO" panose="020F0400000000000000" pitchFamily="34" charset="-128"/>
              </a:rPr>
              <a:t>= 15 bits</a:t>
            </a:r>
          </a:p>
        </p:txBody>
      </p:sp>
      <p:pic>
        <p:nvPicPr>
          <p:cNvPr id="647172" name="Picture 4" descr="図1">
            <a:extLst>
              <a:ext uri="{FF2B5EF4-FFF2-40B4-BE49-F238E27FC236}">
                <a16:creationId xmlns:a16="http://schemas.microsoft.com/office/drawing/2014/main" id="{64B46E9E-E85A-22DB-8302-818B812E9A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5553075"/>
            <a:ext cx="6186487"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AB1C8C90-D190-A902-3FCE-A11837A5EB33}"/>
              </a:ext>
            </a:extLst>
          </p:cNvPr>
          <p:cNvSpPr txBox="1"/>
          <p:nvPr/>
        </p:nvSpPr>
        <p:spPr>
          <a:xfrm>
            <a:off x="0" y="5342907"/>
            <a:ext cx="2725266" cy="523220"/>
          </a:xfrm>
          <a:prstGeom prst="rect">
            <a:avLst/>
          </a:prstGeom>
          <a:noFill/>
        </p:spPr>
        <p:txBody>
          <a:bodyPr>
            <a:spAutoFit/>
          </a:bodyPr>
          <a:lstStyle/>
          <a:p>
            <a:pPr>
              <a:defRPr/>
            </a:pPr>
            <a:r>
              <a:rPr lang="zh-CN" altLang="en-US" sz="2800" dirty="0">
                <a:highlight>
                  <a:srgbClr val="FFFF00"/>
                </a:highlight>
                <a:ea typeface="宋体" panose="02010600030101010101" pitchFamily="2" charset="-122"/>
              </a:rPr>
              <a:t>表现型</a:t>
            </a:r>
            <a:r>
              <a:rPr lang="en-US" altLang="zh-CN" sz="2800" dirty="0">
                <a:highlight>
                  <a:srgbClr val="FFFF00"/>
                </a:highlight>
                <a:ea typeface="宋体" panose="02010600030101010101" pitchFamily="2" charset="-122"/>
                <a:sym typeface="Wingdings" panose="05000000000000000000" pitchFamily="2" charset="2"/>
              </a:rPr>
              <a:t></a:t>
            </a:r>
            <a:r>
              <a:rPr lang="zh-CN" altLang="en-US" sz="2800" dirty="0">
                <a:highlight>
                  <a:srgbClr val="FFFF00"/>
                </a:highlight>
                <a:ea typeface="宋体" panose="02010600030101010101" pitchFamily="2" charset="-122"/>
              </a:rPr>
              <a:t>基因型</a:t>
            </a:r>
            <a:endParaRPr lang="zh-CN" altLang="en-US" sz="28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647208"/>
                                        </p:tgtEl>
                                        <p:attrNameLst>
                                          <p:attrName>style.visibility</p:attrName>
                                        </p:attrNameLst>
                                      </p:cBhvr>
                                      <p:to>
                                        <p:strVal val="visible"/>
                                      </p:to>
                                    </p:set>
                                    <p:animEffect transition="in" filter="slide(fromBottom)">
                                      <p:cBhvr>
                                        <p:cTn id="11" dur="500"/>
                                        <p:tgtEl>
                                          <p:spTgt spid="647208"/>
                                        </p:tgtEl>
                                      </p:cBhvr>
                                    </p:animEffect>
                                  </p:childTnLst>
                                </p:cTn>
                              </p:par>
                              <p:par>
                                <p:cTn id="12" presetID="12" presetClass="entr" presetSubtype="4" fill="hold" nodeType="withEffect">
                                  <p:stCondLst>
                                    <p:cond delay="0"/>
                                  </p:stCondLst>
                                  <p:childTnLst>
                                    <p:set>
                                      <p:cBhvr>
                                        <p:cTn id="13" dur="1" fill="hold">
                                          <p:stCondLst>
                                            <p:cond delay="0"/>
                                          </p:stCondLst>
                                        </p:cTn>
                                        <p:tgtEl>
                                          <p:spTgt spid="647209"/>
                                        </p:tgtEl>
                                        <p:attrNameLst>
                                          <p:attrName>style.visibility</p:attrName>
                                        </p:attrNameLst>
                                      </p:cBhvr>
                                      <p:to>
                                        <p:strVal val="visible"/>
                                      </p:to>
                                    </p:set>
                                    <p:animEffect transition="in" filter="slide(fromBottom)">
                                      <p:cBhvr>
                                        <p:cTn id="14" dur="500"/>
                                        <p:tgtEl>
                                          <p:spTgt spid="6472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lide(fromBottom)">
                                      <p:cBhvr>
                                        <p:cTn id="19" dur="500"/>
                                        <p:tgtEl>
                                          <p:spTgt spid="12"/>
                                        </p:tgtEl>
                                      </p:cBhvr>
                                    </p:animEffect>
                                  </p:childTnLst>
                                </p:cTn>
                              </p:par>
                              <p:par>
                                <p:cTn id="20" presetID="1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Bottom)">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Bottom)">
                                      <p:cBhvr>
                                        <p:cTn id="27" dur="500"/>
                                        <p:tgtEl>
                                          <p:spTgt spid="13"/>
                                        </p:tgtEl>
                                      </p:cBhvr>
                                    </p:animEffect>
                                  </p:childTnLst>
                                </p:cTn>
                              </p:par>
                              <p:par>
                                <p:cTn id="28" presetID="12" presetClass="entr" presetSubtype="4" fill="hold" nodeType="withEffect">
                                  <p:stCondLst>
                                    <p:cond delay="0"/>
                                  </p:stCondLst>
                                  <p:childTnLst>
                                    <p:set>
                                      <p:cBhvr>
                                        <p:cTn id="29" dur="1" fill="hold">
                                          <p:stCondLst>
                                            <p:cond delay="0"/>
                                          </p:stCondLst>
                                        </p:cTn>
                                        <p:tgtEl>
                                          <p:spTgt spid="647172"/>
                                        </p:tgtEl>
                                        <p:attrNameLst>
                                          <p:attrName>style.visibility</p:attrName>
                                        </p:attrNameLst>
                                      </p:cBhvr>
                                      <p:to>
                                        <p:strVal val="visible"/>
                                      </p:to>
                                    </p:set>
                                    <p:animEffect transition="in" filter="slide(fromBottom)">
                                      <p:cBhvr>
                                        <p:cTn id="30" dur="500"/>
                                        <p:tgtEl>
                                          <p:spTgt spid="6471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647208" grpId="0"/>
      <p:bldP spid="64720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6">
            <a:extLst>
              <a:ext uri="{FF2B5EF4-FFF2-40B4-BE49-F238E27FC236}">
                <a16:creationId xmlns:a16="http://schemas.microsoft.com/office/drawing/2014/main" id="{1849B3C4-F00C-F2D3-D65D-50BAED2F26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723AC6D-EC5B-462C-9307-36081EF3B70C}" type="slidenum">
              <a:rPr kumimoji="0" lang="en-US" altLang="ja-JP" sz="1400" smtClean="0">
                <a:solidFill>
                  <a:srgbClr val="A50021"/>
                </a:solidFill>
              </a:rPr>
              <a:pPr>
                <a:spcBef>
                  <a:spcPct val="0"/>
                </a:spcBef>
                <a:buClrTx/>
                <a:buFontTx/>
                <a:buNone/>
              </a:pPr>
              <a:t>79</a:t>
            </a:fld>
            <a:endParaRPr kumimoji="0" lang="en-US" altLang="ja-JP" sz="1400">
              <a:solidFill>
                <a:srgbClr val="A50021"/>
              </a:solidFill>
            </a:endParaRPr>
          </a:p>
        </p:txBody>
      </p:sp>
      <p:sp>
        <p:nvSpPr>
          <p:cNvPr id="646210" name="Rectangle 66">
            <a:extLst>
              <a:ext uri="{FF2B5EF4-FFF2-40B4-BE49-F238E27FC236}">
                <a16:creationId xmlns:a16="http://schemas.microsoft.com/office/drawing/2014/main" id="{3FD87D4D-06B2-BC8C-7425-EB211D247BEA}"/>
              </a:ext>
            </a:extLst>
          </p:cNvPr>
          <p:cNvSpPr>
            <a:spLocks noChangeArrowheads="1"/>
          </p:cNvSpPr>
          <p:nvPr/>
        </p:nvSpPr>
        <p:spPr bwMode="auto">
          <a:xfrm>
            <a:off x="1706563" y="922338"/>
            <a:ext cx="6030912" cy="1262062"/>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400"/>
          </a:p>
        </p:txBody>
      </p:sp>
      <p:sp>
        <p:nvSpPr>
          <p:cNvPr id="115716" name="Rectangle 2">
            <a:extLst>
              <a:ext uri="{FF2B5EF4-FFF2-40B4-BE49-F238E27FC236}">
                <a16:creationId xmlns:a16="http://schemas.microsoft.com/office/drawing/2014/main" id="{68C0A39A-18CE-49A5-DCB7-D4623803ABDA}"/>
              </a:ext>
            </a:extLst>
          </p:cNvPr>
          <p:cNvSpPr>
            <a:spLocks noGrp="1" noChangeArrowheads="1"/>
          </p:cNvSpPr>
          <p:nvPr>
            <p:ph type="title"/>
          </p:nvPr>
        </p:nvSpPr>
        <p:spPr/>
        <p:txBody>
          <a:bodyPr/>
          <a:lstStyle/>
          <a:p>
            <a:pPr eaLnBrk="1" hangingPunct="1"/>
            <a:r>
              <a:rPr lang="zh-CN" altLang="en-US" sz="3400"/>
              <a:t>译码： </a:t>
            </a:r>
            <a:r>
              <a:rPr lang="zh-CN" altLang="en-US" sz="3600">
                <a:ea typeface="宋体" panose="02010600030101010101" pitchFamily="2" charset="-122"/>
              </a:rPr>
              <a:t>基因型</a:t>
            </a:r>
            <a:r>
              <a:rPr lang="en-US" altLang="zh-CN" sz="3600">
                <a:ea typeface="宋体" panose="02010600030101010101" pitchFamily="2" charset="-122"/>
                <a:sym typeface="Wingdings" panose="05000000000000000000" pitchFamily="2" charset="2"/>
              </a:rPr>
              <a:t></a:t>
            </a:r>
            <a:r>
              <a:rPr lang="zh-CN" altLang="en-US" sz="3600">
                <a:ea typeface="宋体" panose="02010600030101010101" pitchFamily="2" charset="-122"/>
              </a:rPr>
              <a:t>表现型</a:t>
            </a:r>
            <a:endParaRPr lang="en-US" altLang="ja-JP" sz="3400"/>
          </a:p>
        </p:txBody>
      </p:sp>
      <p:pic>
        <p:nvPicPr>
          <p:cNvPr id="646172" name="Picture 28" descr="図1">
            <a:extLst>
              <a:ext uri="{FF2B5EF4-FFF2-40B4-BE49-F238E27FC236}">
                <a16:creationId xmlns:a16="http://schemas.microsoft.com/office/drawing/2014/main" id="{32CD15D5-D98E-1132-AB2A-44482EB7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1062038"/>
            <a:ext cx="56340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6207" name="AutoShape 63">
            <a:extLst>
              <a:ext uri="{FF2B5EF4-FFF2-40B4-BE49-F238E27FC236}">
                <a16:creationId xmlns:a16="http://schemas.microsoft.com/office/drawing/2014/main" id="{0F583E37-0E7E-399E-CE5C-6FABC6EF4810}"/>
              </a:ext>
            </a:extLst>
          </p:cNvPr>
          <p:cNvSpPr>
            <a:spLocks noChangeArrowheads="1"/>
          </p:cNvSpPr>
          <p:nvPr/>
        </p:nvSpPr>
        <p:spPr bwMode="auto">
          <a:xfrm rot="5400000">
            <a:off x="4244181" y="4260057"/>
            <a:ext cx="530225" cy="849312"/>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400"/>
          </a:p>
        </p:txBody>
      </p:sp>
      <p:pic>
        <p:nvPicPr>
          <p:cNvPr id="646211" name="Picture 67" descr="図2">
            <a:extLst>
              <a:ext uri="{FF2B5EF4-FFF2-40B4-BE49-F238E27FC236}">
                <a16:creationId xmlns:a16="http://schemas.microsoft.com/office/drawing/2014/main" id="{E9089F1A-F425-8613-8AC4-D82ED819C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975" y="3025775"/>
            <a:ext cx="709453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6213" name="Picture 69" descr="図5">
            <a:extLst>
              <a:ext uri="{FF2B5EF4-FFF2-40B4-BE49-F238E27FC236}">
                <a16:creationId xmlns:a16="http://schemas.microsoft.com/office/drawing/2014/main" id="{B292E1AD-2DF1-8886-6679-041E66D1B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 y="5030788"/>
            <a:ext cx="38703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6214" name="Picture 70" descr="図6">
            <a:extLst>
              <a:ext uri="{FF2B5EF4-FFF2-40B4-BE49-F238E27FC236}">
                <a16:creationId xmlns:a16="http://schemas.microsoft.com/office/drawing/2014/main" id="{FE0D146E-6B06-C0D7-E1C1-C8CA98162A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038" y="4968875"/>
            <a:ext cx="39528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6356" name="Object 212">
            <a:extLst>
              <a:ext uri="{FF2B5EF4-FFF2-40B4-BE49-F238E27FC236}">
                <a16:creationId xmlns:a16="http://schemas.microsoft.com/office/drawing/2014/main" id="{693F8F56-F20C-C58C-433E-AE471556D6D2}"/>
              </a:ext>
            </a:extLst>
          </p:cNvPr>
          <p:cNvGraphicFramePr>
            <a:graphicFrameLocks noGrp="1" noChangeAspect="1"/>
          </p:cNvGraphicFramePr>
          <p:nvPr>
            <p:ph sz="half" idx="2"/>
          </p:nvPr>
        </p:nvGraphicFramePr>
        <p:xfrm>
          <a:off x="2187575" y="2178050"/>
          <a:ext cx="4795838" cy="835025"/>
        </p:xfrm>
        <a:graphic>
          <a:graphicData uri="http://schemas.openxmlformats.org/presentationml/2006/ole">
            <mc:AlternateContent xmlns:mc="http://schemas.openxmlformats.org/markup-compatibility/2006">
              <mc:Choice xmlns:v="urn:schemas-microsoft-com:vml" Requires="v">
                <p:oleObj name="数式" r:id="rId7" imgW="2387600" imgH="431800" progId="Equation.3">
                  <p:embed/>
                </p:oleObj>
              </mc:Choice>
              <mc:Fallback>
                <p:oleObj name="数式" r:id="rId7" imgW="2387600" imgH="431800" progId="Equation.3">
                  <p:embed/>
                  <p:pic>
                    <p:nvPicPr>
                      <p:cNvPr id="0" name="Object 2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7575" y="2178050"/>
                        <a:ext cx="479583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46210"/>
                                        </p:tgtEl>
                                        <p:attrNameLst>
                                          <p:attrName>style.visibility</p:attrName>
                                        </p:attrNameLst>
                                      </p:cBhvr>
                                      <p:to>
                                        <p:strVal val="visible"/>
                                      </p:to>
                                    </p:set>
                                    <p:animEffect transition="in" filter="slide(fromBottom)">
                                      <p:cBhvr>
                                        <p:cTn id="7" dur="500"/>
                                        <p:tgtEl>
                                          <p:spTgt spid="646210"/>
                                        </p:tgtEl>
                                      </p:cBhvr>
                                    </p:animEffect>
                                  </p:childTnLst>
                                </p:cTn>
                              </p:par>
                              <p:par>
                                <p:cTn id="8" presetID="12" presetClass="entr" presetSubtype="4" fill="hold" nodeType="withEffect">
                                  <p:stCondLst>
                                    <p:cond delay="0"/>
                                  </p:stCondLst>
                                  <p:childTnLst>
                                    <p:set>
                                      <p:cBhvr>
                                        <p:cTn id="9" dur="1" fill="hold">
                                          <p:stCondLst>
                                            <p:cond delay="0"/>
                                          </p:stCondLst>
                                        </p:cTn>
                                        <p:tgtEl>
                                          <p:spTgt spid="646172"/>
                                        </p:tgtEl>
                                        <p:attrNameLst>
                                          <p:attrName>style.visibility</p:attrName>
                                        </p:attrNameLst>
                                      </p:cBhvr>
                                      <p:to>
                                        <p:strVal val="visible"/>
                                      </p:to>
                                    </p:set>
                                    <p:animEffect transition="in" filter="slide(fromBottom)">
                                      <p:cBhvr>
                                        <p:cTn id="10" dur="500"/>
                                        <p:tgtEl>
                                          <p:spTgt spid="6461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646356"/>
                                        </p:tgtEl>
                                        <p:attrNameLst>
                                          <p:attrName>style.visibility</p:attrName>
                                        </p:attrNameLst>
                                      </p:cBhvr>
                                      <p:to>
                                        <p:strVal val="visible"/>
                                      </p:to>
                                    </p:set>
                                    <p:animEffect transition="in" filter="slide(fromBottom)">
                                      <p:cBhvr>
                                        <p:cTn id="15" dur="500"/>
                                        <p:tgtEl>
                                          <p:spTgt spid="6463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646211"/>
                                        </p:tgtEl>
                                        <p:attrNameLst>
                                          <p:attrName>style.visibility</p:attrName>
                                        </p:attrNameLst>
                                      </p:cBhvr>
                                      <p:to>
                                        <p:strVal val="visible"/>
                                      </p:to>
                                    </p:set>
                                    <p:animEffect transition="in" filter="slide(fromBottom)">
                                      <p:cBhvr>
                                        <p:cTn id="20" dur="500"/>
                                        <p:tgtEl>
                                          <p:spTgt spid="6462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646207"/>
                                        </p:tgtEl>
                                        <p:attrNameLst>
                                          <p:attrName>style.visibility</p:attrName>
                                        </p:attrNameLst>
                                      </p:cBhvr>
                                      <p:to>
                                        <p:strVal val="visible"/>
                                      </p:to>
                                    </p:set>
                                    <p:animEffect transition="in" filter="slide(fromBottom)">
                                      <p:cBhvr>
                                        <p:cTn id="25" dur="500"/>
                                        <p:tgtEl>
                                          <p:spTgt spid="646207"/>
                                        </p:tgtEl>
                                      </p:cBhvr>
                                    </p:animEffect>
                                  </p:childTnLst>
                                </p:cTn>
                              </p:par>
                              <p:par>
                                <p:cTn id="26" presetID="12" presetClass="entr" presetSubtype="4" fill="hold" nodeType="withEffect">
                                  <p:stCondLst>
                                    <p:cond delay="0"/>
                                  </p:stCondLst>
                                  <p:childTnLst>
                                    <p:set>
                                      <p:cBhvr>
                                        <p:cTn id="27" dur="1" fill="hold">
                                          <p:stCondLst>
                                            <p:cond delay="0"/>
                                          </p:stCondLst>
                                        </p:cTn>
                                        <p:tgtEl>
                                          <p:spTgt spid="646214"/>
                                        </p:tgtEl>
                                        <p:attrNameLst>
                                          <p:attrName>style.visibility</p:attrName>
                                        </p:attrNameLst>
                                      </p:cBhvr>
                                      <p:to>
                                        <p:strVal val="visible"/>
                                      </p:to>
                                    </p:set>
                                    <p:animEffect transition="in" filter="slide(fromBottom)">
                                      <p:cBhvr>
                                        <p:cTn id="28" dur="500"/>
                                        <p:tgtEl>
                                          <p:spTgt spid="646214"/>
                                        </p:tgtEl>
                                      </p:cBhvr>
                                    </p:animEffect>
                                  </p:childTnLst>
                                </p:cTn>
                              </p:par>
                              <p:par>
                                <p:cTn id="29" presetID="12" presetClass="entr" presetSubtype="4" fill="hold" nodeType="withEffect">
                                  <p:stCondLst>
                                    <p:cond delay="0"/>
                                  </p:stCondLst>
                                  <p:childTnLst>
                                    <p:set>
                                      <p:cBhvr>
                                        <p:cTn id="30" dur="1" fill="hold">
                                          <p:stCondLst>
                                            <p:cond delay="0"/>
                                          </p:stCondLst>
                                        </p:cTn>
                                        <p:tgtEl>
                                          <p:spTgt spid="646213"/>
                                        </p:tgtEl>
                                        <p:attrNameLst>
                                          <p:attrName>style.visibility</p:attrName>
                                        </p:attrNameLst>
                                      </p:cBhvr>
                                      <p:to>
                                        <p:strVal val="visible"/>
                                      </p:to>
                                    </p:set>
                                    <p:animEffect transition="in" filter="slide(fromBottom)">
                                      <p:cBhvr>
                                        <p:cTn id="31" dur="500"/>
                                        <p:tgtEl>
                                          <p:spTgt spid="64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210" grpId="0" animBg="1"/>
      <p:bldP spid="64620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灯片编号占位符 5">
            <a:extLst>
              <a:ext uri="{FF2B5EF4-FFF2-40B4-BE49-F238E27FC236}">
                <a16:creationId xmlns:a16="http://schemas.microsoft.com/office/drawing/2014/main" id="{5248B6F0-BB2D-AAF4-AF1B-30A9F88024F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6251C668-70FA-435D-B198-5E81D653A150}" type="slidenum">
              <a:rPr kumimoji="0" lang="en-US" altLang="ja-JP" sz="1400" smtClean="0">
                <a:solidFill>
                  <a:srgbClr val="A50021"/>
                </a:solidFill>
              </a:rPr>
              <a:pPr>
                <a:spcBef>
                  <a:spcPct val="0"/>
                </a:spcBef>
                <a:buClrTx/>
                <a:buFontTx/>
                <a:buNone/>
              </a:pPr>
              <a:t>8</a:t>
            </a:fld>
            <a:endParaRPr kumimoji="0" lang="en-US" altLang="ja-JP" sz="1400">
              <a:solidFill>
                <a:srgbClr val="A50021"/>
              </a:solidFill>
            </a:endParaRPr>
          </a:p>
        </p:txBody>
      </p:sp>
      <p:sp>
        <p:nvSpPr>
          <p:cNvPr id="29699" name="Rectangle 5">
            <a:extLst>
              <a:ext uri="{FF2B5EF4-FFF2-40B4-BE49-F238E27FC236}">
                <a16:creationId xmlns:a16="http://schemas.microsoft.com/office/drawing/2014/main" id="{A9A8B372-BB80-0BFF-5941-6877A1C16D3C}"/>
              </a:ext>
            </a:extLst>
          </p:cNvPr>
          <p:cNvSpPr>
            <a:spLocks noGrp="1" noChangeArrowheads="1"/>
          </p:cNvSpPr>
          <p:nvPr>
            <p:ph type="title"/>
          </p:nvPr>
        </p:nvSpPr>
        <p:spPr/>
        <p:txBody>
          <a:bodyPr/>
          <a:lstStyle/>
          <a:p>
            <a:pPr eaLnBrk="1" hangingPunct="1"/>
            <a:r>
              <a:rPr lang="zh-CN" altLang="en-US">
                <a:ea typeface="宋体" panose="02010600030101010101" pitchFamily="2" charset="-122"/>
              </a:rPr>
              <a:t>例：无约束单目标，多峰</a:t>
            </a:r>
            <a:endParaRPr lang="en-US" altLang="zh-CN">
              <a:ea typeface="宋体" panose="02010600030101010101" pitchFamily="2" charset="-122"/>
            </a:endParaRPr>
          </a:p>
        </p:txBody>
      </p:sp>
      <p:graphicFrame>
        <p:nvGraphicFramePr>
          <p:cNvPr id="29700" name="Object 4">
            <a:extLst>
              <a:ext uri="{FF2B5EF4-FFF2-40B4-BE49-F238E27FC236}">
                <a16:creationId xmlns:a16="http://schemas.microsoft.com/office/drawing/2014/main" id="{7A72B715-98DB-430C-F8FA-2305234DAAD8}"/>
              </a:ext>
            </a:extLst>
          </p:cNvPr>
          <p:cNvGraphicFramePr>
            <a:graphicFrameLocks noGrp="1" noChangeAspect="1"/>
          </p:cNvGraphicFramePr>
          <p:nvPr>
            <p:ph idx="1"/>
          </p:nvPr>
        </p:nvGraphicFramePr>
        <p:xfrm>
          <a:off x="250825" y="1554163"/>
          <a:ext cx="8642350" cy="4106862"/>
        </p:xfrm>
        <a:graphic>
          <a:graphicData uri="http://schemas.openxmlformats.org/presentationml/2006/ole">
            <mc:AlternateContent xmlns:mc="http://schemas.openxmlformats.org/markup-compatibility/2006">
              <mc:Choice xmlns:v="urn:schemas-microsoft-com:vml" Requires="v">
                <p:oleObj name="位图图像" r:id="rId2" imgW="15771429" imgH="7497221" progId="Paint.Picture">
                  <p:embed/>
                </p:oleObj>
              </mc:Choice>
              <mc:Fallback>
                <p:oleObj name="位图图像" r:id="rId2" imgW="15771429" imgH="7497221"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54163"/>
                        <a:ext cx="8642350" cy="410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5">
            <a:extLst>
              <a:ext uri="{FF2B5EF4-FFF2-40B4-BE49-F238E27FC236}">
                <a16:creationId xmlns:a16="http://schemas.microsoft.com/office/drawing/2014/main" id="{807DC337-94C4-69DA-1AB0-01F9964121B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6C6DFAD-FCBF-4328-AEEF-14A35CA3F368}" type="slidenum">
              <a:rPr kumimoji="0" lang="en-US" altLang="ja-JP" sz="1400" smtClean="0">
                <a:solidFill>
                  <a:srgbClr val="A50021"/>
                </a:solidFill>
              </a:rPr>
              <a:pPr>
                <a:spcBef>
                  <a:spcPct val="0"/>
                </a:spcBef>
                <a:buClrTx/>
                <a:buFontTx/>
                <a:buNone/>
              </a:pPr>
              <a:t>80</a:t>
            </a:fld>
            <a:endParaRPr kumimoji="0" lang="en-US" altLang="ja-JP" sz="1400">
              <a:solidFill>
                <a:srgbClr val="A50021"/>
              </a:solidFill>
            </a:endParaRPr>
          </a:p>
        </p:txBody>
      </p:sp>
      <p:sp>
        <p:nvSpPr>
          <p:cNvPr id="117763" name="Rectangle 2">
            <a:extLst>
              <a:ext uri="{FF2B5EF4-FFF2-40B4-BE49-F238E27FC236}">
                <a16:creationId xmlns:a16="http://schemas.microsoft.com/office/drawing/2014/main" id="{5CDE38C3-AE00-B052-8890-DBA2EE13F6D2}"/>
              </a:ext>
            </a:extLst>
          </p:cNvPr>
          <p:cNvSpPr>
            <a:spLocks noGrp="1" noChangeArrowheads="1"/>
          </p:cNvSpPr>
          <p:nvPr>
            <p:ph type="title"/>
          </p:nvPr>
        </p:nvSpPr>
        <p:spPr/>
        <p:txBody>
          <a:bodyPr/>
          <a:lstStyle/>
          <a:p>
            <a:pPr eaLnBrk="1" hangingPunct="1"/>
            <a:r>
              <a:rPr lang="zh-CN" altLang="en-US" sz="3400"/>
              <a:t>初始化种群</a:t>
            </a:r>
            <a:endParaRPr lang="en-US" altLang="ja-JP" sz="3400"/>
          </a:p>
        </p:txBody>
      </p:sp>
      <p:sp>
        <p:nvSpPr>
          <p:cNvPr id="648197" name="Rectangle 5">
            <a:extLst>
              <a:ext uri="{FF2B5EF4-FFF2-40B4-BE49-F238E27FC236}">
                <a16:creationId xmlns:a16="http://schemas.microsoft.com/office/drawing/2014/main" id="{5A3EBBC1-9392-1EDC-3F6F-70F2A71F2CC8}"/>
              </a:ext>
            </a:extLst>
          </p:cNvPr>
          <p:cNvSpPr>
            <a:spLocks noChangeArrowheads="1"/>
          </p:cNvSpPr>
          <p:nvPr/>
        </p:nvSpPr>
        <p:spPr bwMode="auto">
          <a:xfrm>
            <a:off x="430213" y="1814513"/>
            <a:ext cx="8283575"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[000001010100101001101111011111110]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[-2.687969   5.361653]</a:t>
            </a:r>
          </a:p>
          <a:p>
            <a:pPr>
              <a:lnSpc>
                <a:spcPct val="18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2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[001110101110011000000010101001000]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[ 0.474101   4.170144]</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3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[111000111000001000010101001000110]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[10.419457  4.661461]</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4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  6.159951  4.109598]</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5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[000010111101100010001110001101000]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 -2.301286  4.477282]</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6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[111110101011011000000010110011001]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[11.788084  4.174346]</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7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[110100010011111000100110011101101]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  9.342067  5.121702]</a:t>
            </a:r>
          </a:p>
          <a:p>
            <a:pPr>
              <a:lnSpc>
                <a:spcPct val="15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8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[001011010100001100010110011001100]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 -0.330256  4.694977]</a:t>
            </a:r>
          </a:p>
          <a:p>
            <a:pPr>
              <a:lnSpc>
                <a:spcPct val="15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9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[111110001011101100011101000111101]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[11.671267  4.873501]</a:t>
            </a:r>
          </a:p>
          <a:p>
            <a:pPr>
              <a:lnSpc>
                <a:spcPct val="15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10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[111101001110101010000010101101010] =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1  </a:t>
            </a:r>
            <a:r>
              <a:rPr lang="en-US" altLang="ja-JP" sz="1800" b="0" i="1">
                <a:ea typeface="HG丸ｺﾞｼｯｸM-PRO" panose="020F0400000000000000" pitchFamily="34" charset="-128"/>
              </a:rPr>
              <a:t>x</a:t>
            </a:r>
            <a:r>
              <a:rPr lang="en-US" altLang="ja-JP" sz="1800" b="0" baseline="-25000">
                <a:ea typeface="HG丸ｺﾞｼｯｸM-PRO" panose="020F0400000000000000" pitchFamily="34" charset="-128"/>
              </a:rPr>
              <a:t>2</a:t>
            </a:r>
            <a:r>
              <a:rPr lang="en-US" altLang="ja-JP" sz="1800" b="0">
                <a:ea typeface="HG丸ｺﾞｼｯｸM-PRO" panose="020F0400000000000000" pitchFamily="34" charset="-128"/>
              </a:rPr>
              <a:t>] = [11.446273  4.171908]</a:t>
            </a:r>
          </a:p>
        </p:txBody>
      </p:sp>
      <p:sp>
        <p:nvSpPr>
          <p:cNvPr id="3" name="文本框 2">
            <a:extLst>
              <a:ext uri="{FF2B5EF4-FFF2-40B4-BE49-F238E27FC236}">
                <a16:creationId xmlns:a16="http://schemas.microsoft.com/office/drawing/2014/main" id="{EB559719-554C-CC96-B2ED-5F9B67AB517B}"/>
              </a:ext>
            </a:extLst>
          </p:cNvPr>
          <p:cNvSpPr txBox="1"/>
          <p:nvPr/>
        </p:nvSpPr>
        <p:spPr>
          <a:xfrm>
            <a:off x="430213" y="985652"/>
            <a:ext cx="5828083" cy="523220"/>
          </a:xfrm>
          <a:prstGeom prst="rect">
            <a:avLst/>
          </a:prstGeom>
          <a:noFill/>
        </p:spPr>
        <p:txBody>
          <a:bodyPr wrap="square" rtlCol="0">
            <a:spAutoFit/>
          </a:bodyPr>
          <a:lstStyle/>
          <a:p>
            <a:r>
              <a:rPr lang="zh-CN" altLang="en-US" sz="2800" b="0" dirty="0"/>
              <a:t>用</a:t>
            </a:r>
            <a:r>
              <a:rPr lang="en-US" altLang="zh-CN" sz="2800" b="0" dirty="0"/>
              <a:t>PPT</a:t>
            </a:r>
            <a:r>
              <a:rPr lang="zh-CN" altLang="en-US" sz="2800" b="0" dirty="0"/>
              <a:t>第</a:t>
            </a:r>
            <a:r>
              <a:rPr lang="en-US" altLang="zh-CN" sz="2800" b="0" dirty="0"/>
              <a:t>47</a:t>
            </a:r>
            <a:r>
              <a:rPr lang="zh-CN" altLang="en-US" sz="2800" b="0" dirty="0"/>
              <a:t>页完全随机产生的方法：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648197">
                                            <p:txEl>
                                              <p:pRg st="0" end="0"/>
                                            </p:txEl>
                                          </p:spTgt>
                                        </p:tgtEl>
                                        <p:attrNameLst>
                                          <p:attrName>style.visibility</p:attrName>
                                        </p:attrNameLst>
                                      </p:cBhvr>
                                      <p:to>
                                        <p:strVal val="visible"/>
                                      </p:to>
                                    </p:set>
                                    <p:animEffect transition="in" filter="slide(fromBottom)">
                                      <p:cBhvr>
                                        <p:cTn id="11" dur="500"/>
                                        <p:tgtEl>
                                          <p:spTgt spid="648197">
                                            <p:txEl>
                                              <p:pRg st="0" end="0"/>
                                            </p:txEl>
                                          </p:spTgt>
                                        </p:tgtEl>
                                      </p:cBhvr>
                                    </p:animEffect>
                                  </p:childTnLst>
                                </p:cTn>
                              </p:par>
                              <p:par>
                                <p:cTn id="12" presetID="12" presetClass="entr" presetSubtype="4" fill="hold" nodeType="withEffect">
                                  <p:stCondLst>
                                    <p:cond delay="0"/>
                                  </p:stCondLst>
                                  <p:childTnLst>
                                    <p:set>
                                      <p:cBhvr>
                                        <p:cTn id="13" dur="1" fill="hold">
                                          <p:stCondLst>
                                            <p:cond delay="0"/>
                                          </p:stCondLst>
                                        </p:cTn>
                                        <p:tgtEl>
                                          <p:spTgt spid="648197">
                                            <p:txEl>
                                              <p:pRg st="1" end="1"/>
                                            </p:txEl>
                                          </p:spTgt>
                                        </p:tgtEl>
                                        <p:attrNameLst>
                                          <p:attrName>style.visibility</p:attrName>
                                        </p:attrNameLst>
                                      </p:cBhvr>
                                      <p:to>
                                        <p:strVal val="visible"/>
                                      </p:to>
                                    </p:set>
                                    <p:animEffect transition="in" filter="slide(fromBottom)">
                                      <p:cBhvr>
                                        <p:cTn id="14" dur="500"/>
                                        <p:tgtEl>
                                          <p:spTgt spid="648197">
                                            <p:txEl>
                                              <p:pRg st="1" end="1"/>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648197">
                                            <p:txEl>
                                              <p:pRg st="2" end="2"/>
                                            </p:txEl>
                                          </p:spTgt>
                                        </p:tgtEl>
                                        <p:attrNameLst>
                                          <p:attrName>style.visibility</p:attrName>
                                        </p:attrNameLst>
                                      </p:cBhvr>
                                      <p:to>
                                        <p:strVal val="visible"/>
                                      </p:to>
                                    </p:set>
                                    <p:animEffect transition="in" filter="slide(fromBottom)">
                                      <p:cBhvr>
                                        <p:cTn id="17" dur="500"/>
                                        <p:tgtEl>
                                          <p:spTgt spid="648197">
                                            <p:txEl>
                                              <p:pRg st="2" end="2"/>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648197">
                                            <p:txEl>
                                              <p:pRg st="3" end="3"/>
                                            </p:txEl>
                                          </p:spTgt>
                                        </p:tgtEl>
                                        <p:attrNameLst>
                                          <p:attrName>style.visibility</p:attrName>
                                        </p:attrNameLst>
                                      </p:cBhvr>
                                      <p:to>
                                        <p:strVal val="visible"/>
                                      </p:to>
                                    </p:set>
                                    <p:animEffect transition="in" filter="slide(fromBottom)">
                                      <p:cBhvr>
                                        <p:cTn id="20" dur="500"/>
                                        <p:tgtEl>
                                          <p:spTgt spid="648197">
                                            <p:txEl>
                                              <p:pRg st="3" end="3"/>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648197">
                                            <p:txEl>
                                              <p:pRg st="4" end="4"/>
                                            </p:txEl>
                                          </p:spTgt>
                                        </p:tgtEl>
                                        <p:attrNameLst>
                                          <p:attrName>style.visibility</p:attrName>
                                        </p:attrNameLst>
                                      </p:cBhvr>
                                      <p:to>
                                        <p:strVal val="visible"/>
                                      </p:to>
                                    </p:set>
                                    <p:animEffect transition="in" filter="slide(fromBottom)">
                                      <p:cBhvr>
                                        <p:cTn id="23" dur="500"/>
                                        <p:tgtEl>
                                          <p:spTgt spid="648197">
                                            <p:txEl>
                                              <p:pRg st="4" end="4"/>
                                            </p:txEl>
                                          </p:spTgt>
                                        </p:tgtEl>
                                      </p:cBhvr>
                                    </p:animEffect>
                                  </p:childTnLst>
                                </p:cTn>
                              </p:par>
                              <p:par>
                                <p:cTn id="24" presetID="12" presetClass="entr" presetSubtype="4" fill="hold" nodeType="withEffect">
                                  <p:stCondLst>
                                    <p:cond delay="0"/>
                                  </p:stCondLst>
                                  <p:childTnLst>
                                    <p:set>
                                      <p:cBhvr>
                                        <p:cTn id="25" dur="1" fill="hold">
                                          <p:stCondLst>
                                            <p:cond delay="0"/>
                                          </p:stCondLst>
                                        </p:cTn>
                                        <p:tgtEl>
                                          <p:spTgt spid="648197">
                                            <p:txEl>
                                              <p:pRg st="5" end="5"/>
                                            </p:txEl>
                                          </p:spTgt>
                                        </p:tgtEl>
                                        <p:attrNameLst>
                                          <p:attrName>style.visibility</p:attrName>
                                        </p:attrNameLst>
                                      </p:cBhvr>
                                      <p:to>
                                        <p:strVal val="visible"/>
                                      </p:to>
                                    </p:set>
                                    <p:animEffect transition="in" filter="slide(fromBottom)">
                                      <p:cBhvr>
                                        <p:cTn id="26" dur="500"/>
                                        <p:tgtEl>
                                          <p:spTgt spid="648197">
                                            <p:txEl>
                                              <p:pRg st="5" end="5"/>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648197">
                                            <p:txEl>
                                              <p:pRg st="6" end="6"/>
                                            </p:txEl>
                                          </p:spTgt>
                                        </p:tgtEl>
                                        <p:attrNameLst>
                                          <p:attrName>style.visibility</p:attrName>
                                        </p:attrNameLst>
                                      </p:cBhvr>
                                      <p:to>
                                        <p:strVal val="visible"/>
                                      </p:to>
                                    </p:set>
                                    <p:animEffect transition="in" filter="slide(fromBottom)">
                                      <p:cBhvr>
                                        <p:cTn id="29" dur="500"/>
                                        <p:tgtEl>
                                          <p:spTgt spid="648197">
                                            <p:txEl>
                                              <p:pRg st="6" end="6"/>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648197">
                                            <p:txEl>
                                              <p:pRg st="7" end="7"/>
                                            </p:txEl>
                                          </p:spTgt>
                                        </p:tgtEl>
                                        <p:attrNameLst>
                                          <p:attrName>style.visibility</p:attrName>
                                        </p:attrNameLst>
                                      </p:cBhvr>
                                      <p:to>
                                        <p:strVal val="visible"/>
                                      </p:to>
                                    </p:set>
                                    <p:animEffect transition="in" filter="slide(fromBottom)">
                                      <p:cBhvr>
                                        <p:cTn id="32" dur="500"/>
                                        <p:tgtEl>
                                          <p:spTgt spid="648197">
                                            <p:txEl>
                                              <p:pRg st="7" end="7"/>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648197">
                                            <p:txEl>
                                              <p:pRg st="8" end="8"/>
                                            </p:txEl>
                                          </p:spTgt>
                                        </p:tgtEl>
                                        <p:attrNameLst>
                                          <p:attrName>style.visibility</p:attrName>
                                        </p:attrNameLst>
                                      </p:cBhvr>
                                      <p:to>
                                        <p:strVal val="visible"/>
                                      </p:to>
                                    </p:set>
                                    <p:animEffect transition="in" filter="slide(fromBottom)">
                                      <p:cBhvr>
                                        <p:cTn id="35" dur="500"/>
                                        <p:tgtEl>
                                          <p:spTgt spid="648197">
                                            <p:txEl>
                                              <p:pRg st="8" end="8"/>
                                            </p:txEl>
                                          </p:spTgt>
                                        </p:tgtEl>
                                      </p:cBhvr>
                                    </p:animEffect>
                                  </p:childTnLst>
                                </p:cTn>
                              </p:par>
                              <p:par>
                                <p:cTn id="36" presetID="12" presetClass="entr" presetSubtype="4" fill="hold" nodeType="withEffect">
                                  <p:stCondLst>
                                    <p:cond delay="0"/>
                                  </p:stCondLst>
                                  <p:childTnLst>
                                    <p:set>
                                      <p:cBhvr>
                                        <p:cTn id="37" dur="1" fill="hold">
                                          <p:stCondLst>
                                            <p:cond delay="0"/>
                                          </p:stCondLst>
                                        </p:cTn>
                                        <p:tgtEl>
                                          <p:spTgt spid="648197">
                                            <p:txEl>
                                              <p:pRg st="9" end="9"/>
                                            </p:txEl>
                                          </p:spTgt>
                                        </p:tgtEl>
                                        <p:attrNameLst>
                                          <p:attrName>style.visibility</p:attrName>
                                        </p:attrNameLst>
                                      </p:cBhvr>
                                      <p:to>
                                        <p:strVal val="visible"/>
                                      </p:to>
                                    </p:set>
                                    <p:animEffect transition="in" filter="slide(fromBottom)">
                                      <p:cBhvr>
                                        <p:cTn id="38" dur="500"/>
                                        <p:tgtEl>
                                          <p:spTgt spid="64819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a:extLst>
              <a:ext uri="{FF2B5EF4-FFF2-40B4-BE49-F238E27FC236}">
                <a16:creationId xmlns:a16="http://schemas.microsoft.com/office/drawing/2014/main" id="{2C622F54-FCA9-CD6C-17DE-C2D4823657E5}"/>
              </a:ext>
            </a:extLst>
          </p:cNvPr>
          <p:cNvSpPr>
            <a:spLocks noGrp="1" noChangeArrowheads="1"/>
          </p:cNvSpPr>
          <p:nvPr>
            <p:ph type="title"/>
          </p:nvPr>
        </p:nvSpPr>
        <p:spPr>
          <a:xfrm>
            <a:off x="107950" y="133350"/>
            <a:ext cx="7543800" cy="771525"/>
          </a:xfrm>
        </p:spPr>
        <p:txBody>
          <a:bodyPr/>
          <a:lstStyle/>
          <a:p>
            <a:pPr eaLnBrk="1" hangingPunct="1"/>
            <a:r>
              <a:rPr lang="zh-CN" altLang="en-US" sz="3500"/>
              <a:t>适应度计算：个体评价</a:t>
            </a:r>
            <a:endParaRPr lang="en-US" altLang="ja-JP" sz="3500"/>
          </a:p>
        </p:txBody>
      </p:sp>
      <p:sp>
        <p:nvSpPr>
          <p:cNvPr id="489477" name="Rectangle 5">
            <a:extLst>
              <a:ext uri="{FF2B5EF4-FFF2-40B4-BE49-F238E27FC236}">
                <a16:creationId xmlns:a16="http://schemas.microsoft.com/office/drawing/2014/main" id="{E419C8AB-E08F-96F6-C1BC-269F241C75BA}"/>
              </a:ext>
            </a:extLst>
          </p:cNvPr>
          <p:cNvSpPr>
            <a:spLocks noChangeArrowheads="1"/>
          </p:cNvSpPr>
          <p:nvPr/>
        </p:nvSpPr>
        <p:spPr bwMode="auto">
          <a:xfrm>
            <a:off x="290513" y="1162050"/>
            <a:ext cx="8072437" cy="3016250"/>
          </a:xfrm>
          <a:prstGeom prst="rect">
            <a:avLst/>
          </a:prstGeom>
          <a:noFill/>
          <a:ln>
            <a:noFill/>
          </a:ln>
        </p:spPr>
        <p:txBody>
          <a:bodyPr lIns="0" tIns="0" rIns="0" bIns="0">
            <a:spAutoFit/>
          </a:bodyPr>
          <a:lstStyle>
            <a:lvl1pPr marL="806450" indent="-806450" defTabSz="835025">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defTabSz="835025">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defTabSz="835025">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defTabSz="835025">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35025">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35025"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35025"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35025"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35025"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ClrTx/>
              <a:buSzTx/>
              <a:buFontTx/>
              <a:buNone/>
              <a:defRPr/>
            </a:pPr>
            <a:r>
              <a:rPr lang="en-US" altLang="ja-JP" sz="2800" dirty="0">
                <a:solidFill>
                  <a:srgbClr val="000000"/>
                </a:solidFill>
                <a:latin typeface="+mn-ea"/>
                <a:ea typeface="+mn-ea"/>
              </a:rPr>
              <a:t>1</a:t>
            </a:r>
            <a:r>
              <a:rPr lang="zh-CN" altLang="en-US" sz="2800" dirty="0">
                <a:solidFill>
                  <a:srgbClr val="000000"/>
                </a:solidFill>
                <a:latin typeface="+mn-ea"/>
                <a:ea typeface="+mn-ea"/>
              </a:rPr>
              <a:t>、构造适应度函数</a:t>
            </a:r>
            <a:endParaRPr lang="en-US" altLang="zh-CN" sz="2800" dirty="0">
              <a:solidFill>
                <a:srgbClr val="000000"/>
              </a:solidFill>
              <a:latin typeface="+mn-ea"/>
              <a:ea typeface="+mn-ea"/>
            </a:endParaRPr>
          </a:p>
          <a:p>
            <a:pPr eaLnBrk="1" fontAlgn="auto" hangingPunct="1">
              <a:spcBef>
                <a:spcPct val="0"/>
              </a:spcBef>
              <a:spcAft>
                <a:spcPts val="0"/>
              </a:spcAft>
              <a:buClrTx/>
              <a:buSzTx/>
              <a:buFontTx/>
              <a:buNone/>
              <a:defRPr/>
            </a:pPr>
            <a:endParaRPr lang="en-US" altLang="zh-CN" sz="2800" dirty="0">
              <a:solidFill>
                <a:srgbClr val="000000"/>
              </a:solidFill>
              <a:latin typeface="+mn-ea"/>
              <a:ea typeface="+mn-ea"/>
            </a:endParaRPr>
          </a:p>
          <a:p>
            <a:pPr eaLnBrk="1" fontAlgn="auto" hangingPunct="1">
              <a:spcBef>
                <a:spcPct val="0"/>
              </a:spcBef>
              <a:spcAft>
                <a:spcPts val="0"/>
              </a:spcAft>
              <a:buClrTx/>
              <a:buSzTx/>
              <a:buFontTx/>
              <a:buNone/>
              <a:defRPr/>
            </a:pPr>
            <a:endParaRPr lang="en-US" altLang="zh-CN" sz="2800" dirty="0">
              <a:solidFill>
                <a:srgbClr val="000000"/>
              </a:solidFill>
              <a:latin typeface="+mn-ea"/>
              <a:ea typeface="+mn-ea"/>
            </a:endParaRPr>
          </a:p>
          <a:p>
            <a:pPr eaLnBrk="1" fontAlgn="auto" hangingPunct="1">
              <a:spcBef>
                <a:spcPct val="0"/>
              </a:spcBef>
              <a:spcAft>
                <a:spcPts val="0"/>
              </a:spcAft>
              <a:buClrTx/>
              <a:buSzTx/>
              <a:buFontTx/>
              <a:buNone/>
              <a:defRPr/>
            </a:pPr>
            <a:endParaRPr lang="en-US" altLang="zh-CN" sz="2800" dirty="0">
              <a:solidFill>
                <a:srgbClr val="000000"/>
              </a:solidFill>
              <a:latin typeface="+mn-ea"/>
              <a:ea typeface="+mn-ea"/>
            </a:endParaRPr>
          </a:p>
          <a:p>
            <a:pPr eaLnBrk="1" fontAlgn="auto" hangingPunct="1">
              <a:spcBef>
                <a:spcPct val="0"/>
              </a:spcBef>
              <a:spcAft>
                <a:spcPts val="0"/>
              </a:spcAft>
              <a:buClrTx/>
              <a:buSzTx/>
              <a:buFontTx/>
              <a:buNone/>
              <a:defRPr/>
            </a:pPr>
            <a:r>
              <a:rPr lang="en-US" altLang="zh-CN" sz="2800" dirty="0">
                <a:solidFill>
                  <a:srgbClr val="000000"/>
                </a:solidFill>
                <a:latin typeface="+mn-ea"/>
                <a:ea typeface="+mn-ea"/>
              </a:rPr>
              <a:t>2</a:t>
            </a:r>
            <a:r>
              <a:rPr lang="zh-CN" altLang="en-US" sz="2800" dirty="0">
                <a:solidFill>
                  <a:srgbClr val="000000"/>
                </a:solidFill>
                <a:latin typeface="+mn-ea"/>
                <a:ea typeface="+mn-ea"/>
              </a:rPr>
              <a:t>、将个体从</a:t>
            </a:r>
            <a:r>
              <a:rPr lang="zh-CN" altLang="en-US" sz="2800" dirty="0">
                <a:solidFill>
                  <a:srgbClr val="000000"/>
                </a:solidFill>
                <a:highlight>
                  <a:srgbClr val="00FFFF"/>
                </a:highlight>
                <a:latin typeface="+mn-ea"/>
                <a:ea typeface="+mn-ea"/>
              </a:rPr>
              <a:t>基因型</a:t>
            </a:r>
            <a:r>
              <a:rPr lang="zh-CN" altLang="en-US" sz="2800" dirty="0">
                <a:solidFill>
                  <a:srgbClr val="000000"/>
                </a:solidFill>
                <a:highlight>
                  <a:srgbClr val="FFFF00"/>
                </a:highlight>
                <a:latin typeface="+mn-ea"/>
                <a:ea typeface="+mn-ea"/>
              </a:rPr>
              <a:t>译码</a:t>
            </a:r>
            <a:r>
              <a:rPr lang="zh-CN" altLang="en-US" sz="2800" dirty="0">
                <a:solidFill>
                  <a:srgbClr val="000000"/>
                </a:solidFill>
                <a:latin typeface="+mn-ea"/>
                <a:ea typeface="+mn-ea"/>
              </a:rPr>
              <a:t>得到其</a:t>
            </a:r>
            <a:r>
              <a:rPr lang="zh-CN" altLang="en-US" sz="2800" dirty="0">
                <a:solidFill>
                  <a:srgbClr val="000000"/>
                </a:solidFill>
                <a:highlight>
                  <a:srgbClr val="00FFFF"/>
                </a:highlight>
                <a:latin typeface="+mn-ea"/>
                <a:ea typeface="+mn-ea"/>
              </a:rPr>
              <a:t>表现型</a:t>
            </a:r>
            <a:endParaRPr lang="en-US" altLang="zh-CN" sz="2800" dirty="0">
              <a:solidFill>
                <a:srgbClr val="000000"/>
              </a:solidFill>
              <a:highlight>
                <a:srgbClr val="00FFFF"/>
              </a:highlight>
              <a:latin typeface="+mn-ea"/>
              <a:ea typeface="+mn-ea"/>
            </a:endParaRPr>
          </a:p>
          <a:p>
            <a:pPr eaLnBrk="1" fontAlgn="auto" hangingPunct="1">
              <a:spcBef>
                <a:spcPct val="0"/>
              </a:spcBef>
              <a:spcAft>
                <a:spcPts val="0"/>
              </a:spcAft>
              <a:buClrTx/>
              <a:buSzTx/>
              <a:buFontTx/>
              <a:buNone/>
              <a:defRPr/>
            </a:pPr>
            <a:endParaRPr lang="en-US" altLang="ja-JP" sz="2800" dirty="0">
              <a:solidFill>
                <a:srgbClr val="000000"/>
              </a:solidFill>
              <a:latin typeface="+mn-ea"/>
              <a:ea typeface="+mn-ea"/>
            </a:endParaRPr>
          </a:p>
          <a:p>
            <a:pPr eaLnBrk="1" fontAlgn="auto" hangingPunct="1">
              <a:spcBef>
                <a:spcPct val="0"/>
              </a:spcBef>
              <a:spcAft>
                <a:spcPts val="0"/>
              </a:spcAft>
              <a:buClrTx/>
              <a:buSzTx/>
              <a:buFontTx/>
              <a:buNone/>
              <a:defRPr/>
            </a:pPr>
            <a:r>
              <a:rPr lang="en-US" altLang="ja-JP" sz="2800" dirty="0">
                <a:solidFill>
                  <a:srgbClr val="000000"/>
                </a:solidFill>
                <a:latin typeface="+mn-ea"/>
                <a:ea typeface="+mn-ea"/>
              </a:rPr>
              <a:t>3</a:t>
            </a:r>
            <a:r>
              <a:rPr lang="zh-CN" altLang="en-US" sz="2800" dirty="0">
                <a:solidFill>
                  <a:srgbClr val="000000"/>
                </a:solidFill>
                <a:latin typeface="+mn-ea"/>
                <a:ea typeface="+mn-ea"/>
              </a:rPr>
              <a:t>、将个体的</a:t>
            </a:r>
            <a:r>
              <a:rPr lang="zh-CN" altLang="en-US" sz="2800" dirty="0">
                <a:solidFill>
                  <a:srgbClr val="000000"/>
                </a:solidFill>
                <a:highlight>
                  <a:srgbClr val="00FFFF"/>
                </a:highlight>
                <a:latin typeface="+mn-ea"/>
                <a:ea typeface="+mn-ea"/>
              </a:rPr>
              <a:t>表现型</a:t>
            </a:r>
            <a:r>
              <a:rPr lang="zh-CN" altLang="en-US" sz="2800" dirty="0">
                <a:solidFill>
                  <a:srgbClr val="000000"/>
                </a:solidFill>
                <a:latin typeface="+mn-ea"/>
                <a:ea typeface="+mn-ea"/>
              </a:rPr>
              <a:t>代入适应度函数</a:t>
            </a:r>
            <a:endParaRPr lang="en-US" altLang="ja-JP" sz="2800" dirty="0">
              <a:solidFill>
                <a:srgbClr val="000000"/>
              </a:solidFill>
              <a:latin typeface="+mn-ea"/>
              <a:ea typeface="+mn-ea"/>
            </a:endParaRPr>
          </a:p>
        </p:txBody>
      </p:sp>
      <p:graphicFrame>
        <p:nvGraphicFramePr>
          <p:cNvPr id="489480" name="Object 8">
            <a:extLst>
              <a:ext uri="{FF2B5EF4-FFF2-40B4-BE49-F238E27FC236}">
                <a16:creationId xmlns:a16="http://schemas.microsoft.com/office/drawing/2014/main" id="{0035526D-5BF4-3D95-C3A6-8751F72DB0EB}"/>
              </a:ext>
            </a:extLst>
          </p:cNvPr>
          <p:cNvGraphicFramePr>
            <a:graphicFrameLocks noChangeAspect="1"/>
          </p:cNvGraphicFramePr>
          <p:nvPr>
            <p:extLst>
              <p:ext uri="{D42A27DB-BD31-4B8C-83A1-F6EECF244321}">
                <p14:modId xmlns:p14="http://schemas.microsoft.com/office/powerpoint/2010/main" val="1258088012"/>
              </p:ext>
            </p:extLst>
          </p:nvPr>
        </p:nvGraphicFramePr>
        <p:xfrm>
          <a:off x="890588" y="4402138"/>
          <a:ext cx="6954837" cy="1122362"/>
        </p:xfrm>
        <a:graphic>
          <a:graphicData uri="http://schemas.openxmlformats.org/presentationml/2006/ole">
            <mc:AlternateContent xmlns:mc="http://schemas.openxmlformats.org/markup-compatibility/2006">
              <mc:Choice xmlns:v="urn:schemas-microsoft-com:vml" Requires="v">
                <p:oleObj name="Equation" r:id="rId3" imgW="2831760" imgH="457200" progId="Equation.DSMT4">
                  <p:embed/>
                </p:oleObj>
              </mc:Choice>
              <mc:Fallback>
                <p:oleObj name="Equation" r:id="rId3" imgW="2831760" imgH="457200" progId="Equation.DSMT4">
                  <p:embed/>
                  <p:pic>
                    <p:nvPicPr>
                      <p:cNvPr id="0" name="Object 8"/>
                      <p:cNvPicPr>
                        <a:picLocks noChangeAspect="1" noChangeArrowheads="1"/>
                      </p:cNvPicPr>
                      <p:nvPr/>
                    </p:nvPicPr>
                    <p:blipFill>
                      <a:blip r:embed="rId4"/>
                      <a:srcRect/>
                      <a:stretch>
                        <a:fillRect/>
                      </a:stretch>
                    </p:blipFill>
                    <p:spPr bwMode="auto">
                      <a:xfrm>
                        <a:off x="890588" y="4402138"/>
                        <a:ext cx="6954837"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9481" name="Rectangle 9">
            <a:extLst>
              <a:ext uri="{FF2B5EF4-FFF2-40B4-BE49-F238E27FC236}">
                <a16:creationId xmlns:a16="http://schemas.microsoft.com/office/drawing/2014/main" id="{43DF46F1-F56B-3A4D-5FF3-462D8045B5C2}"/>
              </a:ext>
            </a:extLst>
          </p:cNvPr>
          <p:cNvSpPr>
            <a:spLocks noChangeArrowheads="1"/>
          </p:cNvSpPr>
          <p:nvPr/>
        </p:nvSpPr>
        <p:spPr bwMode="auto">
          <a:xfrm>
            <a:off x="1008063" y="1844675"/>
            <a:ext cx="7127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sz="2800" i="1">
                <a:latin typeface="Times New Roman" panose="02020603050405020304" pitchFamily="18" charset="0"/>
              </a:rPr>
              <a:t>f </a:t>
            </a:r>
            <a:r>
              <a:rPr lang="en-US" altLang="ja-JP" sz="2800">
                <a:latin typeface="Times New Roman" panose="02020603050405020304" pitchFamily="18" charset="0"/>
              </a:rPr>
              <a:t>(</a:t>
            </a:r>
            <a:r>
              <a:rPr lang="en-US" altLang="ja-JP" sz="2800" i="1">
                <a:latin typeface="Times New Roman" panose="02020603050405020304" pitchFamily="18" charset="0"/>
              </a:rPr>
              <a:t>x</a:t>
            </a:r>
            <a:r>
              <a:rPr lang="en-US" altLang="ja-JP" sz="2800" baseline="-25000">
                <a:latin typeface="Times New Roman" panose="02020603050405020304" pitchFamily="18" charset="0"/>
              </a:rPr>
              <a:t>1</a:t>
            </a:r>
            <a:r>
              <a:rPr lang="en-US" altLang="ja-JP" sz="2800">
                <a:latin typeface="Times New Roman" panose="02020603050405020304" pitchFamily="18" charset="0"/>
              </a:rPr>
              <a:t>, </a:t>
            </a:r>
            <a:r>
              <a:rPr lang="en-US" altLang="ja-JP" sz="2800" i="1">
                <a:latin typeface="Times New Roman" panose="02020603050405020304" pitchFamily="18" charset="0"/>
              </a:rPr>
              <a:t>x</a:t>
            </a:r>
            <a:r>
              <a:rPr lang="en-US" altLang="ja-JP" sz="2800" baseline="-25000">
                <a:latin typeface="Times New Roman" panose="02020603050405020304" pitchFamily="18" charset="0"/>
              </a:rPr>
              <a:t>2</a:t>
            </a:r>
            <a:r>
              <a:rPr lang="en-US" altLang="ja-JP" sz="2800">
                <a:latin typeface="Times New Roman" panose="02020603050405020304" pitchFamily="18" charset="0"/>
              </a:rPr>
              <a:t>) = 21.5 + </a:t>
            </a:r>
            <a:r>
              <a:rPr lang="en-US" altLang="ja-JP" sz="2800" i="1">
                <a:latin typeface="Times New Roman" panose="02020603050405020304" pitchFamily="18" charset="0"/>
              </a:rPr>
              <a:t>x</a:t>
            </a:r>
            <a:r>
              <a:rPr lang="en-US" altLang="ja-JP" sz="2800" baseline="-25000">
                <a:latin typeface="Times New Roman" panose="02020603050405020304" pitchFamily="18" charset="0"/>
              </a:rPr>
              <a:t>1</a:t>
            </a:r>
            <a:r>
              <a:rPr lang="en-US" altLang="ja-JP" sz="2800">
                <a:latin typeface="Times New Roman" panose="02020603050405020304" pitchFamily="18" charset="0"/>
              </a:rPr>
              <a:t>·sin(4</a:t>
            </a:r>
            <a:r>
              <a:rPr lang="el-GR" altLang="ja-JP" sz="2800" i="1">
                <a:latin typeface="Times New Roman" panose="02020603050405020304" pitchFamily="18" charset="0"/>
                <a:cs typeface="Times New Roman" panose="02020603050405020304" pitchFamily="18" charset="0"/>
              </a:rPr>
              <a:t>π</a:t>
            </a:r>
            <a:r>
              <a:rPr lang="en-US" altLang="ja-JP" sz="2800">
                <a:latin typeface="Times New Roman" panose="02020603050405020304" pitchFamily="18" charset="0"/>
              </a:rPr>
              <a:t> </a:t>
            </a:r>
            <a:r>
              <a:rPr lang="en-US" altLang="ja-JP" sz="2800" i="1">
                <a:latin typeface="Times New Roman" panose="02020603050405020304" pitchFamily="18" charset="0"/>
              </a:rPr>
              <a:t>x</a:t>
            </a:r>
            <a:r>
              <a:rPr lang="en-US" altLang="ja-JP" sz="2800" baseline="-25000">
                <a:latin typeface="Times New Roman" panose="02020603050405020304" pitchFamily="18" charset="0"/>
              </a:rPr>
              <a:t>1</a:t>
            </a:r>
            <a:r>
              <a:rPr lang="en-US" altLang="ja-JP" sz="2800">
                <a:latin typeface="Times New Roman" panose="02020603050405020304" pitchFamily="18" charset="0"/>
              </a:rPr>
              <a:t>) + </a:t>
            </a:r>
            <a:r>
              <a:rPr lang="en-US" altLang="ja-JP" sz="2800" i="1">
                <a:latin typeface="Times New Roman" panose="02020603050405020304" pitchFamily="18" charset="0"/>
              </a:rPr>
              <a:t>x</a:t>
            </a:r>
            <a:r>
              <a:rPr lang="en-US" altLang="ja-JP" sz="2800">
                <a:latin typeface="Times New Roman" panose="02020603050405020304" pitchFamily="18" charset="0"/>
              </a:rPr>
              <a:t>2·sin(20</a:t>
            </a:r>
            <a:r>
              <a:rPr lang="el-GR" altLang="ja-JP" sz="2800" i="1">
                <a:latin typeface="Times New Roman" panose="02020603050405020304" pitchFamily="18" charset="0"/>
              </a:rPr>
              <a:t>π</a:t>
            </a:r>
            <a:r>
              <a:rPr lang="en-US" altLang="ja-JP" sz="2800">
                <a:latin typeface="Times New Roman" panose="02020603050405020304" pitchFamily="18" charset="0"/>
              </a:rPr>
              <a:t> </a:t>
            </a:r>
            <a:r>
              <a:rPr lang="en-US" altLang="ja-JP" sz="2800" i="1">
                <a:latin typeface="Times New Roman" panose="02020603050405020304" pitchFamily="18" charset="0"/>
              </a:rPr>
              <a:t>x</a:t>
            </a:r>
            <a:r>
              <a:rPr lang="en-US" altLang="ja-JP" sz="2800" baseline="-25000">
                <a:latin typeface="Times New Roman" panose="02020603050405020304" pitchFamily="18" charset="0"/>
              </a:rPr>
              <a:t>2</a:t>
            </a:r>
            <a:r>
              <a:rPr lang="en-US" altLang="ja-JP" sz="2800">
                <a:latin typeface="Times New Roman" panose="02020603050405020304" pitchFamily="18" charset="0"/>
              </a:rPr>
              <a:t>)</a:t>
            </a:r>
          </a:p>
        </p:txBody>
      </p:sp>
      <p:sp>
        <p:nvSpPr>
          <p:cNvPr id="489482" name="Text Box 10">
            <a:extLst>
              <a:ext uri="{FF2B5EF4-FFF2-40B4-BE49-F238E27FC236}">
                <a16:creationId xmlns:a16="http://schemas.microsoft.com/office/drawing/2014/main" id="{8CDE7B00-64E1-9918-2742-CBE5C9D2EE2C}"/>
              </a:ext>
            </a:extLst>
          </p:cNvPr>
          <p:cNvSpPr txBox="1">
            <a:spLocks noChangeArrowheads="1"/>
          </p:cNvSpPr>
          <p:nvPr/>
        </p:nvSpPr>
        <p:spPr bwMode="auto">
          <a:xfrm>
            <a:off x="311150" y="6272213"/>
            <a:ext cx="65897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sz="2800" i="1">
                <a:latin typeface="Times New Roman" panose="02020603050405020304" pitchFamily="18" charset="0"/>
              </a:rPr>
              <a:t>eval</a:t>
            </a:r>
            <a:r>
              <a:rPr lang="en-US" altLang="ja-JP" sz="2800">
                <a:latin typeface="Times New Roman" panose="02020603050405020304" pitchFamily="18" charset="0"/>
              </a:rPr>
              <a:t>(</a:t>
            </a:r>
            <a:r>
              <a:rPr lang="en-US" altLang="ja-JP" sz="2800" i="1">
                <a:latin typeface="Times New Roman" panose="02020603050405020304" pitchFamily="18" charset="0"/>
              </a:rPr>
              <a:t>v</a:t>
            </a:r>
            <a:r>
              <a:rPr lang="en-US" altLang="ja-JP" sz="2800" baseline="-25000">
                <a:latin typeface="Times New Roman" panose="02020603050405020304" pitchFamily="18" charset="0"/>
              </a:rPr>
              <a:t>1</a:t>
            </a:r>
            <a:r>
              <a:rPr lang="en-US" altLang="ja-JP" sz="2800">
                <a:latin typeface="Times New Roman" panose="02020603050405020304" pitchFamily="18" charset="0"/>
              </a:rPr>
              <a:t>)</a:t>
            </a:r>
            <a:r>
              <a:rPr lang="en-US" altLang="ja-JP" sz="2800" i="1">
                <a:latin typeface="Times New Roman" panose="02020603050405020304" pitchFamily="18" charset="0"/>
              </a:rPr>
              <a:t> = f </a:t>
            </a:r>
            <a:r>
              <a:rPr lang="en-US" altLang="ja-JP" sz="2800">
                <a:latin typeface="Times New Roman" panose="02020603050405020304" pitchFamily="18" charset="0"/>
              </a:rPr>
              <a:t>(-2.68796, 5.36165) =19.805119</a:t>
            </a:r>
          </a:p>
        </p:txBody>
      </p:sp>
      <p:sp>
        <p:nvSpPr>
          <p:cNvPr id="489484" name="Rectangle 12">
            <a:extLst>
              <a:ext uri="{FF2B5EF4-FFF2-40B4-BE49-F238E27FC236}">
                <a16:creationId xmlns:a16="http://schemas.microsoft.com/office/drawing/2014/main" id="{1CC77311-0D5E-07BB-FE96-E48AD3FC38E0}"/>
              </a:ext>
            </a:extLst>
          </p:cNvPr>
          <p:cNvSpPr>
            <a:spLocks noChangeArrowheads="1"/>
          </p:cNvSpPr>
          <p:nvPr/>
        </p:nvSpPr>
        <p:spPr bwMode="auto">
          <a:xfrm>
            <a:off x="311150" y="5748338"/>
            <a:ext cx="61483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ja-JP" sz="2800">
                <a:solidFill>
                  <a:srgbClr val="0000FF"/>
                </a:solidFill>
              </a:rPr>
              <a:t>Example:</a:t>
            </a:r>
            <a:r>
              <a:rPr lang="en-US" altLang="ja-JP" sz="2800"/>
              <a:t>  (</a:t>
            </a:r>
            <a:r>
              <a:rPr lang="en-US" altLang="ja-JP" sz="2800" i="1">
                <a:latin typeface="Times New Roman" panose="02020603050405020304" pitchFamily="18" charset="0"/>
              </a:rPr>
              <a:t>x</a:t>
            </a:r>
            <a:r>
              <a:rPr lang="en-US" altLang="ja-JP" sz="2800" baseline="-25000"/>
              <a:t>1</a:t>
            </a:r>
            <a:r>
              <a:rPr lang="en-US" altLang="ja-JP" sz="2800"/>
              <a:t>=-2.68796, </a:t>
            </a:r>
            <a:r>
              <a:rPr lang="en-US" altLang="ja-JP" sz="2800" i="1">
                <a:latin typeface="Times New Roman" panose="02020603050405020304" pitchFamily="18" charset="0"/>
              </a:rPr>
              <a:t>x</a:t>
            </a:r>
            <a:r>
              <a:rPr lang="en-US" altLang="ja-JP" sz="2800" baseline="-25000"/>
              <a:t>2</a:t>
            </a:r>
            <a:r>
              <a:rPr lang="en-US" altLang="ja-JP" sz="2800"/>
              <a:t>= 5.36165)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89481"/>
                                        </p:tgtEl>
                                        <p:attrNameLst>
                                          <p:attrName>style.visibility</p:attrName>
                                        </p:attrNameLst>
                                      </p:cBhvr>
                                      <p:to>
                                        <p:strVal val="visible"/>
                                      </p:to>
                                    </p:set>
                                    <p:animEffect transition="in" filter="slide(fromBottom)">
                                      <p:cBhvr>
                                        <p:cTn id="7" dur="500"/>
                                        <p:tgtEl>
                                          <p:spTgt spid="4894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89477">
                                            <p:txEl>
                                              <p:pRg st="4" end="4"/>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489477">
                                            <p:txEl>
                                              <p:pRg st="6" end="6"/>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489480"/>
                                        </p:tgtEl>
                                        <p:attrNameLst>
                                          <p:attrName>style.visibility</p:attrName>
                                        </p:attrNameLst>
                                      </p:cBhvr>
                                      <p:to>
                                        <p:strVal val="visible"/>
                                      </p:to>
                                    </p:set>
                                    <p:animEffect transition="in" filter="slide(fromBottom)">
                                      <p:cBhvr>
                                        <p:cTn id="20" dur="500"/>
                                        <p:tgtEl>
                                          <p:spTgt spid="4894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489484"/>
                                        </p:tgtEl>
                                        <p:attrNameLst>
                                          <p:attrName>style.visibility</p:attrName>
                                        </p:attrNameLst>
                                      </p:cBhvr>
                                      <p:to>
                                        <p:strVal val="visible"/>
                                      </p:to>
                                    </p:set>
                                    <p:animEffect transition="in" filter="slide(fromBottom)">
                                      <p:cBhvr>
                                        <p:cTn id="25" dur="500"/>
                                        <p:tgtEl>
                                          <p:spTgt spid="489484"/>
                                        </p:tgtEl>
                                      </p:cBhvr>
                                    </p:animEffect>
                                  </p:childTnLst>
                                </p:cTn>
                              </p:par>
                              <p:par>
                                <p:cTn id="26" presetID="12" presetClass="entr" presetSubtype="4" fill="hold" nodeType="withEffect">
                                  <p:stCondLst>
                                    <p:cond delay="0"/>
                                  </p:stCondLst>
                                  <p:childTnLst>
                                    <p:set>
                                      <p:cBhvr>
                                        <p:cTn id="27" dur="1" fill="hold">
                                          <p:stCondLst>
                                            <p:cond delay="0"/>
                                          </p:stCondLst>
                                        </p:cTn>
                                        <p:tgtEl>
                                          <p:spTgt spid="489482"/>
                                        </p:tgtEl>
                                        <p:attrNameLst>
                                          <p:attrName>style.visibility</p:attrName>
                                        </p:attrNameLst>
                                      </p:cBhvr>
                                      <p:to>
                                        <p:strVal val="visible"/>
                                      </p:to>
                                    </p:set>
                                    <p:animEffect transition="in" filter="slide(fromBottom)">
                                      <p:cBhvr>
                                        <p:cTn id="28" dur="500"/>
                                        <p:tgtEl>
                                          <p:spTgt spid="489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p:bldP spid="489481" grpId="0"/>
      <p:bldP spid="489482" grpId="0"/>
      <p:bldP spid="4894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a:extLst>
              <a:ext uri="{FF2B5EF4-FFF2-40B4-BE49-F238E27FC236}">
                <a16:creationId xmlns:a16="http://schemas.microsoft.com/office/drawing/2014/main" id="{ACF20129-F359-3B7B-863F-1566CAF374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55171364-DE83-46E9-A2B7-30669BA9D5CC}" type="slidenum">
              <a:rPr kumimoji="0" lang="en-US" altLang="ja-JP" sz="1400" smtClean="0">
                <a:solidFill>
                  <a:srgbClr val="A50021"/>
                </a:solidFill>
              </a:rPr>
              <a:pPr>
                <a:spcBef>
                  <a:spcPct val="0"/>
                </a:spcBef>
                <a:buClrTx/>
                <a:buFontTx/>
                <a:buNone/>
              </a:pPr>
              <a:t>82</a:t>
            </a:fld>
            <a:endParaRPr kumimoji="0" lang="en-US" altLang="ja-JP" sz="1400">
              <a:solidFill>
                <a:srgbClr val="A50021"/>
              </a:solidFill>
            </a:endParaRPr>
          </a:p>
        </p:txBody>
      </p:sp>
      <p:sp>
        <p:nvSpPr>
          <p:cNvPr id="119811" name="Rectangle 2">
            <a:extLst>
              <a:ext uri="{FF2B5EF4-FFF2-40B4-BE49-F238E27FC236}">
                <a16:creationId xmlns:a16="http://schemas.microsoft.com/office/drawing/2014/main" id="{A7E06940-EEAC-3984-CC30-30B5953D080D}"/>
              </a:ext>
            </a:extLst>
          </p:cNvPr>
          <p:cNvSpPr>
            <a:spLocks noGrp="1" noChangeArrowheads="1"/>
          </p:cNvSpPr>
          <p:nvPr>
            <p:ph type="title"/>
          </p:nvPr>
        </p:nvSpPr>
        <p:spPr/>
        <p:txBody>
          <a:bodyPr/>
          <a:lstStyle/>
          <a:p>
            <a:pPr eaLnBrk="1" hangingPunct="1"/>
            <a:r>
              <a:rPr lang="zh-CN" altLang="en-US" sz="3400"/>
              <a:t>种群中所有个体进行适应度计算</a:t>
            </a:r>
            <a:endParaRPr lang="en-US" altLang="ja-JP" sz="3400"/>
          </a:p>
        </p:txBody>
      </p:sp>
      <p:sp>
        <p:nvSpPr>
          <p:cNvPr id="651268" name="Rectangle 4">
            <a:extLst>
              <a:ext uri="{FF2B5EF4-FFF2-40B4-BE49-F238E27FC236}">
                <a16:creationId xmlns:a16="http://schemas.microsoft.com/office/drawing/2014/main" id="{2D51DDFA-C496-AD6F-BDEE-5069CC031EC5}"/>
              </a:ext>
            </a:extLst>
          </p:cNvPr>
          <p:cNvSpPr>
            <a:spLocks noChangeArrowheads="1"/>
          </p:cNvSpPr>
          <p:nvPr/>
        </p:nvSpPr>
        <p:spPr bwMode="auto">
          <a:xfrm>
            <a:off x="1079500" y="1144588"/>
            <a:ext cx="771842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1</a:t>
            </a:r>
            <a:r>
              <a:rPr lang="en-US" altLang="ja-JP" sz="2400" b="0">
                <a:ea typeface="HG丸ｺﾞｼｯｸM-PRO" panose="020F0400000000000000" pitchFamily="34" charset="-128"/>
              </a:rPr>
              <a:t>)</a:t>
            </a:r>
            <a:r>
              <a:rPr lang="en-US" altLang="ja-JP" sz="2400" b="0" i="1">
                <a:ea typeface="HG丸ｺﾞｼｯｸM-PRO" panose="020F0400000000000000" pitchFamily="34" charset="-128"/>
              </a:rPr>
              <a:t> = f </a:t>
            </a:r>
            <a:r>
              <a:rPr lang="en-US" altLang="ja-JP" sz="2400" b="0">
                <a:ea typeface="HG丸ｺﾞｼｯｸM-PRO" panose="020F0400000000000000" pitchFamily="34" charset="-128"/>
              </a:rPr>
              <a:t>(-2.687969, 5.361653) =19.805119 </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2</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(0.474101, 4.170144) = 17.370896</a:t>
            </a:r>
          </a:p>
          <a:p>
            <a:pPr>
              <a:lnSpc>
                <a:spcPct val="130000"/>
              </a:lnSpc>
              <a:spcBef>
                <a:spcPct val="0"/>
              </a:spcBef>
              <a:buClrTx/>
              <a:buFontTx/>
              <a:buNone/>
            </a:pPr>
            <a:r>
              <a:rPr lang="en-US" altLang="ja-JP" sz="2400" b="0" i="1">
                <a:solidFill>
                  <a:srgbClr val="0000FF"/>
                </a:solidFill>
                <a:ea typeface="HG丸ｺﾞｼｯｸM-PRO" panose="020F0400000000000000" pitchFamily="34" charset="-128"/>
              </a:rPr>
              <a:t>eval</a:t>
            </a:r>
            <a:r>
              <a:rPr lang="en-US" altLang="ja-JP" sz="2400" b="0">
                <a:solidFill>
                  <a:srgbClr val="0000FF"/>
                </a:solidFill>
                <a:ea typeface="HG丸ｺﾞｼｯｸM-PRO" panose="020F0400000000000000" pitchFamily="34" charset="-128"/>
              </a:rPr>
              <a:t>(</a:t>
            </a:r>
            <a:r>
              <a:rPr lang="en-US" altLang="ja-JP" sz="2400" i="1">
                <a:solidFill>
                  <a:srgbClr val="0000FF"/>
                </a:solidFill>
                <a:ea typeface="HG丸ｺﾞｼｯｸM-PRO" panose="020F0400000000000000" pitchFamily="34" charset="-128"/>
              </a:rPr>
              <a:t>v</a:t>
            </a:r>
            <a:r>
              <a:rPr lang="en-US" altLang="ja-JP" sz="2400" b="0" baseline="-25000">
                <a:solidFill>
                  <a:srgbClr val="0000FF"/>
                </a:solidFill>
                <a:ea typeface="HG丸ｺﾞｼｯｸM-PRO" panose="020F0400000000000000" pitchFamily="34" charset="-128"/>
              </a:rPr>
              <a:t>3</a:t>
            </a:r>
            <a:r>
              <a:rPr lang="en-US" altLang="ja-JP" sz="2400" b="0">
                <a:solidFill>
                  <a:srgbClr val="0000FF"/>
                </a:solidFill>
                <a:ea typeface="HG丸ｺﾞｼｯｸM-PRO" panose="020F0400000000000000" pitchFamily="34" charset="-128"/>
              </a:rPr>
              <a:t>)</a:t>
            </a:r>
            <a:r>
              <a:rPr lang="en-US" altLang="ja-JP" sz="2400" b="0" baseline="-25000">
                <a:solidFill>
                  <a:srgbClr val="0000FF"/>
                </a:solidFill>
                <a:ea typeface="HG丸ｺﾞｼｯｸM-PRO" panose="020F0400000000000000" pitchFamily="34" charset="-128"/>
              </a:rPr>
              <a:t> </a:t>
            </a:r>
            <a:r>
              <a:rPr lang="en-US" altLang="ja-JP" sz="2400" b="0" i="1">
                <a:solidFill>
                  <a:srgbClr val="0000FF"/>
                </a:solidFill>
                <a:ea typeface="HG丸ｺﾞｼｯｸM-PRO" panose="020F0400000000000000" pitchFamily="34" charset="-128"/>
              </a:rPr>
              <a:t>= f </a:t>
            </a:r>
            <a:r>
              <a:rPr lang="en-US" altLang="ja-JP" sz="2400" b="0">
                <a:solidFill>
                  <a:srgbClr val="0000FF"/>
                </a:solidFill>
                <a:ea typeface="HG丸ｺﾞｼｯｸM-PRO" panose="020F0400000000000000" pitchFamily="34" charset="-128"/>
              </a:rPr>
              <a:t>(10.419457, 4.661461) = 9.590546</a:t>
            </a:r>
          </a:p>
          <a:p>
            <a:pPr>
              <a:lnSpc>
                <a:spcPct val="130000"/>
              </a:lnSpc>
              <a:spcBef>
                <a:spcPct val="0"/>
              </a:spcBef>
              <a:buClrTx/>
              <a:buFontTx/>
              <a:buNone/>
            </a:pPr>
            <a:r>
              <a:rPr lang="en-US" altLang="ja-JP" sz="2400" b="0" i="1">
                <a:solidFill>
                  <a:schemeClr val="accent2"/>
                </a:solidFill>
                <a:ea typeface="HG丸ｺﾞｼｯｸM-PRO" panose="020F0400000000000000" pitchFamily="34" charset="-128"/>
              </a:rPr>
              <a:t>eval</a:t>
            </a:r>
            <a:r>
              <a:rPr lang="en-US" altLang="ja-JP" sz="2400" b="0">
                <a:solidFill>
                  <a:schemeClr val="accent2"/>
                </a:solidFill>
                <a:ea typeface="HG丸ｺﾞｼｯｸM-PRO" panose="020F0400000000000000" pitchFamily="34" charset="-128"/>
              </a:rPr>
              <a:t>(</a:t>
            </a:r>
            <a:r>
              <a:rPr lang="en-US" altLang="ja-JP" sz="2400" i="1">
                <a:solidFill>
                  <a:schemeClr val="accent2"/>
                </a:solidFill>
                <a:ea typeface="HG丸ｺﾞｼｯｸM-PRO" panose="020F0400000000000000" pitchFamily="34" charset="-128"/>
              </a:rPr>
              <a:t>v</a:t>
            </a:r>
            <a:r>
              <a:rPr lang="en-US" altLang="ja-JP" sz="2400" b="0" baseline="-25000">
                <a:solidFill>
                  <a:schemeClr val="accent2"/>
                </a:solidFill>
                <a:ea typeface="HG丸ｺﾞｼｯｸM-PRO" panose="020F0400000000000000" pitchFamily="34" charset="-128"/>
              </a:rPr>
              <a:t>4</a:t>
            </a:r>
            <a:r>
              <a:rPr lang="en-US" altLang="ja-JP" sz="2400" b="0">
                <a:solidFill>
                  <a:schemeClr val="accent2"/>
                </a:solidFill>
                <a:ea typeface="HG丸ｺﾞｼｯｸM-PRO" panose="020F0400000000000000" pitchFamily="34" charset="-128"/>
              </a:rPr>
              <a:t>)</a:t>
            </a:r>
            <a:r>
              <a:rPr lang="en-US" altLang="ja-JP" sz="2400" b="0" baseline="-25000">
                <a:solidFill>
                  <a:schemeClr val="accent2"/>
                </a:solidFill>
                <a:ea typeface="HG丸ｺﾞｼｯｸM-PRO" panose="020F0400000000000000" pitchFamily="34" charset="-128"/>
              </a:rPr>
              <a:t> </a:t>
            </a:r>
            <a:r>
              <a:rPr lang="en-US" altLang="ja-JP" sz="2400" b="0" i="1">
                <a:solidFill>
                  <a:schemeClr val="accent2"/>
                </a:solidFill>
                <a:ea typeface="HG丸ｺﾞｼｯｸM-PRO" panose="020F0400000000000000" pitchFamily="34" charset="-128"/>
              </a:rPr>
              <a:t>= f </a:t>
            </a:r>
            <a:r>
              <a:rPr lang="en-US" altLang="ja-JP" sz="2400" b="0">
                <a:solidFill>
                  <a:schemeClr val="accent2"/>
                </a:solidFill>
                <a:ea typeface="HG丸ｺﾞｼｯｸM-PRO" panose="020F0400000000000000" pitchFamily="34" charset="-128"/>
              </a:rPr>
              <a:t>(6.159951, 4.109598) = 29.406122</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5</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(-2.301286, 4.477282) = 15.686091</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6</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(11.788084, 4.174346) = 11.900541</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7</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(9.342067, 5.121702) = 17.958717</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8</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(-0.330256, 4.694977) = 19.763190</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9</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(11.671267, 4.873501) = 26.401669</a:t>
            </a:r>
          </a:p>
          <a:p>
            <a:pPr>
              <a:lnSpc>
                <a:spcPct val="130000"/>
              </a:lnSpc>
              <a:spcBef>
                <a:spcPct val="0"/>
              </a:spcBef>
              <a:buClrTx/>
              <a:buFontTx/>
              <a:buNone/>
            </a:pPr>
            <a:r>
              <a:rPr lang="en-US" altLang="ja-JP" sz="2400" b="0" i="1">
                <a:ea typeface="HG丸ｺﾞｼｯｸM-PRO" panose="020F0400000000000000" pitchFamily="34" charset="-128"/>
              </a:rPr>
              <a:t>eval</a:t>
            </a:r>
            <a:r>
              <a:rPr lang="en-US" altLang="ja-JP" sz="2400" b="0">
                <a:ea typeface="HG丸ｺﾞｼｯｸM-PRO" panose="020F0400000000000000" pitchFamily="34" charset="-128"/>
              </a:rPr>
              <a:t>(</a:t>
            </a:r>
            <a:r>
              <a:rPr lang="en-US" altLang="ja-JP" sz="2400" i="1">
                <a:ea typeface="HG丸ｺﾞｼｯｸM-PRO" panose="020F0400000000000000" pitchFamily="34" charset="-128"/>
              </a:rPr>
              <a:t>v</a:t>
            </a:r>
            <a:r>
              <a:rPr lang="en-US" altLang="ja-JP" sz="2400" b="0" baseline="-25000">
                <a:ea typeface="HG丸ｺﾞｼｯｸM-PRO" panose="020F0400000000000000" pitchFamily="34" charset="-128"/>
              </a:rPr>
              <a:t>10</a:t>
            </a:r>
            <a:r>
              <a:rPr lang="en-US" altLang="ja-JP" sz="2400" b="0">
                <a:ea typeface="HG丸ｺﾞｼｯｸM-PRO" panose="020F0400000000000000" pitchFamily="34" charset="-128"/>
              </a:rPr>
              <a:t>)</a:t>
            </a:r>
            <a:r>
              <a:rPr lang="en-US" altLang="ja-JP" sz="2400" b="0" baseline="-25000">
                <a:ea typeface="HG丸ｺﾞｼｯｸM-PRO" panose="020F0400000000000000" pitchFamily="34" charset="-128"/>
              </a:rPr>
              <a:t> </a:t>
            </a:r>
            <a:r>
              <a:rPr lang="en-US" altLang="ja-JP" sz="2400" b="0" i="1">
                <a:ea typeface="HG丸ｺﾞｼｯｸM-PRO" panose="020F0400000000000000" pitchFamily="34" charset="-128"/>
              </a:rPr>
              <a:t>= f </a:t>
            </a:r>
            <a:r>
              <a:rPr lang="en-US" altLang="ja-JP" sz="2400" b="0">
                <a:ea typeface="HG丸ｺﾞｼｯｸM-PRO" panose="020F0400000000000000" pitchFamily="34" charset="-128"/>
              </a:rPr>
              <a:t>(11.446273, 4.171908) = 10.252480</a:t>
            </a:r>
          </a:p>
        </p:txBody>
      </p:sp>
      <p:sp>
        <p:nvSpPr>
          <p:cNvPr id="4" name="文本框 3">
            <a:extLst>
              <a:ext uri="{FF2B5EF4-FFF2-40B4-BE49-F238E27FC236}">
                <a16:creationId xmlns:a16="http://schemas.microsoft.com/office/drawing/2014/main" id="{E29A936B-8784-84BA-8557-6BB702507850}"/>
              </a:ext>
            </a:extLst>
          </p:cNvPr>
          <p:cNvSpPr txBox="1">
            <a:spLocks noChangeArrowheads="1"/>
          </p:cNvSpPr>
          <p:nvPr/>
        </p:nvSpPr>
        <p:spPr bwMode="auto">
          <a:xfrm>
            <a:off x="1276350" y="6137275"/>
            <a:ext cx="6359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dirty="0"/>
              <a:t>可以看到最优的个体是</a:t>
            </a:r>
            <a:r>
              <a:rPr lang="en-US" altLang="ja-JP" sz="2400" i="1" dirty="0">
                <a:solidFill>
                  <a:schemeClr val="accent2"/>
                </a:solidFill>
              </a:rPr>
              <a:t>v</a:t>
            </a:r>
            <a:r>
              <a:rPr lang="en-US" altLang="ja-JP" sz="2400" baseline="-25000" dirty="0">
                <a:solidFill>
                  <a:schemeClr val="accent2"/>
                </a:solidFill>
              </a:rPr>
              <a:t>4</a:t>
            </a:r>
            <a:r>
              <a:rPr lang="en-US" altLang="ja-JP" sz="2400" dirty="0"/>
              <a:t> </a:t>
            </a:r>
            <a:r>
              <a:rPr lang="zh-CN" altLang="en-US" sz="2400" dirty="0"/>
              <a:t>，最差的个体是</a:t>
            </a:r>
            <a:r>
              <a:rPr lang="en-US" altLang="ja-JP" sz="2400" dirty="0"/>
              <a:t> </a:t>
            </a:r>
            <a:r>
              <a:rPr lang="en-US" altLang="ja-JP" sz="2400" i="1" dirty="0">
                <a:solidFill>
                  <a:srgbClr val="0000FF"/>
                </a:solidFill>
              </a:rPr>
              <a:t>v</a:t>
            </a:r>
            <a:r>
              <a:rPr lang="en-US" altLang="ja-JP" sz="2400" baseline="-25000" dirty="0">
                <a:solidFill>
                  <a:srgbClr val="0000FF"/>
                </a:solidFill>
              </a:rPr>
              <a:t>3</a:t>
            </a:r>
            <a:r>
              <a:rPr lang="en-US" altLang="ja-JP" sz="2400" baseline="-25000" dirty="0"/>
              <a:t> </a:t>
            </a:r>
            <a:endParaRPr lang="en-US" altLang="ja-JP" sz="2400" u="sng"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51268"/>
                                        </p:tgtEl>
                                        <p:attrNameLst>
                                          <p:attrName>style.visibility</p:attrName>
                                        </p:attrNameLst>
                                      </p:cBhvr>
                                      <p:to>
                                        <p:strVal val="visible"/>
                                      </p:to>
                                    </p:set>
                                    <p:animEffect transition="in" filter="slide(fromBottom)">
                                      <p:cBhvr>
                                        <p:cTn id="7" dur="500"/>
                                        <p:tgtEl>
                                          <p:spTgt spid="651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8"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a:extLst>
              <a:ext uri="{FF2B5EF4-FFF2-40B4-BE49-F238E27FC236}">
                <a16:creationId xmlns:a16="http://schemas.microsoft.com/office/drawing/2014/main" id="{714D38C2-4FFE-0E02-1AD8-9C2F5663488C}"/>
              </a:ext>
            </a:extLst>
          </p:cNvPr>
          <p:cNvSpPr>
            <a:spLocks noGrp="1"/>
          </p:cNvSpPr>
          <p:nvPr>
            <p:ph type="sldNum" sz="quarter" idx="10"/>
          </p:nvPr>
        </p:nvSpPr>
        <p:spPr>
          <a:xfrm>
            <a:off x="6983413" y="6211888"/>
            <a:ext cx="1981200" cy="360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0AC512F-4365-41A2-8D19-EB03E622654A}" type="slidenum">
              <a:rPr kumimoji="0" lang="en-US" altLang="ja-JP" sz="1400" smtClean="0">
                <a:solidFill>
                  <a:srgbClr val="A50021"/>
                </a:solidFill>
              </a:rPr>
              <a:pPr>
                <a:spcBef>
                  <a:spcPct val="0"/>
                </a:spcBef>
                <a:buClrTx/>
                <a:buFontTx/>
                <a:buNone/>
              </a:pPr>
              <a:t>83</a:t>
            </a:fld>
            <a:endParaRPr kumimoji="0" lang="en-US" altLang="ja-JP" sz="1400">
              <a:solidFill>
                <a:srgbClr val="A50021"/>
              </a:solidFill>
            </a:endParaRPr>
          </a:p>
        </p:txBody>
      </p:sp>
      <p:sp>
        <p:nvSpPr>
          <p:cNvPr id="121859" name="Rectangle 2">
            <a:extLst>
              <a:ext uri="{FF2B5EF4-FFF2-40B4-BE49-F238E27FC236}">
                <a16:creationId xmlns:a16="http://schemas.microsoft.com/office/drawing/2014/main" id="{CA344996-5BD9-DB06-C68B-4944CDC3BF80}"/>
              </a:ext>
            </a:extLst>
          </p:cNvPr>
          <p:cNvSpPr>
            <a:spLocks noGrp="1" noChangeArrowheads="1"/>
          </p:cNvSpPr>
          <p:nvPr>
            <p:ph type="title"/>
          </p:nvPr>
        </p:nvSpPr>
        <p:spPr/>
        <p:txBody>
          <a:bodyPr/>
          <a:lstStyle/>
          <a:p>
            <a:pPr eaLnBrk="1" hangingPunct="1"/>
            <a:r>
              <a:rPr lang="zh-CN" altLang="en-US" sz="3400" dirty="0"/>
              <a:t>轮盘赌选择父代</a:t>
            </a:r>
            <a:endParaRPr lang="en-US" altLang="ja-JP" sz="3400" dirty="0"/>
          </a:p>
        </p:txBody>
      </p:sp>
      <p:sp>
        <p:nvSpPr>
          <p:cNvPr id="121864" name="Rectangle 4">
            <a:extLst>
              <a:ext uri="{FF2B5EF4-FFF2-40B4-BE49-F238E27FC236}">
                <a16:creationId xmlns:a16="http://schemas.microsoft.com/office/drawing/2014/main" id="{BA12DFC5-E95D-491F-732E-FE1DBA17E151}"/>
              </a:ext>
            </a:extLst>
          </p:cNvPr>
          <p:cNvSpPr>
            <a:spLocks noChangeArrowheads="1"/>
          </p:cNvSpPr>
          <p:nvPr/>
        </p:nvSpPr>
        <p:spPr bwMode="auto">
          <a:xfrm>
            <a:off x="900113" y="827088"/>
            <a:ext cx="6049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1: Calculate the total fitness </a:t>
            </a:r>
            <a:r>
              <a:rPr lang="en-US" altLang="ja-JP" sz="2000" b="0" i="1">
                <a:ea typeface="HG丸ｺﾞｼｯｸM-PRO" panose="020F0400000000000000" pitchFamily="34" charset="-128"/>
              </a:rPr>
              <a:t>F</a:t>
            </a:r>
            <a:r>
              <a:rPr lang="en-US" altLang="ja-JP" sz="2000" b="0">
                <a:ea typeface="HG丸ｺﾞｼｯｸM-PRO" panose="020F0400000000000000" pitchFamily="34" charset="-128"/>
              </a:rPr>
              <a:t> for the population.</a:t>
            </a:r>
          </a:p>
        </p:txBody>
      </p:sp>
      <p:sp>
        <p:nvSpPr>
          <p:cNvPr id="121865" name="Rectangle 5">
            <a:extLst>
              <a:ext uri="{FF2B5EF4-FFF2-40B4-BE49-F238E27FC236}">
                <a16:creationId xmlns:a16="http://schemas.microsoft.com/office/drawing/2014/main" id="{EA81F99C-7A98-A244-7BFA-BEF4D364623B}"/>
              </a:ext>
            </a:extLst>
          </p:cNvPr>
          <p:cNvSpPr>
            <a:spLocks noChangeArrowheads="1"/>
          </p:cNvSpPr>
          <p:nvPr/>
        </p:nvSpPr>
        <p:spPr bwMode="auto">
          <a:xfrm>
            <a:off x="854075" y="2317750"/>
            <a:ext cx="7402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2: Calculate selection probability </a:t>
            </a:r>
            <a:r>
              <a:rPr lang="en-US" altLang="ja-JP" sz="2000" b="0" i="1">
                <a:ea typeface="HG丸ｺﾞｼｯｸM-PRO" panose="020F0400000000000000" pitchFamily="34" charset="-128"/>
              </a:rPr>
              <a:t>p</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rPr>
              <a:t>for</a:t>
            </a:r>
            <a:r>
              <a:rPr lang="en-US" altLang="ja-JP" sz="2000" b="0" i="1" baseline="-25000">
                <a:ea typeface="HG丸ｺﾞｼｯｸM-PRO" panose="020F0400000000000000" pitchFamily="34" charset="-128"/>
              </a:rPr>
              <a:t> </a:t>
            </a:r>
            <a:r>
              <a:rPr lang="en-US" altLang="ja-JP" sz="2000" b="0">
                <a:ea typeface="HG丸ｺﾞｼｯｸM-PRO" panose="020F0400000000000000" pitchFamily="34" charset="-128"/>
              </a:rPr>
              <a:t>each chromosome </a:t>
            </a:r>
            <a:r>
              <a:rPr lang="en-US" altLang="ja-JP" sz="2000" i="1">
                <a:ea typeface="HG丸ｺﾞｼｯｸM-PRO" panose="020F0400000000000000" pitchFamily="34" charset="-128"/>
              </a:rPr>
              <a:t>v</a:t>
            </a:r>
            <a:r>
              <a:rPr lang="en-US" altLang="ja-JP" sz="2000" b="0" i="1" baseline="-25000">
                <a:ea typeface="HG丸ｺﾞｼｯｸM-PRO" panose="020F0400000000000000" pitchFamily="34" charset="-128"/>
              </a:rPr>
              <a:t>k</a:t>
            </a:r>
            <a:r>
              <a:rPr lang="en-US" altLang="ja-JP" sz="2000" b="0">
                <a:ea typeface="HG丸ｺﾞｼｯｸM-PRO" panose="020F0400000000000000" pitchFamily="34" charset="-128"/>
              </a:rPr>
              <a:t>.</a:t>
            </a:r>
          </a:p>
        </p:txBody>
      </p:sp>
      <p:sp>
        <p:nvSpPr>
          <p:cNvPr id="121866" name="Rectangle 6">
            <a:extLst>
              <a:ext uri="{FF2B5EF4-FFF2-40B4-BE49-F238E27FC236}">
                <a16:creationId xmlns:a16="http://schemas.microsoft.com/office/drawing/2014/main" id="{9BAFE4A0-B708-2C4B-84BE-FC18500CB870}"/>
              </a:ext>
            </a:extLst>
          </p:cNvPr>
          <p:cNvSpPr>
            <a:spLocks noChangeArrowheads="1"/>
          </p:cNvSpPr>
          <p:nvPr/>
        </p:nvSpPr>
        <p:spPr bwMode="auto">
          <a:xfrm>
            <a:off x="788988" y="4095750"/>
            <a:ext cx="7637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3: Calculate cumulative probability </a:t>
            </a:r>
            <a:r>
              <a:rPr lang="en-US" altLang="ja-JP" sz="2000" b="0" i="1">
                <a:ea typeface="HG丸ｺﾞｼｯｸM-PRO" panose="020F0400000000000000" pitchFamily="34" charset="-128"/>
              </a:rPr>
              <a:t>q</a:t>
            </a:r>
            <a:r>
              <a:rPr lang="en-US" altLang="ja-JP" sz="2000" b="0" i="1" baseline="-25000">
                <a:ea typeface="HG丸ｺﾞｼｯｸM-PRO" panose="020F0400000000000000" pitchFamily="34" charset="-128"/>
              </a:rPr>
              <a:t>k </a:t>
            </a:r>
            <a:r>
              <a:rPr lang="en-US" altLang="ja-JP" sz="2000" b="0">
                <a:ea typeface="HG丸ｺﾞｼｯｸM-PRO" panose="020F0400000000000000" pitchFamily="34" charset="-128"/>
              </a:rPr>
              <a:t>for each chromosome </a:t>
            </a:r>
            <a:r>
              <a:rPr lang="en-US" altLang="ja-JP" sz="2000" i="1">
                <a:ea typeface="HG丸ｺﾞｼｯｸM-PRO" panose="020F0400000000000000" pitchFamily="34" charset="-128"/>
              </a:rPr>
              <a:t>v</a:t>
            </a:r>
            <a:r>
              <a:rPr lang="en-US" altLang="ja-JP" sz="2000" b="0" i="1" baseline="-25000">
                <a:ea typeface="HG丸ｺﾞｼｯｸM-PRO" panose="020F0400000000000000" pitchFamily="34" charset="-128"/>
              </a:rPr>
              <a:t>k</a:t>
            </a:r>
            <a:r>
              <a:rPr lang="en-US" altLang="ja-JP" sz="2000" b="0">
                <a:ea typeface="HG丸ｺﾞｼｯｸM-PRO" panose="020F0400000000000000" pitchFamily="34" charset="-128"/>
              </a:rPr>
              <a:t>.</a:t>
            </a:r>
          </a:p>
        </p:txBody>
      </p:sp>
      <p:sp>
        <p:nvSpPr>
          <p:cNvPr id="121867" name="Rectangle 7">
            <a:extLst>
              <a:ext uri="{FF2B5EF4-FFF2-40B4-BE49-F238E27FC236}">
                <a16:creationId xmlns:a16="http://schemas.microsoft.com/office/drawing/2014/main" id="{C25E51FB-2211-242F-1702-9910135432E3}"/>
              </a:ext>
            </a:extLst>
          </p:cNvPr>
          <p:cNvSpPr>
            <a:spLocks noChangeArrowheads="1"/>
          </p:cNvSpPr>
          <p:nvPr/>
        </p:nvSpPr>
        <p:spPr bwMode="auto">
          <a:xfrm>
            <a:off x="766763" y="5699125"/>
            <a:ext cx="6526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ea typeface="HG丸ｺﾞｼｯｸM-PRO" panose="020F0400000000000000" pitchFamily="34" charset="-128"/>
              </a:rPr>
              <a:t>step 4: Generate a random number </a:t>
            </a:r>
            <a:r>
              <a:rPr lang="en-US" altLang="ja-JP" sz="2000" b="0" i="1">
                <a:ea typeface="HG丸ｺﾞｼｯｸM-PRO" panose="020F0400000000000000" pitchFamily="34" charset="-128"/>
              </a:rPr>
              <a:t>r</a:t>
            </a:r>
            <a:r>
              <a:rPr lang="en-US" altLang="ja-JP" sz="2000" b="0">
                <a:ea typeface="HG丸ｺﾞｼｯｸM-PRO" panose="020F0400000000000000" pitchFamily="34" charset="-128"/>
              </a:rPr>
              <a:t> from the range [0,1].</a:t>
            </a:r>
          </a:p>
        </p:txBody>
      </p:sp>
      <p:grpSp>
        <p:nvGrpSpPr>
          <p:cNvPr id="121868" name="Group 8">
            <a:extLst>
              <a:ext uri="{FF2B5EF4-FFF2-40B4-BE49-F238E27FC236}">
                <a16:creationId xmlns:a16="http://schemas.microsoft.com/office/drawing/2014/main" id="{40A5AE28-015C-59F4-CC00-F6A456E9D31F}"/>
              </a:ext>
            </a:extLst>
          </p:cNvPr>
          <p:cNvGrpSpPr>
            <a:grpSpLocks/>
          </p:cNvGrpSpPr>
          <p:nvPr/>
        </p:nvGrpSpPr>
        <p:grpSpPr bwMode="auto">
          <a:xfrm>
            <a:off x="2503488" y="1255713"/>
            <a:ext cx="3422650" cy="919162"/>
            <a:chOff x="1209" y="942"/>
            <a:chExt cx="1819" cy="483"/>
          </a:xfrm>
        </p:grpSpPr>
        <p:sp>
          <p:nvSpPr>
            <p:cNvPr id="121889" name="Rectangle 9">
              <a:extLst>
                <a:ext uri="{FF2B5EF4-FFF2-40B4-BE49-F238E27FC236}">
                  <a16:creationId xmlns:a16="http://schemas.microsoft.com/office/drawing/2014/main" id="{9B7E304D-8D27-E33E-3546-BFBB7FD401F8}"/>
                </a:ext>
              </a:extLst>
            </p:cNvPr>
            <p:cNvSpPr>
              <a:spLocks noChangeArrowheads="1"/>
            </p:cNvSpPr>
            <p:nvPr/>
          </p:nvSpPr>
          <p:spPr bwMode="auto">
            <a:xfrm>
              <a:off x="2572" y="1080"/>
              <a:ext cx="45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Times New Roman" panose="02020603050405020304" pitchFamily="18" charset="0"/>
                  <a:ea typeface="HG丸ｺﾞｼｯｸM-PRO" panose="020F0400000000000000" pitchFamily="34" charset="-128"/>
                </a:rPr>
                <a:t>135372</a:t>
              </a:r>
              <a:endParaRPr lang="en-US" altLang="ja-JP" sz="1600" b="0">
                <a:latin typeface="Times New Roman" panose="02020603050405020304" pitchFamily="18" charset="0"/>
                <a:ea typeface="HG丸ｺﾞｼｯｸM-PRO" panose="020F0400000000000000" pitchFamily="34" charset="-128"/>
              </a:endParaRPr>
            </a:p>
          </p:txBody>
        </p:sp>
        <p:sp>
          <p:nvSpPr>
            <p:cNvPr id="121890" name="Rectangle 10">
              <a:extLst>
                <a:ext uri="{FF2B5EF4-FFF2-40B4-BE49-F238E27FC236}">
                  <a16:creationId xmlns:a16="http://schemas.microsoft.com/office/drawing/2014/main" id="{5072057F-29A8-7FEC-E2F3-07F71AC5EAAA}"/>
                </a:ext>
              </a:extLst>
            </p:cNvPr>
            <p:cNvSpPr>
              <a:spLocks noChangeArrowheads="1"/>
            </p:cNvSpPr>
            <p:nvPr/>
          </p:nvSpPr>
          <p:spPr bwMode="auto">
            <a:xfrm>
              <a:off x="2535" y="1080"/>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Times New Roman" panose="02020603050405020304" pitchFamily="18" charset="0"/>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891" name="Rectangle 11">
              <a:extLst>
                <a:ext uri="{FF2B5EF4-FFF2-40B4-BE49-F238E27FC236}">
                  <a16:creationId xmlns:a16="http://schemas.microsoft.com/office/drawing/2014/main" id="{CC59567A-BC7A-A021-F886-7939DCB3F471}"/>
                </a:ext>
              </a:extLst>
            </p:cNvPr>
            <p:cNvSpPr>
              <a:spLocks noChangeArrowheads="1"/>
            </p:cNvSpPr>
            <p:nvPr/>
          </p:nvSpPr>
          <p:spPr bwMode="auto">
            <a:xfrm>
              <a:off x="2310" y="1080"/>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Times New Roman" panose="02020603050405020304" pitchFamily="18" charset="0"/>
                  <a:ea typeface="HG丸ｺﾞｼｯｸM-PRO" panose="020F0400000000000000" pitchFamily="34" charset="-128"/>
                </a:rPr>
                <a:t>178</a:t>
              </a:r>
              <a:endParaRPr lang="en-US" altLang="ja-JP" sz="1600" b="0">
                <a:latin typeface="Times New Roman" panose="02020603050405020304" pitchFamily="18" charset="0"/>
                <a:ea typeface="HG丸ｺﾞｼｯｸM-PRO" panose="020F0400000000000000" pitchFamily="34" charset="-128"/>
              </a:endParaRPr>
            </a:p>
          </p:txBody>
        </p:sp>
        <p:sp>
          <p:nvSpPr>
            <p:cNvPr id="121892" name="Rectangle 12">
              <a:extLst>
                <a:ext uri="{FF2B5EF4-FFF2-40B4-BE49-F238E27FC236}">
                  <a16:creationId xmlns:a16="http://schemas.microsoft.com/office/drawing/2014/main" id="{4206FB1F-2A33-3E43-2BBE-2C8E7387DCFF}"/>
                </a:ext>
              </a:extLst>
            </p:cNvPr>
            <p:cNvSpPr>
              <a:spLocks noChangeArrowheads="1"/>
            </p:cNvSpPr>
            <p:nvPr/>
          </p:nvSpPr>
          <p:spPr bwMode="auto">
            <a:xfrm>
              <a:off x="2137" y="1080"/>
              <a:ext cx="5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Times New Roman" panose="02020603050405020304" pitchFamily="18" charset="0"/>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893" name="Rectangle 13">
              <a:extLst>
                <a:ext uri="{FF2B5EF4-FFF2-40B4-BE49-F238E27FC236}">
                  <a16:creationId xmlns:a16="http://schemas.microsoft.com/office/drawing/2014/main" id="{B60EEC4F-09AD-F7FE-3128-E5DA9089D2B0}"/>
                </a:ext>
              </a:extLst>
            </p:cNvPr>
            <p:cNvSpPr>
              <a:spLocks noChangeArrowheads="1"/>
            </p:cNvSpPr>
            <p:nvPr/>
          </p:nvSpPr>
          <p:spPr bwMode="auto">
            <a:xfrm>
              <a:off x="1936" y="1080"/>
              <a:ext cx="51"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Times New Roman" panose="02020603050405020304" pitchFamily="18" charset="0"/>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894" name="Rectangle 14">
              <a:extLst>
                <a:ext uri="{FF2B5EF4-FFF2-40B4-BE49-F238E27FC236}">
                  <a16:creationId xmlns:a16="http://schemas.microsoft.com/office/drawing/2014/main" id="{2C59546B-ED43-EF89-B626-209C5C7529EA}"/>
                </a:ext>
              </a:extLst>
            </p:cNvPr>
            <p:cNvSpPr>
              <a:spLocks noChangeArrowheads="1"/>
            </p:cNvSpPr>
            <p:nvPr/>
          </p:nvSpPr>
          <p:spPr bwMode="auto">
            <a:xfrm>
              <a:off x="1508" y="942"/>
              <a:ext cx="10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300" b="0">
                  <a:latin typeface="Times New Roman" panose="02020603050405020304" pitchFamily="18" charset="0"/>
                  <a:ea typeface="HG丸ｺﾞｼｯｸM-PRO" panose="020F0400000000000000" pitchFamily="34" charset="-128"/>
                </a:rPr>
                <a:t>10</a:t>
              </a:r>
              <a:endParaRPr lang="en-US" altLang="ja-JP" sz="1600" b="0">
                <a:latin typeface="Times New Roman" panose="02020603050405020304" pitchFamily="18" charset="0"/>
                <a:ea typeface="HG丸ｺﾞｼｯｸM-PRO" panose="020F0400000000000000" pitchFamily="34" charset="-128"/>
              </a:endParaRPr>
            </a:p>
          </p:txBody>
        </p:sp>
        <p:sp>
          <p:nvSpPr>
            <p:cNvPr id="121895" name="Rectangle 15">
              <a:extLst>
                <a:ext uri="{FF2B5EF4-FFF2-40B4-BE49-F238E27FC236}">
                  <a16:creationId xmlns:a16="http://schemas.microsoft.com/office/drawing/2014/main" id="{BFB4AED7-5144-C03D-F1F4-F1EEE8D08202}"/>
                </a:ext>
              </a:extLst>
            </p:cNvPr>
            <p:cNvSpPr>
              <a:spLocks noChangeArrowheads="1"/>
            </p:cNvSpPr>
            <p:nvPr/>
          </p:nvSpPr>
          <p:spPr bwMode="auto">
            <a:xfrm>
              <a:off x="1601" y="1299"/>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300" b="0">
                  <a:latin typeface="Times New Roman" panose="02020603050405020304" pitchFamily="18" charset="0"/>
                  <a:ea typeface="HG丸ｺﾞｼｯｸM-PRO" panose="020F0400000000000000" pitchFamily="34" charset="-128"/>
                </a:rPr>
                <a:t>1</a:t>
              </a:r>
              <a:endParaRPr lang="en-US" altLang="ja-JP" sz="1600" b="0">
                <a:latin typeface="Times New Roman" panose="02020603050405020304" pitchFamily="18" charset="0"/>
                <a:ea typeface="HG丸ｺﾞｼｯｸM-PRO" panose="020F0400000000000000" pitchFamily="34" charset="-128"/>
              </a:endParaRPr>
            </a:p>
          </p:txBody>
        </p:sp>
        <p:sp>
          <p:nvSpPr>
            <p:cNvPr id="121896" name="Rectangle 16">
              <a:extLst>
                <a:ext uri="{FF2B5EF4-FFF2-40B4-BE49-F238E27FC236}">
                  <a16:creationId xmlns:a16="http://schemas.microsoft.com/office/drawing/2014/main" id="{6D0476C2-F1CD-3265-2CA4-9E324FB3A4F9}"/>
                </a:ext>
              </a:extLst>
            </p:cNvPr>
            <p:cNvSpPr>
              <a:spLocks noChangeArrowheads="1"/>
            </p:cNvSpPr>
            <p:nvPr/>
          </p:nvSpPr>
          <p:spPr bwMode="auto">
            <a:xfrm>
              <a:off x="2224" y="1062"/>
              <a:ext cx="8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Symbol" panose="05050102010706020507" pitchFamily="18" charset="2"/>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897" name="Rectangle 17">
              <a:extLst>
                <a:ext uri="{FF2B5EF4-FFF2-40B4-BE49-F238E27FC236}">
                  <a16:creationId xmlns:a16="http://schemas.microsoft.com/office/drawing/2014/main" id="{654C0528-3414-4ABD-BEA3-CF6E3B635C62}"/>
                </a:ext>
              </a:extLst>
            </p:cNvPr>
            <p:cNvSpPr>
              <a:spLocks noChangeArrowheads="1"/>
            </p:cNvSpPr>
            <p:nvPr/>
          </p:nvSpPr>
          <p:spPr bwMode="auto">
            <a:xfrm>
              <a:off x="1352" y="1062"/>
              <a:ext cx="8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a:latin typeface="Symbol" panose="05050102010706020507" pitchFamily="18" charset="2"/>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898" name="Rectangle 18">
              <a:extLst>
                <a:ext uri="{FF2B5EF4-FFF2-40B4-BE49-F238E27FC236}">
                  <a16:creationId xmlns:a16="http://schemas.microsoft.com/office/drawing/2014/main" id="{AD934028-B838-9A84-219F-5CA4EC196DAD}"/>
                </a:ext>
              </a:extLst>
            </p:cNvPr>
            <p:cNvSpPr>
              <a:spLocks noChangeArrowheads="1"/>
            </p:cNvSpPr>
            <p:nvPr/>
          </p:nvSpPr>
          <p:spPr bwMode="auto">
            <a:xfrm>
              <a:off x="1470" y="990"/>
              <a:ext cx="19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3400" b="0">
                  <a:latin typeface="Symbol" panose="05050102010706020507" pitchFamily="18" charset="2"/>
                  <a:ea typeface="HG丸ｺﾞｼｯｸM-PRO" panose="020F0400000000000000" pitchFamily="34" charset="-128"/>
                </a:rPr>
                <a:t>å</a:t>
              </a:r>
              <a:endParaRPr lang="en-US" altLang="ja-JP" sz="1600" b="0">
                <a:latin typeface="Times New Roman" panose="02020603050405020304" pitchFamily="18" charset="0"/>
                <a:ea typeface="HG丸ｺﾞｼｯｸM-PRO" panose="020F0400000000000000" pitchFamily="34" charset="-128"/>
              </a:endParaRPr>
            </a:p>
          </p:txBody>
        </p:sp>
        <p:sp>
          <p:nvSpPr>
            <p:cNvPr id="121899" name="Rectangle 19">
              <a:extLst>
                <a:ext uri="{FF2B5EF4-FFF2-40B4-BE49-F238E27FC236}">
                  <a16:creationId xmlns:a16="http://schemas.microsoft.com/office/drawing/2014/main" id="{20FA7F51-528B-A03F-7269-F144B248F2E0}"/>
                </a:ext>
              </a:extLst>
            </p:cNvPr>
            <p:cNvSpPr>
              <a:spLocks noChangeArrowheads="1"/>
            </p:cNvSpPr>
            <p:nvPr/>
          </p:nvSpPr>
          <p:spPr bwMode="auto">
            <a:xfrm>
              <a:off x="1549" y="1288"/>
              <a:ext cx="5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300" b="0">
                  <a:latin typeface="Symbol" panose="05050102010706020507" pitchFamily="18" charset="2"/>
                  <a:ea typeface="HG丸ｺﾞｼｯｸM-PRO" panose="020F0400000000000000" pitchFamily="34" charset="-128"/>
                </a:rPr>
                <a:t>=</a:t>
              </a:r>
              <a:endParaRPr lang="en-US" altLang="ja-JP" sz="1600" b="0">
                <a:latin typeface="Times New Roman" panose="02020603050405020304" pitchFamily="18" charset="0"/>
                <a:ea typeface="HG丸ｺﾞｼｯｸM-PRO" panose="020F0400000000000000" pitchFamily="34" charset="-128"/>
              </a:endParaRPr>
            </a:p>
          </p:txBody>
        </p:sp>
        <p:sp>
          <p:nvSpPr>
            <p:cNvPr id="121900" name="Rectangle 20">
              <a:extLst>
                <a:ext uri="{FF2B5EF4-FFF2-40B4-BE49-F238E27FC236}">
                  <a16:creationId xmlns:a16="http://schemas.microsoft.com/office/drawing/2014/main" id="{3CFDCDD9-5AE7-4BB2-9966-91E36AEA41F6}"/>
                </a:ext>
              </a:extLst>
            </p:cNvPr>
            <p:cNvSpPr>
              <a:spLocks noChangeArrowheads="1"/>
            </p:cNvSpPr>
            <p:nvPr/>
          </p:nvSpPr>
          <p:spPr bwMode="auto">
            <a:xfrm>
              <a:off x="1488" y="1300"/>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300" b="0" i="1">
                  <a:latin typeface="Times New Roman" panose="02020603050405020304" pitchFamily="18" charset="0"/>
                  <a:ea typeface="HG丸ｺﾞｼｯｸM-PRO" panose="020F0400000000000000" pitchFamily="34" charset="-128"/>
                </a:rPr>
                <a:t>k</a:t>
              </a:r>
              <a:endParaRPr lang="en-US" altLang="ja-JP" sz="1600" b="0">
                <a:latin typeface="Times New Roman" panose="02020603050405020304" pitchFamily="18" charset="0"/>
                <a:ea typeface="HG丸ｺﾞｼｯｸM-PRO" panose="020F0400000000000000" pitchFamily="34" charset="-128"/>
              </a:endParaRPr>
            </a:p>
          </p:txBody>
        </p:sp>
        <p:sp>
          <p:nvSpPr>
            <p:cNvPr id="121901" name="Rectangle 21">
              <a:extLst>
                <a:ext uri="{FF2B5EF4-FFF2-40B4-BE49-F238E27FC236}">
                  <a16:creationId xmlns:a16="http://schemas.microsoft.com/office/drawing/2014/main" id="{930F361B-0C14-4B0B-1CA6-FAABE2DB2129}"/>
                </a:ext>
              </a:extLst>
            </p:cNvPr>
            <p:cNvSpPr>
              <a:spLocks noChangeArrowheads="1"/>
            </p:cNvSpPr>
            <p:nvPr/>
          </p:nvSpPr>
          <p:spPr bwMode="auto">
            <a:xfrm>
              <a:off x="2062" y="1157"/>
              <a:ext cx="4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300" b="0" i="1">
                  <a:latin typeface="Times New Roman" panose="02020603050405020304" pitchFamily="18" charset="0"/>
                  <a:ea typeface="HG丸ｺﾞｼｯｸM-PRO" panose="020F0400000000000000" pitchFamily="34" charset="-128"/>
                </a:rPr>
                <a:t>k</a:t>
              </a:r>
              <a:endParaRPr lang="en-US" altLang="ja-JP" sz="1600" b="0">
                <a:latin typeface="Times New Roman" panose="02020603050405020304" pitchFamily="18" charset="0"/>
                <a:ea typeface="HG丸ｺﾞｼｯｸM-PRO" panose="020F0400000000000000" pitchFamily="34" charset="-128"/>
              </a:endParaRPr>
            </a:p>
          </p:txBody>
        </p:sp>
        <p:sp>
          <p:nvSpPr>
            <p:cNvPr id="121902" name="Rectangle 22">
              <a:extLst>
                <a:ext uri="{FF2B5EF4-FFF2-40B4-BE49-F238E27FC236}">
                  <a16:creationId xmlns:a16="http://schemas.microsoft.com/office/drawing/2014/main" id="{805317C5-27EA-AE9D-72E8-72F2D4F94B94}"/>
                </a:ext>
              </a:extLst>
            </p:cNvPr>
            <p:cNvSpPr>
              <a:spLocks noChangeArrowheads="1"/>
            </p:cNvSpPr>
            <p:nvPr/>
          </p:nvSpPr>
          <p:spPr bwMode="auto">
            <a:xfrm>
              <a:off x="1679" y="1080"/>
              <a:ext cx="25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i="1">
                  <a:latin typeface="Times New Roman" panose="02020603050405020304" pitchFamily="18" charset="0"/>
                  <a:ea typeface="HG丸ｺﾞｼｯｸM-PRO" panose="020F0400000000000000" pitchFamily="34" charset="-128"/>
                </a:rPr>
                <a:t>eval</a:t>
              </a:r>
              <a:endParaRPr lang="en-US" altLang="ja-JP" sz="1600" b="0">
                <a:latin typeface="Times New Roman" panose="02020603050405020304" pitchFamily="18" charset="0"/>
                <a:ea typeface="HG丸ｺﾞｼｯｸM-PRO" panose="020F0400000000000000" pitchFamily="34" charset="-128"/>
              </a:endParaRPr>
            </a:p>
          </p:txBody>
        </p:sp>
        <p:sp>
          <p:nvSpPr>
            <p:cNvPr id="121903" name="Rectangle 23">
              <a:extLst>
                <a:ext uri="{FF2B5EF4-FFF2-40B4-BE49-F238E27FC236}">
                  <a16:creationId xmlns:a16="http://schemas.microsoft.com/office/drawing/2014/main" id="{1DFE4767-E56F-D074-B25C-2237653FC9F7}"/>
                </a:ext>
              </a:extLst>
            </p:cNvPr>
            <p:cNvSpPr>
              <a:spLocks noChangeArrowheads="1"/>
            </p:cNvSpPr>
            <p:nvPr/>
          </p:nvSpPr>
          <p:spPr bwMode="auto">
            <a:xfrm>
              <a:off x="1209" y="1080"/>
              <a:ext cx="9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b="0" i="1">
                  <a:latin typeface="Times New Roman" panose="02020603050405020304" pitchFamily="18" charset="0"/>
                  <a:ea typeface="HG丸ｺﾞｼｯｸM-PRO" panose="020F0400000000000000" pitchFamily="34" charset="-128"/>
                </a:rPr>
                <a:t>F</a:t>
              </a:r>
              <a:endParaRPr lang="en-US" altLang="ja-JP" sz="1600" b="0">
                <a:latin typeface="Times New Roman" panose="02020603050405020304" pitchFamily="18" charset="0"/>
                <a:ea typeface="HG丸ｺﾞｼｯｸM-PRO" panose="020F0400000000000000" pitchFamily="34" charset="-128"/>
              </a:endParaRPr>
            </a:p>
          </p:txBody>
        </p:sp>
        <p:sp>
          <p:nvSpPr>
            <p:cNvPr id="121904" name="Rectangle 24">
              <a:extLst>
                <a:ext uri="{FF2B5EF4-FFF2-40B4-BE49-F238E27FC236}">
                  <a16:creationId xmlns:a16="http://schemas.microsoft.com/office/drawing/2014/main" id="{C93C2588-AD03-41CD-AC3B-CDDBA22C78E3}"/>
                </a:ext>
              </a:extLst>
            </p:cNvPr>
            <p:cNvSpPr>
              <a:spLocks noChangeArrowheads="1"/>
            </p:cNvSpPr>
            <p:nvPr/>
          </p:nvSpPr>
          <p:spPr bwMode="auto">
            <a:xfrm>
              <a:off x="1987" y="1080"/>
              <a:ext cx="6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900" i="1">
                  <a:latin typeface="Times New Roman" panose="02020603050405020304" pitchFamily="18" charset="0"/>
                  <a:ea typeface="HG丸ｺﾞｼｯｸM-PRO" panose="020F0400000000000000" pitchFamily="34" charset="-128"/>
                </a:rPr>
                <a:t>v</a:t>
              </a:r>
              <a:endParaRPr lang="en-US" altLang="ja-JP" sz="1600" b="0">
                <a:latin typeface="Times New Roman" panose="02020603050405020304" pitchFamily="18" charset="0"/>
                <a:ea typeface="HG丸ｺﾞｼｯｸM-PRO" panose="020F0400000000000000" pitchFamily="34" charset="-128"/>
              </a:endParaRPr>
            </a:p>
          </p:txBody>
        </p:sp>
      </p:grpSp>
      <p:pic>
        <p:nvPicPr>
          <p:cNvPr id="121869" name="Picture 77" descr="図10">
            <a:extLst>
              <a:ext uri="{FF2B5EF4-FFF2-40B4-BE49-F238E27FC236}">
                <a16:creationId xmlns:a16="http://schemas.microsoft.com/office/drawing/2014/main" id="{B979FDE2-DF1F-11C9-6AE5-EAE5DAFEA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2817813"/>
            <a:ext cx="68738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0" name="Picture 78" descr="図11">
            <a:extLst>
              <a:ext uri="{FF2B5EF4-FFF2-40B4-BE49-F238E27FC236}">
                <a16:creationId xmlns:a16="http://schemas.microsoft.com/office/drawing/2014/main" id="{07C6BF06-4055-3C83-BB85-B246251E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988" y="4432300"/>
            <a:ext cx="645953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871" name="Group 123">
            <a:extLst>
              <a:ext uri="{FF2B5EF4-FFF2-40B4-BE49-F238E27FC236}">
                <a16:creationId xmlns:a16="http://schemas.microsoft.com/office/drawing/2014/main" id="{20AC0D95-8DE6-FFFA-736D-2FDEA79ABAF0}"/>
              </a:ext>
            </a:extLst>
          </p:cNvPr>
          <p:cNvGrpSpPr>
            <a:grpSpLocks/>
          </p:cNvGrpSpPr>
          <p:nvPr/>
        </p:nvGrpSpPr>
        <p:grpSpPr bwMode="auto">
          <a:xfrm>
            <a:off x="1476375" y="6156325"/>
            <a:ext cx="6264275" cy="549275"/>
            <a:chOff x="1157" y="3756"/>
            <a:chExt cx="3946" cy="346"/>
          </a:xfrm>
        </p:grpSpPr>
        <p:sp>
          <p:nvSpPr>
            <p:cNvPr id="2" name="Rectangle 102">
              <a:extLst>
                <a:ext uri="{FF2B5EF4-FFF2-40B4-BE49-F238E27FC236}">
                  <a16:creationId xmlns:a16="http://schemas.microsoft.com/office/drawing/2014/main" id="{9FEA1CE0-3771-9F7E-D4ED-6AEC7485B317}"/>
                </a:ext>
              </a:extLst>
            </p:cNvPr>
            <p:cNvSpPr>
              <a:spLocks noChangeArrowheads="1"/>
            </p:cNvSpPr>
            <p:nvPr/>
          </p:nvSpPr>
          <p:spPr bwMode="auto">
            <a:xfrm>
              <a:off x="4332" y="3929"/>
              <a:ext cx="7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0.197577</a:t>
              </a:r>
            </a:p>
          </p:txBody>
        </p:sp>
        <p:sp>
          <p:nvSpPr>
            <p:cNvPr id="3" name="Rectangle 103">
              <a:extLst>
                <a:ext uri="{FF2B5EF4-FFF2-40B4-BE49-F238E27FC236}">
                  <a16:creationId xmlns:a16="http://schemas.microsoft.com/office/drawing/2014/main" id="{59B197E9-DAC0-B399-BE97-BCE14AFC8B6B}"/>
                </a:ext>
              </a:extLst>
            </p:cNvPr>
            <p:cNvSpPr>
              <a:spLocks noChangeArrowheads="1"/>
            </p:cNvSpPr>
            <p:nvPr/>
          </p:nvSpPr>
          <p:spPr bwMode="auto">
            <a:xfrm>
              <a:off x="4083"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4" name="Rectangle 104">
              <a:extLst>
                <a:ext uri="{FF2B5EF4-FFF2-40B4-BE49-F238E27FC236}">
                  <a16:creationId xmlns:a16="http://schemas.microsoft.com/office/drawing/2014/main" id="{8900A77B-1A35-E96E-EB8F-8347EC5CC56A}"/>
                </a:ext>
              </a:extLst>
            </p:cNvPr>
            <p:cNvSpPr>
              <a:spLocks noChangeArrowheads="1"/>
            </p:cNvSpPr>
            <p:nvPr/>
          </p:nvSpPr>
          <p:spPr bwMode="auto">
            <a:xfrm>
              <a:off x="3536"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0.032685,</a:t>
              </a:r>
            </a:p>
          </p:txBody>
        </p:sp>
        <p:sp>
          <p:nvSpPr>
            <p:cNvPr id="5" name="Rectangle 105">
              <a:extLst>
                <a:ext uri="{FF2B5EF4-FFF2-40B4-BE49-F238E27FC236}">
                  <a16:creationId xmlns:a16="http://schemas.microsoft.com/office/drawing/2014/main" id="{2E7820E1-7132-5C53-36CE-F22551215EF4}"/>
                </a:ext>
              </a:extLst>
            </p:cNvPr>
            <p:cNvSpPr>
              <a:spLocks noChangeArrowheads="1"/>
            </p:cNvSpPr>
            <p:nvPr/>
          </p:nvSpPr>
          <p:spPr bwMode="auto">
            <a:xfrm>
              <a:off x="3396"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72" name="Rectangle 106">
              <a:extLst>
                <a:ext uri="{FF2B5EF4-FFF2-40B4-BE49-F238E27FC236}">
                  <a16:creationId xmlns:a16="http://schemas.microsoft.com/office/drawing/2014/main" id="{E399EF94-E5A1-8BDB-85A8-190C023B9439}"/>
                </a:ext>
              </a:extLst>
            </p:cNvPr>
            <p:cNvSpPr>
              <a:spLocks noChangeArrowheads="1"/>
            </p:cNvSpPr>
            <p:nvPr/>
          </p:nvSpPr>
          <p:spPr bwMode="auto">
            <a:xfrm>
              <a:off x="2745"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0.343242,</a:t>
              </a:r>
            </a:p>
          </p:txBody>
        </p:sp>
        <p:sp>
          <p:nvSpPr>
            <p:cNvPr id="121873" name="Rectangle 107">
              <a:extLst>
                <a:ext uri="{FF2B5EF4-FFF2-40B4-BE49-F238E27FC236}">
                  <a16:creationId xmlns:a16="http://schemas.microsoft.com/office/drawing/2014/main" id="{565E40E3-262F-5830-00CA-14C623B64292}"/>
                </a:ext>
              </a:extLst>
            </p:cNvPr>
            <p:cNvSpPr>
              <a:spLocks noChangeArrowheads="1"/>
            </p:cNvSpPr>
            <p:nvPr/>
          </p:nvSpPr>
          <p:spPr bwMode="auto">
            <a:xfrm>
              <a:off x="2709"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74" name="Rectangle 108">
              <a:extLst>
                <a:ext uri="{FF2B5EF4-FFF2-40B4-BE49-F238E27FC236}">
                  <a16:creationId xmlns:a16="http://schemas.microsoft.com/office/drawing/2014/main" id="{C2020B64-F08C-0014-B656-894DBC588B0D}"/>
                </a:ext>
              </a:extLst>
            </p:cNvPr>
            <p:cNvSpPr>
              <a:spLocks noChangeArrowheads="1"/>
            </p:cNvSpPr>
            <p:nvPr/>
          </p:nvSpPr>
          <p:spPr bwMode="auto">
            <a:xfrm>
              <a:off x="1928"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0.177618,</a:t>
              </a:r>
            </a:p>
          </p:txBody>
        </p:sp>
        <p:sp>
          <p:nvSpPr>
            <p:cNvPr id="121875" name="Rectangle 109">
              <a:extLst>
                <a:ext uri="{FF2B5EF4-FFF2-40B4-BE49-F238E27FC236}">
                  <a16:creationId xmlns:a16="http://schemas.microsoft.com/office/drawing/2014/main" id="{5B265C91-00BC-8E46-E76C-E8129F3EA4DC}"/>
                </a:ext>
              </a:extLst>
            </p:cNvPr>
            <p:cNvSpPr>
              <a:spLocks noChangeArrowheads="1"/>
            </p:cNvSpPr>
            <p:nvPr/>
          </p:nvSpPr>
          <p:spPr bwMode="auto">
            <a:xfrm>
              <a:off x="2021"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76" name="Rectangle 110">
              <a:extLst>
                <a:ext uri="{FF2B5EF4-FFF2-40B4-BE49-F238E27FC236}">
                  <a16:creationId xmlns:a16="http://schemas.microsoft.com/office/drawing/2014/main" id="{D36DF4F6-7BD2-4105-DA6D-424C45BF0325}"/>
                </a:ext>
              </a:extLst>
            </p:cNvPr>
            <p:cNvSpPr>
              <a:spLocks noChangeArrowheads="1"/>
            </p:cNvSpPr>
            <p:nvPr/>
          </p:nvSpPr>
          <p:spPr bwMode="auto">
            <a:xfrm>
              <a:off x="1157"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0.583392,</a:t>
              </a:r>
            </a:p>
          </p:txBody>
        </p:sp>
        <p:sp>
          <p:nvSpPr>
            <p:cNvPr id="121877" name="Rectangle 111">
              <a:extLst>
                <a:ext uri="{FF2B5EF4-FFF2-40B4-BE49-F238E27FC236}">
                  <a16:creationId xmlns:a16="http://schemas.microsoft.com/office/drawing/2014/main" id="{898048D3-5F7B-9D1F-7018-C77120AC8322}"/>
                </a:ext>
              </a:extLst>
            </p:cNvPr>
            <p:cNvSpPr>
              <a:spLocks noChangeArrowheads="1"/>
            </p:cNvSpPr>
            <p:nvPr/>
          </p:nvSpPr>
          <p:spPr bwMode="auto">
            <a:xfrm>
              <a:off x="1293" y="3929"/>
              <a:ext cx="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78" name="Rectangle 112">
              <a:extLst>
                <a:ext uri="{FF2B5EF4-FFF2-40B4-BE49-F238E27FC236}">
                  <a16:creationId xmlns:a16="http://schemas.microsoft.com/office/drawing/2014/main" id="{0731CA7A-7CC7-8A70-58A8-134413704346}"/>
                </a:ext>
              </a:extLst>
            </p:cNvPr>
            <p:cNvSpPr>
              <a:spLocks noChangeArrowheads="1"/>
            </p:cNvSpPr>
            <p:nvPr/>
          </p:nvSpPr>
          <p:spPr bwMode="auto">
            <a:xfrm>
              <a:off x="4771"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79" name="Rectangle 113">
              <a:extLst>
                <a:ext uri="{FF2B5EF4-FFF2-40B4-BE49-F238E27FC236}">
                  <a16:creationId xmlns:a16="http://schemas.microsoft.com/office/drawing/2014/main" id="{E4C8925F-0F1C-1116-CB56-4C426A60961A}"/>
                </a:ext>
              </a:extLst>
            </p:cNvPr>
            <p:cNvSpPr>
              <a:spLocks noChangeArrowheads="1"/>
            </p:cNvSpPr>
            <p:nvPr/>
          </p:nvSpPr>
          <p:spPr bwMode="auto">
            <a:xfrm>
              <a:off x="4313"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0.350871,</a:t>
              </a:r>
            </a:p>
          </p:txBody>
        </p:sp>
        <p:sp>
          <p:nvSpPr>
            <p:cNvPr id="121880" name="Rectangle 114">
              <a:extLst>
                <a:ext uri="{FF2B5EF4-FFF2-40B4-BE49-F238E27FC236}">
                  <a16:creationId xmlns:a16="http://schemas.microsoft.com/office/drawing/2014/main" id="{F757A7D9-F94F-3EF1-31F9-43F1E0F1917E}"/>
                </a:ext>
              </a:extLst>
            </p:cNvPr>
            <p:cNvSpPr>
              <a:spLocks noChangeArrowheads="1"/>
            </p:cNvSpPr>
            <p:nvPr/>
          </p:nvSpPr>
          <p:spPr bwMode="auto">
            <a:xfrm>
              <a:off x="4083"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81" name="Rectangle 115">
              <a:extLst>
                <a:ext uri="{FF2B5EF4-FFF2-40B4-BE49-F238E27FC236}">
                  <a16:creationId xmlns:a16="http://schemas.microsoft.com/office/drawing/2014/main" id="{69345847-11E5-F0BC-60FE-AE643D64021B}"/>
                </a:ext>
              </a:extLst>
            </p:cNvPr>
            <p:cNvSpPr>
              <a:spLocks noChangeArrowheads="1"/>
            </p:cNvSpPr>
            <p:nvPr/>
          </p:nvSpPr>
          <p:spPr bwMode="auto">
            <a:xfrm>
              <a:off x="3537" y="3756"/>
              <a:ext cx="7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0.881893,</a:t>
              </a:r>
            </a:p>
          </p:txBody>
        </p:sp>
        <p:sp>
          <p:nvSpPr>
            <p:cNvPr id="121882" name="Rectangle 116">
              <a:extLst>
                <a:ext uri="{FF2B5EF4-FFF2-40B4-BE49-F238E27FC236}">
                  <a16:creationId xmlns:a16="http://schemas.microsoft.com/office/drawing/2014/main" id="{A52AC009-18DB-320C-D773-CAE5F6EB82D2}"/>
                </a:ext>
              </a:extLst>
            </p:cNvPr>
            <p:cNvSpPr>
              <a:spLocks noChangeArrowheads="1"/>
            </p:cNvSpPr>
            <p:nvPr/>
          </p:nvSpPr>
          <p:spPr bwMode="auto">
            <a:xfrm>
              <a:off x="3396"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83" name="Rectangle 117">
              <a:extLst>
                <a:ext uri="{FF2B5EF4-FFF2-40B4-BE49-F238E27FC236}">
                  <a16:creationId xmlns:a16="http://schemas.microsoft.com/office/drawing/2014/main" id="{44463A0F-3A82-3EBE-DA16-C8EC8BD1C37D}"/>
                </a:ext>
              </a:extLst>
            </p:cNvPr>
            <p:cNvSpPr>
              <a:spLocks noChangeArrowheads="1"/>
            </p:cNvSpPr>
            <p:nvPr/>
          </p:nvSpPr>
          <p:spPr bwMode="auto">
            <a:xfrm>
              <a:off x="2745"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0.766503,</a:t>
              </a:r>
            </a:p>
          </p:txBody>
        </p:sp>
        <p:sp>
          <p:nvSpPr>
            <p:cNvPr id="121884" name="Rectangle 118">
              <a:extLst>
                <a:ext uri="{FF2B5EF4-FFF2-40B4-BE49-F238E27FC236}">
                  <a16:creationId xmlns:a16="http://schemas.microsoft.com/office/drawing/2014/main" id="{A12C92D7-1E3C-055F-0C35-845552FC901A}"/>
                </a:ext>
              </a:extLst>
            </p:cNvPr>
            <p:cNvSpPr>
              <a:spLocks noChangeArrowheads="1"/>
            </p:cNvSpPr>
            <p:nvPr/>
          </p:nvSpPr>
          <p:spPr bwMode="auto">
            <a:xfrm>
              <a:off x="2709"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85" name="Rectangle 119">
              <a:extLst>
                <a:ext uri="{FF2B5EF4-FFF2-40B4-BE49-F238E27FC236}">
                  <a16:creationId xmlns:a16="http://schemas.microsoft.com/office/drawing/2014/main" id="{6EE0A9A7-AA8D-1146-26A7-B13B1FA08950}"/>
                </a:ext>
              </a:extLst>
            </p:cNvPr>
            <p:cNvSpPr>
              <a:spLocks noChangeArrowheads="1"/>
            </p:cNvSpPr>
            <p:nvPr/>
          </p:nvSpPr>
          <p:spPr bwMode="auto">
            <a:xfrm>
              <a:off x="1928"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0.322062,</a:t>
              </a:r>
            </a:p>
          </p:txBody>
        </p:sp>
        <p:sp>
          <p:nvSpPr>
            <p:cNvPr id="121886" name="Rectangle 120">
              <a:extLst>
                <a:ext uri="{FF2B5EF4-FFF2-40B4-BE49-F238E27FC236}">
                  <a16:creationId xmlns:a16="http://schemas.microsoft.com/office/drawing/2014/main" id="{57E8730E-1049-403D-6583-B90857F326E8}"/>
                </a:ext>
              </a:extLst>
            </p:cNvPr>
            <p:cNvSpPr>
              <a:spLocks noChangeArrowheads="1"/>
            </p:cNvSpPr>
            <p:nvPr/>
          </p:nvSpPr>
          <p:spPr bwMode="auto">
            <a:xfrm>
              <a:off x="2021"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1887" name="Rectangle 121">
              <a:extLst>
                <a:ext uri="{FF2B5EF4-FFF2-40B4-BE49-F238E27FC236}">
                  <a16:creationId xmlns:a16="http://schemas.microsoft.com/office/drawing/2014/main" id="{9C2374B6-1CCE-F122-1934-C3DD040A72E5}"/>
                </a:ext>
              </a:extLst>
            </p:cNvPr>
            <p:cNvSpPr>
              <a:spLocks noChangeArrowheads="1"/>
            </p:cNvSpPr>
            <p:nvPr/>
          </p:nvSpPr>
          <p:spPr bwMode="auto">
            <a:xfrm>
              <a:off x="1157"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0.301431,</a:t>
              </a:r>
            </a:p>
          </p:txBody>
        </p:sp>
        <p:sp>
          <p:nvSpPr>
            <p:cNvPr id="121888" name="Rectangle 122">
              <a:extLst>
                <a:ext uri="{FF2B5EF4-FFF2-40B4-BE49-F238E27FC236}">
                  <a16:creationId xmlns:a16="http://schemas.microsoft.com/office/drawing/2014/main" id="{07F2D602-00E0-DEF5-09AE-0B12B413ADF3}"/>
                </a:ext>
              </a:extLst>
            </p:cNvPr>
            <p:cNvSpPr>
              <a:spLocks noChangeArrowheads="1"/>
            </p:cNvSpPr>
            <p:nvPr/>
          </p:nvSpPr>
          <p:spPr bwMode="auto">
            <a:xfrm>
              <a:off x="1293" y="3756"/>
              <a:ext cx="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6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18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18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18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18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18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4" grpId="0"/>
      <p:bldP spid="121865" grpId="0"/>
      <p:bldP spid="121866" grpId="0"/>
      <p:bldP spid="12186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a:extLst>
              <a:ext uri="{FF2B5EF4-FFF2-40B4-BE49-F238E27FC236}">
                <a16:creationId xmlns:a16="http://schemas.microsoft.com/office/drawing/2014/main" id="{F9668B90-B629-8F9E-84E1-8318E56C235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EDE8C4B-D093-4C76-AA07-09E6FCCB84FA}" type="slidenum">
              <a:rPr kumimoji="0" lang="en-US" altLang="ja-JP" sz="1400" smtClean="0">
                <a:solidFill>
                  <a:srgbClr val="A50021"/>
                </a:solidFill>
              </a:rPr>
              <a:pPr>
                <a:spcBef>
                  <a:spcPct val="0"/>
                </a:spcBef>
                <a:buClrTx/>
                <a:buFontTx/>
                <a:buNone/>
              </a:pPr>
              <a:t>84</a:t>
            </a:fld>
            <a:endParaRPr kumimoji="0" lang="en-US" altLang="ja-JP" sz="1400">
              <a:solidFill>
                <a:srgbClr val="A50021"/>
              </a:solidFill>
            </a:endParaRPr>
          </a:p>
        </p:txBody>
      </p:sp>
      <p:grpSp>
        <p:nvGrpSpPr>
          <p:cNvPr id="3" name="组合 2">
            <a:extLst>
              <a:ext uri="{FF2B5EF4-FFF2-40B4-BE49-F238E27FC236}">
                <a16:creationId xmlns:a16="http://schemas.microsoft.com/office/drawing/2014/main" id="{7C6893F0-D79F-362F-644C-DC782A06D585}"/>
              </a:ext>
            </a:extLst>
          </p:cNvPr>
          <p:cNvGrpSpPr>
            <a:grpSpLocks/>
          </p:cNvGrpSpPr>
          <p:nvPr/>
        </p:nvGrpSpPr>
        <p:grpSpPr bwMode="auto">
          <a:xfrm>
            <a:off x="2970213" y="3165475"/>
            <a:ext cx="4810125" cy="3619500"/>
            <a:chOff x="889000" y="1755775"/>
            <a:chExt cx="4810125" cy="3619500"/>
          </a:xfrm>
        </p:grpSpPr>
        <p:graphicFrame>
          <p:nvGraphicFramePr>
            <p:cNvPr id="122909" name="Object 4">
              <a:extLst>
                <a:ext uri="{FF2B5EF4-FFF2-40B4-BE49-F238E27FC236}">
                  <a16:creationId xmlns:a16="http://schemas.microsoft.com/office/drawing/2014/main" id="{DF9661B4-5436-59FA-3DD6-07B612764FCB}"/>
                </a:ext>
              </a:extLst>
            </p:cNvPr>
            <p:cNvGraphicFramePr>
              <a:graphicFrameLocks noChangeAspect="1"/>
            </p:cNvGraphicFramePr>
            <p:nvPr/>
          </p:nvGraphicFramePr>
          <p:xfrm>
            <a:off x="889000" y="1755775"/>
            <a:ext cx="4810125" cy="3619500"/>
          </p:xfrm>
          <a:graphic>
            <a:graphicData uri="http://schemas.openxmlformats.org/presentationml/2006/ole">
              <mc:AlternateContent xmlns:mc="http://schemas.openxmlformats.org/markup-compatibility/2006">
                <mc:Choice xmlns:v="urn:schemas-microsoft-com:vml" Requires="v">
                  <p:oleObj name="图表" r:id="rId3" imgW="4810125" imgH="3619500" progId="Excel.Chart.8">
                    <p:embed/>
                  </p:oleObj>
                </mc:Choice>
                <mc:Fallback>
                  <p:oleObj name="图表" r:id="rId3" imgW="4810125" imgH="3619500" progId="Excel.Char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755775"/>
                          <a:ext cx="48101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0" name="Text Box 7">
              <a:extLst>
                <a:ext uri="{FF2B5EF4-FFF2-40B4-BE49-F238E27FC236}">
                  <a16:creationId xmlns:a16="http://schemas.microsoft.com/office/drawing/2014/main" id="{46C84EB0-B8B9-DD5D-5401-D259EA6CFFB4}"/>
                </a:ext>
              </a:extLst>
            </p:cNvPr>
            <p:cNvSpPr txBox="1">
              <a:spLocks noChangeArrowheads="1"/>
            </p:cNvSpPr>
            <p:nvPr/>
          </p:nvSpPr>
          <p:spPr bwMode="auto">
            <a:xfrm>
              <a:off x="3349625" y="2170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zh-CN" sz="1600"/>
                <a:t>1</a:t>
              </a:r>
            </a:p>
          </p:txBody>
        </p:sp>
        <p:sp>
          <p:nvSpPr>
            <p:cNvPr id="122911" name="Text Box 8">
              <a:extLst>
                <a:ext uri="{FF2B5EF4-FFF2-40B4-BE49-F238E27FC236}">
                  <a16:creationId xmlns:a16="http://schemas.microsoft.com/office/drawing/2014/main" id="{BFF9EEF3-2E09-FE8A-DBDC-AD9CCC2742E1}"/>
                </a:ext>
              </a:extLst>
            </p:cNvPr>
            <p:cNvSpPr txBox="1">
              <a:spLocks noChangeArrowheads="1"/>
            </p:cNvSpPr>
            <p:nvPr/>
          </p:nvSpPr>
          <p:spPr bwMode="auto">
            <a:xfrm>
              <a:off x="2703513" y="2128838"/>
              <a:ext cx="409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zh-CN" sz="1600"/>
                <a:t>10</a:t>
              </a:r>
            </a:p>
          </p:txBody>
        </p:sp>
        <p:sp>
          <p:nvSpPr>
            <p:cNvPr id="122912" name="Oval 9">
              <a:extLst>
                <a:ext uri="{FF2B5EF4-FFF2-40B4-BE49-F238E27FC236}">
                  <a16:creationId xmlns:a16="http://schemas.microsoft.com/office/drawing/2014/main" id="{D6127B51-E4E2-F958-3BA2-70287F78CF3F}"/>
                </a:ext>
              </a:extLst>
            </p:cNvPr>
            <p:cNvSpPr>
              <a:spLocks noChangeArrowheads="1"/>
            </p:cNvSpPr>
            <p:nvPr/>
          </p:nvSpPr>
          <p:spPr bwMode="auto">
            <a:xfrm>
              <a:off x="3832225" y="3729038"/>
              <a:ext cx="92075" cy="93662"/>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3" name="Oval 10">
              <a:extLst>
                <a:ext uri="{FF2B5EF4-FFF2-40B4-BE49-F238E27FC236}">
                  <a16:creationId xmlns:a16="http://schemas.microsoft.com/office/drawing/2014/main" id="{ECF9E433-DED1-332B-C910-9E12B13209F5}"/>
                </a:ext>
              </a:extLst>
            </p:cNvPr>
            <p:cNvSpPr>
              <a:spLocks noChangeArrowheads="1"/>
            </p:cNvSpPr>
            <p:nvPr/>
          </p:nvSpPr>
          <p:spPr bwMode="auto">
            <a:xfrm flipH="1">
              <a:off x="3614738" y="3883025"/>
              <a:ext cx="93662"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4" name="Oval 11">
              <a:extLst>
                <a:ext uri="{FF2B5EF4-FFF2-40B4-BE49-F238E27FC236}">
                  <a16:creationId xmlns:a16="http://schemas.microsoft.com/office/drawing/2014/main" id="{AED66BBC-040B-C7A5-443B-BC3BC8A0F06B}"/>
                </a:ext>
              </a:extLst>
            </p:cNvPr>
            <p:cNvSpPr>
              <a:spLocks noChangeArrowheads="1"/>
            </p:cNvSpPr>
            <p:nvPr/>
          </p:nvSpPr>
          <p:spPr bwMode="auto">
            <a:xfrm flipH="1">
              <a:off x="2136775" y="3441700"/>
              <a:ext cx="93663"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5" name="Oval 12">
              <a:extLst>
                <a:ext uri="{FF2B5EF4-FFF2-40B4-BE49-F238E27FC236}">
                  <a16:creationId xmlns:a16="http://schemas.microsoft.com/office/drawing/2014/main" id="{D79EB646-A2BA-8C23-DC2A-C59DFD36D9C2}"/>
                </a:ext>
              </a:extLst>
            </p:cNvPr>
            <p:cNvSpPr>
              <a:spLocks noChangeArrowheads="1"/>
            </p:cNvSpPr>
            <p:nvPr/>
          </p:nvSpPr>
          <p:spPr bwMode="auto">
            <a:xfrm flipH="1">
              <a:off x="2484438" y="2895600"/>
              <a:ext cx="93662" cy="103188"/>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6" name="Oval 13">
              <a:extLst>
                <a:ext uri="{FF2B5EF4-FFF2-40B4-BE49-F238E27FC236}">
                  <a16:creationId xmlns:a16="http://schemas.microsoft.com/office/drawing/2014/main" id="{5073117F-C612-DD6E-58AD-7717CD6BC851}"/>
                </a:ext>
              </a:extLst>
            </p:cNvPr>
            <p:cNvSpPr>
              <a:spLocks noChangeArrowheads="1"/>
            </p:cNvSpPr>
            <p:nvPr/>
          </p:nvSpPr>
          <p:spPr bwMode="auto">
            <a:xfrm flipH="1">
              <a:off x="3830638" y="4098925"/>
              <a:ext cx="93662"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7" name="Oval 14">
              <a:extLst>
                <a:ext uri="{FF2B5EF4-FFF2-40B4-BE49-F238E27FC236}">
                  <a16:creationId xmlns:a16="http://schemas.microsoft.com/office/drawing/2014/main" id="{C50823D9-DC1F-7B83-17AF-0E53C7F0D728}"/>
                </a:ext>
              </a:extLst>
            </p:cNvPr>
            <p:cNvSpPr>
              <a:spLocks noChangeArrowheads="1"/>
            </p:cNvSpPr>
            <p:nvPr/>
          </p:nvSpPr>
          <p:spPr bwMode="auto">
            <a:xfrm flipH="1">
              <a:off x="2330450" y="4068763"/>
              <a:ext cx="93663" cy="10318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8" name="Oval 15">
              <a:extLst>
                <a:ext uri="{FF2B5EF4-FFF2-40B4-BE49-F238E27FC236}">
                  <a16:creationId xmlns:a16="http://schemas.microsoft.com/office/drawing/2014/main" id="{C8930600-A49E-1D4D-537E-FC7FAF1AC549}"/>
                </a:ext>
              </a:extLst>
            </p:cNvPr>
            <p:cNvSpPr>
              <a:spLocks noChangeArrowheads="1"/>
            </p:cNvSpPr>
            <p:nvPr/>
          </p:nvSpPr>
          <p:spPr bwMode="auto">
            <a:xfrm flipH="1">
              <a:off x="3913188" y="2846388"/>
              <a:ext cx="93662" cy="10318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19" name="Oval 16">
              <a:extLst>
                <a:ext uri="{FF2B5EF4-FFF2-40B4-BE49-F238E27FC236}">
                  <a16:creationId xmlns:a16="http://schemas.microsoft.com/office/drawing/2014/main" id="{CAC2C921-1B4E-8EBA-9129-E781A0D6E825}"/>
                </a:ext>
              </a:extLst>
            </p:cNvPr>
            <p:cNvSpPr>
              <a:spLocks noChangeArrowheads="1"/>
            </p:cNvSpPr>
            <p:nvPr/>
          </p:nvSpPr>
          <p:spPr bwMode="auto">
            <a:xfrm flipH="1">
              <a:off x="4087813" y="3892550"/>
              <a:ext cx="93662"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20" name="Oval 17">
              <a:extLst>
                <a:ext uri="{FF2B5EF4-FFF2-40B4-BE49-F238E27FC236}">
                  <a16:creationId xmlns:a16="http://schemas.microsoft.com/office/drawing/2014/main" id="{EABC025B-94CA-99E0-5D81-DEEB8EEBCDA8}"/>
                </a:ext>
              </a:extLst>
            </p:cNvPr>
            <p:cNvSpPr>
              <a:spLocks noChangeArrowheads="1"/>
            </p:cNvSpPr>
            <p:nvPr/>
          </p:nvSpPr>
          <p:spPr bwMode="auto">
            <a:xfrm flipH="1">
              <a:off x="3368675" y="2651125"/>
              <a:ext cx="93663"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122921" name="Oval 18">
              <a:extLst>
                <a:ext uri="{FF2B5EF4-FFF2-40B4-BE49-F238E27FC236}">
                  <a16:creationId xmlns:a16="http://schemas.microsoft.com/office/drawing/2014/main" id="{CE5AE487-78A3-E456-C680-C5F904400D24}"/>
                </a:ext>
              </a:extLst>
            </p:cNvPr>
            <p:cNvSpPr>
              <a:spLocks noChangeArrowheads="1"/>
            </p:cNvSpPr>
            <p:nvPr/>
          </p:nvSpPr>
          <p:spPr bwMode="auto">
            <a:xfrm flipH="1">
              <a:off x="4108450" y="2867025"/>
              <a:ext cx="93663" cy="10318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grpSp>
      <p:pic>
        <p:nvPicPr>
          <p:cNvPr id="122884" name="Picture 19" descr="図11">
            <a:extLst>
              <a:ext uri="{FF2B5EF4-FFF2-40B4-BE49-F238E27FC236}">
                <a16:creationId xmlns:a16="http://schemas.microsoft.com/office/drawing/2014/main" id="{9475210B-A438-C792-D6DD-97C1E9CB7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13" y="17463"/>
            <a:ext cx="573087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5" name="Group 20">
            <a:extLst>
              <a:ext uri="{FF2B5EF4-FFF2-40B4-BE49-F238E27FC236}">
                <a16:creationId xmlns:a16="http://schemas.microsoft.com/office/drawing/2014/main" id="{B80F6F07-9F61-3668-4811-E297764C120D}"/>
              </a:ext>
            </a:extLst>
          </p:cNvPr>
          <p:cNvGrpSpPr>
            <a:grpSpLocks/>
          </p:cNvGrpSpPr>
          <p:nvPr/>
        </p:nvGrpSpPr>
        <p:grpSpPr bwMode="auto">
          <a:xfrm>
            <a:off x="365125" y="1314450"/>
            <a:ext cx="6264275" cy="549275"/>
            <a:chOff x="1157" y="3756"/>
            <a:chExt cx="3946" cy="346"/>
          </a:xfrm>
        </p:grpSpPr>
        <p:sp>
          <p:nvSpPr>
            <p:cNvPr id="122888" name="Rectangle 21">
              <a:extLst>
                <a:ext uri="{FF2B5EF4-FFF2-40B4-BE49-F238E27FC236}">
                  <a16:creationId xmlns:a16="http://schemas.microsoft.com/office/drawing/2014/main" id="{9507453F-50DA-BD69-89C1-6684F64E017C}"/>
                </a:ext>
              </a:extLst>
            </p:cNvPr>
            <p:cNvSpPr>
              <a:spLocks noChangeArrowheads="1"/>
            </p:cNvSpPr>
            <p:nvPr/>
          </p:nvSpPr>
          <p:spPr bwMode="auto">
            <a:xfrm>
              <a:off x="4332" y="3929"/>
              <a:ext cx="7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0.197577</a:t>
              </a:r>
            </a:p>
          </p:txBody>
        </p:sp>
        <p:sp>
          <p:nvSpPr>
            <p:cNvPr id="122889" name="Rectangle 22">
              <a:extLst>
                <a:ext uri="{FF2B5EF4-FFF2-40B4-BE49-F238E27FC236}">
                  <a16:creationId xmlns:a16="http://schemas.microsoft.com/office/drawing/2014/main" id="{A1A7E898-F1FC-7C29-096E-7631DEBA93A7}"/>
                </a:ext>
              </a:extLst>
            </p:cNvPr>
            <p:cNvSpPr>
              <a:spLocks noChangeArrowheads="1"/>
            </p:cNvSpPr>
            <p:nvPr/>
          </p:nvSpPr>
          <p:spPr bwMode="auto">
            <a:xfrm>
              <a:off x="4083"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0" name="Rectangle 23">
              <a:extLst>
                <a:ext uri="{FF2B5EF4-FFF2-40B4-BE49-F238E27FC236}">
                  <a16:creationId xmlns:a16="http://schemas.microsoft.com/office/drawing/2014/main" id="{801D045F-A59A-7BBB-C930-AF000652F1DA}"/>
                </a:ext>
              </a:extLst>
            </p:cNvPr>
            <p:cNvSpPr>
              <a:spLocks noChangeArrowheads="1"/>
            </p:cNvSpPr>
            <p:nvPr/>
          </p:nvSpPr>
          <p:spPr bwMode="auto">
            <a:xfrm>
              <a:off x="3536"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dirty="0">
                  <a:solidFill>
                    <a:srgbClr val="000000"/>
                  </a:solidFill>
                  <a:latin typeface="Times New Roman" panose="02020603050405020304" pitchFamily="18" charset="0"/>
                  <a:ea typeface="HG丸ｺﾞｼｯｸM-PRO" panose="020F0400000000000000" pitchFamily="34" charset="-128"/>
                </a:rPr>
                <a:t>0.032685,</a:t>
              </a:r>
            </a:p>
          </p:txBody>
        </p:sp>
        <p:sp>
          <p:nvSpPr>
            <p:cNvPr id="122891" name="Rectangle 24">
              <a:extLst>
                <a:ext uri="{FF2B5EF4-FFF2-40B4-BE49-F238E27FC236}">
                  <a16:creationId xmlns:a16="http://schemas.microsoft.com/office/drawing/2014/main" id="{155DAF2E-AB9A-2835-51C4-34A57663E39D}"/>
                </a:ext>
              </a:extLst>
            </p:cNvPr>
            <p:cNvSpPr>
              <a:spLocks noChangeArrowheads="1"/>
            </p:cNvSpPr>
            <p:nvPr/>
          </p:nvSpPr>
          <p:spPr bwMode="auto">
            <a:xfrm>
              <a:off x="3396"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2" name="Rectangle 25">
              <a:extLst>
                <a:ext uri="{FF2B5EF4-FFF2-40B4-BE49-F238E27FC236}">
                  <a16:creationId xmlns:a16="http://schemas.microsoft.com/office/drawing/2014/main" id="{4B936415-FFEC-3791-D723-B0724B7C73A7}"/>
                </a:ext>
              </a:extLst>
            </p:cNvPr>
            <p:cNvSpPr>
              <a:spLocks noChangeArrowheads="1"/>
            </p:cNvSpPr>
            <p:nvPr/>
          </p:nvSpPr>
          <p:spPr bwMode="auto">
            <a:xfrm>
              <a:off x="2745"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dirty="0">
                  <a:solidFill>
                    <a:srgbClr val="000000"/>
                  </a:solidFill>
                  <a:latin typeface="Times New Roman" panose="02020603050405020304" pitchFamily="18" charset="0"/>
                  <a:ea typeface="HG丸ｺﾞｼｯｸM-PRO" panose="020F0400000000000000" pitchFamily="34" charset="-128"/>
                </a:rPr>
                <a:t>0.343242,</a:t>
              </a:r>
            </a:p>
          </p:txBody>
        </p:sp>
        <p:sp>
          <p:nvSpPr>
            <p:cNvPr id="122893" name="Rectangle 26">
              <a:extLst>
                <a:ext uri="{FF2B5EF4-FFF2-40B4-BE49-F238E27FC236}">
                  <a16:creationId xmlns:a16="http://schemas.microsoft.com/office/drawing/2014/main" id="{F6D4B916-CDCE-99FE-F8DC-0731D65C9AAC}"/>
                </a:ext>
              </a:extLst>
            </p:cNvPr>
            <p:cNvSpPr>
              <a:spLocks noChangeArrowheads="1"/>
            </p:cNvSpPr>
            <p:nvPr/>
          </p:nvSpPr>
          <p:spPr bwMode="auto">
            <a:xfrm>
              <a:off x="2709"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4" name="Rectangle 27">
              <a:extLst>
                <a:ext uri="{FF2B5EF4-FFF2-40B4-BE49-F238E27FC236}">
                  <a16:creationId xmlns:a16="http://schemas.microsoft.com/office/drawing/2014/main" id="{D05E9784-5035-2F42-53A0-FF058BD83AF1}"/>
                </a:ext>
              </a:extLst>
            </p:cNvPr>
            <p:cNvSpPr>
              <a:spLocks noChangeArrowheads="1"/>
            </p:cNvSpPr>
            <p:nvPr/>
          </p:nvSpPr>
          <p:spPr bwMode="auto">
            <a:xfrm>
              <a:off x="1928"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0.177618,</a:t>
              </a:r>
            </a:p>
          </p:txBody>
        </p:sp>
        <p:sp>
          <p:nvSpPr>
            <p:cNvPr id="122895" name="Rectangle 28">
              <a:extLst>
                <a:ext uri="{FF2B5EF4-FFF2-40B4-BE49-F238E27FC236}">
                  <a16:creationId xmlns:a16="http://schemas.microsoft.com/office/drawing/2014/main" id="{2516AF03-748D-CFB2-3BB6-3EEEB3C0AA51}"/>
                </a:ext>
              </a:extLst>
            </p:cNvPr>
            <p:cNvSpPr>
              <a:spLocks noChangeArrowheads="1"/>
            </p:cNvSpPr>
            <p:nvPr/>
          </p:nvSpPr>
          <p:spPr bwMode="auto">
            <a:xfrm>
              <a:off x="2021" y="3929"/>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6" name="Rectangle 29">
              <a:extLst>
                <a:ext uri="{FF2B5EF4-FFF2-40B4-BE49-F238E27FC236}">
                  <a16:creationId xmlns:a16="http://schemas.microsoft.com/office/drawing/2014/main" id="{7D45959D-8A52-9987-D4C4-3EF9E51376EB}"/>
                </a:ext>
              </a:extLst>
            </p:cNvPr>
            <p:cNvSpPr>
              <a:spLocks noChangeArrowheads="1"/>
            </p:cNvSpPr>
            <p:nvPr/>
          </p:nvSpPr>
          <p:spPr bwMode="auto">
            <a:xfrm>
              <a:off x="1157" y="3929"/>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0.583392,</a:t>
              </a:r>
            </a:p>
          </p:txBody>
        </p:sp>
        <p:sp>
          <p:nvSpPr>
            <p:cNvPr id="122897" name="Rectangle 30">
              <a:extLst>
                <a:ext uri="{FF2B5EF4-FFF2-40B4-BE49-F238E27FC236}">
                  <a16:creationId xmlns:a16="http://schemas.microsoft.com/office/drawing/2014/main" id="{4F99D765-B53D-5A67-A134-ACC13A311FAC}"/>
                </a:ext>
              </a:extLst>
            </p:cNvPr>
            <p:cNvSpPr>
              <a:spLocks noChangeArrowheads="1"/>
            </p:cNvSpPr>
            <p:nvPr/>
          </p:nvSpPr>
          <p:spPr bwMode="auto">
            <a:xfrm>
              <a:off x="1293" y="3929"/>
              <a:ext cx="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8" name="Rectangle 31">
              <a:extLst>
                <a:ext uri="{FF2B5EF4-FFF2-40B4-BE49-F238E27FC236}">
                  <a16:creationId xmlns:a16="http://schemas.microsoft.com/office/drawing/2014/main" id="{1F344D58-4CC4-5B9E-36C7-2089E9FDCC19}"/>
                </a:ext>
              </a:extLst>
            </p:cNvPr>
            <p:cNvSpPr>
              <a:spLocks noChangeArrowheads="1"/>
            </p:cNvSpPr>
            <p:nvPr/>
          </p:nvSpPr>
          <p:spPr bwMode="auto">
            <a:xfrm>
              <a:off x="4771"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899" name="Rectangle 32">
              <a:extLst>
                <a:ext uri="{FF2B5EF4-FFF2-40B4-BE49-F238E27FC236}">
                  <a16:creationId xmlns:a16="http://schemas.microsoft.com/office/drawing/2014/main" id="{E3939222-D50F-88A2-11CF-12F7801A2984}"/>
                </a:ext>
              </a:extLst>
            </p:cNvPr>
            <p:cNvSpPr>
              <a:spLocks noChangeArrowheads="1"/>
            </p:cNvSpPr>
            <p:nvPr/>
          </p:nvSpPr>
          <p:spPr bwMode="auto">
            <a:xfrm>
              <a:off x="4313"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0.350871,</a:t>
              </a:r>
            </a:p>
          </p:txBody>
        </p:sp>
        <p:sp>
          <p:nvSpPr>
            <p:cNvPr id="122900" name="Rectangle 33">
              <a:extLst>
                <a:ext uri="{FF2B5EF4-FFF2-40B4-BE49-F238E27FC236}">
                  <a16:creationId xmlns:a16="http://schemas.microsoft.com/office/drawing/2014/main" id="{F820D9D8-2508-2E6A-98F7-F383A784C6E6}"/>
                </a:ext>
              </a:extLst>
            </p:cNvPr>
            <p:cNvSpPr>
              <a:spLocks noChangeArrowheads="1"/>
            </p:cNvSpPr>
            <p:nvPr/>
          </p:nvSpPr>
          <p:spPr bwMode="auto">
            <a:xfrm>
              <a:off x="4083"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901" name="Rectangle 34">
              <a:extLst>
                <a:ext uri="{FF2B5EF4-FFF2-40B4-BE49-F238E27FC236}">
                  <a16:creationId xmlns:a16="http://schemas.microsoft.com/office/drawing/2014/main" id="{18FDAA84-06A9-E024-2764-FDDB5885F5D7}"/>
                </a:ext>
              </a:extLst>
            </p:cNvPr>
            <p:cNvSpPr>
              <a:spLocks noChangeArrowheads="1"/>
            </p:cNvSpPr>
            <p:nvPr/>
          </p:nvSpPr>
          <p:spPr bwMode="auto">
            <a:xfrm>
              <a:off x="3537" y="3756"/>
              <a:ext cx="7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0.881893,</a:t>
              </a:r>
            </a:p>
          </p:txBody>
        </p:sp>
        <p:sp>
          <p:nvSpPr>
            <p:cNvPr id="122902" name="Rectangle 35">
              <a:extLst>
                <a:ext uri="{FF2B5EF4-FFF2-40B4-BE49-F238E27FC236}">
                  <a16:creationId xmlns:a16="http://schemas.microsoft.com/office/drawing/2014/main" id="{529996EC-398C-6C80-BE6C-18649E0EB860}"/>
                </a:ext>
              </a:extLst>
            </p:cNvPr>
            <p:cNvSpPr>
              <a:spLocks noChangeArrowheads="1"/>
            </p:cNvSpPr>
            <p:nvPr/>
          </p:nvSpPr>
          <p:spPr bwMode="auto">
            <a:xfrm>
              <a:off x="3396"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903" name="Rectangle 36">
              <a:extLst>
                <a:ext uri="{FF2B5EF4-FFF2-40B4-BE49-F238E27FC236}">
                  <a16:creationId xmlns:a16="http://schemas.microsoft.com/office/drawing/2014/main" id="{CC8FAE98-B699-419F-0F89-E212DAF9C981}"/>
                </a:ext>
              </a:extLst>
            </p:cNvPr>
            <p:cNvSpPr>
              <a:spLocks noChangeArrowheads="1"/>
            </p:cNvSpPr>
            <p:nvPr/>
          </p:nvSpPr>
          <p:spPr bwMode="auto">
            <a:xfrm>
              <a:off x="2745"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0.766503,</a:t>
              </a:r>
            </a:p>
          </p:txBody>
        </p:sp>
        <p:sp>
          <p:nvSpPr>
            <p:cNvPr id="122904" name="Rectangle 37">
              <a:extLst>
                <a:ext uri="{FF2B5EF4-FFF2-40B4-BE49-F238E27FC236}">
                  <a16:creationId xmlns:a16="http://schemas.microsoft.com/office/drawing/2014/main" id="{7651E4C6-1708-4645-AD17-95AD9A9A1814}"/>
                </a:ext>
              </a:extLst>
            </p:cNvPr>
            <p:cNvSpPr>
              <a:spLocks noChangeArrowheads="1"/>
            </p:cNvSpPr>
            <p:nvPr/>
          </p:nvSpPr>
          <p:spPr bwMode="auto">
            <a:xfrm>
              <a:off x="2709"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905" name="Rectangle 38">
              <a:extLst>
                <a:ext uri="{FF2B5EF4-FFF2-40B4-BE49-F238E27FC236}">
                  <a16:creationId xmlns:a16="http://schemas.microsoft.com/office/drawing/2014/main" id="{3429E145-2148-F68B-2EAC-E7712B6E78CD}"/>
                </a:ext>
              </a:extLst>
            </p:cNvPr>
            <p:cNvSpPr>
              <a:spLocks noChangeArrowheads="1"/>
            </p:cNvSpPr>
            <p:nvPr/>
          </p:nvSpPr>
          <p:spPr bwMode="auto">
            <a:xfrm>
              <a:off x="1928"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0.322062,</a:t>
              </a:r>
            </a:p>
          </p:txBody>
        </p:sp>
        <p:sp>
          <p:nvSpPr>
            <p:cNvPr id="122906" name="Rectangle 39">
              <a:extLst>
                <a:ext uri="{FF2B5EF4-FFF2-40B4-BE49-F238E27FC236}">
                  <a16:creationId xmlns:a16="http://schemas.microsoft.com/office/drawing/2014/main" id="{239515D9-1C17-34B2-3710-2F4E253961C5}"/>
                </a:ext>
              </a:extLst>
            </p:cNvPr>
            <p:cNvSpPr>
              <a:spLocks noChangeArrowheads="1"/>
            </p:cNvSpPr>
            <p:nvPr/>
          </p:nvSpPr>
          <p:spPr bwMode="auto">
            <a:xfrm>
              <a:off x="2021" y="3756"/>
              <a:ext cx="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sp>
          <p:nvSpPr>
            <p:cNvPr id="122907" name="Rectangle 40">
              <a:extLst>
                <a:ext uri="{FF2B5EF4-FFF2-40B4-BE49-F238E27FC236}">
                  <a16:creationId xmlns:a16="http://schemas.microsoft.com/office/drawing/2014/main" id="{3B8D6AB8-1243-4FF4-811B-DFD34A18D4F3}"/>
                </a:ext>
              </a:extLst>
            </p:cNvPr>
            <p:cNvSpPr>
              <a:spLocks noChangeArrowheads="1"/>
            </p:cNvSpPr>
            <p:nvPr/>
          </p:nvSpPr>
          <p:spPr bwMode="auto">
            <a:xfrm>
              <a:off x="1157" y="3756"/>
              <a:ext cx="7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0.301431,</a:t>
              </a:r>
            </a:p>
          </p:txBody>
        </p:sp>
        <p:sp>
          <p:nvSpPr>
            <p:cNvPr id="122908" name="Rectangle 41">
              <a:extLst>
                <a:ext uri="{FF2B5EF4-FFF2-40B4-BE49-F238E27FC236}">
                  <a16:creationId xmlns:a16="http://schemas.microsoft.com/office/drawing/2014/main" id="{73F17195-122B-F60E-A935-2EC7A6D3E185}"/>
                </a:ext>
              </a:extLst>
            </p:cNvPr>
            <p:cNvSpPr>
              <a:spLocks noChangeArrowheads="1"/>
            </p:cNvSpPr>
            <p:nvPr/>
          </p:nvSpPr>
          <p:spPr bwMode="auto">
            <a:xfrm>
              <a:off x="1293" y="3756"/>
              <a:ext cx="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1800" b="0">
                  <a:solidFill>
                    <a:srgbClr val="000000"/>
                  </a:solidFill>
                  <a:latin typeface="Times New Roman" panose="02020603050405020304" pitchFamily="18" charset="0"/>
                  <a:ea typeface="HG丸ｺﾞｼｯｸM-PRO" panose="020F0400000000000000" pitchFamily="34" charset="-128"/>
                </a:rPr>
                <a:t>  </a:t>
              </a:r>
            </a:p>
          </p:txBody>
        </p:sp>
      </p:grpSp>
      <p:sp>
        <p:nvSpPr>
          <p:cNvPr id="2" name="Rectangle 5">
            <a:extLst>
              <a:ext uri="{FF2B5EF4-FFF2-40B4-BE49-F238E27FC236}">
                <a16:creationId xmlns:a16="http://schemas.microsoft.com/office/drawing/2014/main" id="{79B5C1C1-6F49-01C8-5D59-5FE2F2237C25}"/>
              </a:ext>
            </a:extLst>
          </p:cNvPr>
          <p:cNvSpPr>
            <a:spLocks noChangeArrowheads="1"/>
          </p:cNvSpPr>
          <p:nvPr/>
        </p:nvSpPr>
        <p:spPr bwMode="auto">
          <a:xfrm>
            <a:off x="19050" y="2038350"/>
            <a:ext cx="878681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5025">
              <a:defRPr kumimoji="1" sz="1600" b="1">
                <a:solidFill>
                  <a:schemeClr val="tx1"/>
                </a:solidFill>
                <a:latin typeface="Arial" panose="020B0604020202020204" pitchFamily="34" charset="0"/>
                <a:ea typeface="MS PGothic" panose="020B0600070205080204" pitchFamily="34" charset="-128"/>
              </a:defRPr>
            </a:lvl1pPr>
            <a:lvl2pPr marL="742950" indent="-285750" defTabSz="835025">
              <a:defRPr kumimoji="1" sz="1600" b="1">
                <a:solidFill>
                  <a:schemeClr val="tx1"/>
                </a:solidFill>
                <a:latin typeface="Arial" panose="020B0604020202020204" pitchFamily="34" charset="0"/>
                <a:ea typeface="MS PGothic" panose="020B0600070205080204" pitchFamily="34" charset="-128"/>
              </a:defRPr>
            </a:lvl2pPr>
            <a:lvl3pPr marL="1143000" indent="-228600" defTabSz="835025">
              <a:defRPr kumimoji="1" sz="1600" b="1">
                <a:solidFill>
                  <a:schemeClr val="tx1"/>
                </a:solidFill>
                <a:latin typeface="Arial" panose="020B0604020202020204" pitchFamily="34" charset="0"/>
                <a:ea typeface="MS PGothic" panose="020B0600070205080204" pitchFamily="34" charset="-128"/>
              </a:defRPr>
            </a:lvl3pPr>
            <a:lvl4pPr marL="1600200" indent="-228600" defTabSz="835025">
              <a:defRPr kumimoji="1" sz="1600" b="1">
                <a:solidFill>
                  <a:schemeClr val="tx1"/>
                </a:solidFill>
                <a:latin typeface="Arial" panose="020B0604020202020204" pitchFamily="34" charset="0"/>
                <a:ea typeface="MS PGothic" panose="020B0600070205080204" pitchFamily="34" charset="-128"/>
              </a:defRPr>
            </a:lvl4pPr>
            <a:lvl5pPr marL="2057400" indent="-228600" defTabSz="835025">
              <a:defRPr kumimoji="1" sz="1600" b="1">
                <a:solidFill>
                  <a:schemeClr val="tx1"/>
                </a:solidFill>
                <a:latin typeface="Arial" panose="020B0604020202020204" pitchFamily="34" charset="0"/>
                <a:ea typeface="MS PGothic" panose="020B0600070205080204" pitchFamily="34" charset="-128"/>
              </a:defRPr>
            </a:lvl5pPr>
            <a:lvl6pPr marL="25146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defTabSz="835025"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lnSpc>
                <a:spcPct val="110000"/>
              </a:lnSpc>
            </a:pPr>
            <a:r>
              <a:rPr lang="en-US" altLang="ja-JP" sz="2400" b="0" i="1">
                <a:ea typeface="HG丸ｺﾞｼｯｸM-PRO" panose="020F0400000000000000" pitchFamily="34" charset="-128"/>
              </a:rPr>
              <a:t>          </a:t>
            </a:r>
            <a:r>
              <a:rPr lang="en-US" altLang="zh-CN" sz="2400" b="0" i="1">
                <a:ea typeface="HG丸ｺﾞｼｯｸM-PRO" panose="020F0400000000000000" pitchFamily="34" charset="-128"/>
              </a:rPr>
              <a:t>step5</a:t>
            </a:r>
            <a:r>
              <a:rPr lang="zh-CN" altLang="en-US" sz="2400" b="0" i="1">
                <a:ea typeface="HG丸ｺﾞｼｯｸM-PRO" panose="020F0400000000000000" pitchFamily="34" charset="-128"/>
              </a:rPr>
              <a:t>：</a:t>
            </a:r>
            <a:r>
              <a:rPr lang="en-US" altLang="ja-JP" sz="2400" b="0" i="1">
                <a:ea typeface="HG丸ｺﾞｼｯｸM-PRO" panose="020F0400000000000000" pitchFamily="34" charset="-128"/>
              </a:rPr>
              <a:t>q</a:t>
            </a:r>
            <a:r>
              <a:rPr lang="en-US" altLang="ja-JP" sz="2400" b="0" baseline="-25000">
                <a:ea typeface="HG丸ｺﾞｼｯｸM-PRO" panose="020F0400000000000000" pitchFamily="34" charset="-128"/>
              </a:rPr>
              <a:t>3</a:t>
            </a:r>
            <a:r>
              <a:rPr lang="en-US" altLang="ja-JP" sz="2400" b="0">
                <a:ea typeface="HG丸ｺﾞｼｯｸM-PRO" panose="020F0400000000000000" pitchFamily="34" charset="-128"/>
              </a:rPr>
              <a:t>&lt; </a:t>
            </a:r>
            <a:r>
              <a:rPr lang="en-US" altLang="ja-JP" sz="2400" b="0" i="1">
                <a:ea typeface="HG丸ｺﾞｼｯｸM-PRO" panose="020F0400000000000000" pitchFamily="34" charset="-128"/>
              </a:rPr>
              <a:t>r</a:t>
            </a:r>
            <a:r>
              <a:rPr lang="en-US" altLang="ja-JP" sz="2400" b="0" baseline="-25000">
                <a:ea typeface="HG丸ｺﾞｼｯｸM-PRO" panose="020F0400000000000000" pitchFamily="34" charset="-128"/>
              </a:rPr>
              <a:t>1 </a:t>
            </a:r>
            <a:r>
              <a:rPr lang="en-US" altLang="ja-JP" sz="2400" b="0">
                <a:ea typeface="HG丸ｺﾞｼｯｸM-PRO" panose="020F0400000000000000" pitchFamily="34" charset="-128"/>
              </a:rPr>
              <a:t>= 0.301432 </a:t>
            </a:r>
            <a:r>
              <a:rPr lang="en-US" altLang="ja-JP" sz="2400" b="0">
                <a:ea typeface="HG丸ｺﾞｼｯｸM-PRO" panose="020F0400000000000000" pitchFamily="34" charset="-128"/>
                <a:sym typeface="Symbol" panose="05050102010706020507" pitchFamily="18" charset="2"/>
              </a:rPr>
              <a:t> </a:t>
            </a:r>
            <a:r>
              <a:rPr lang="en-US" altLang="ja-JP" sz="2400" b="0" i="1">
                <a:ea typeface="HG丸ｺﾞｼｯｸM-PRO" panose="020F0400000000000000" pitchFamily="34" charset="-128"/>
              </a:rPr>
              <a:t>q</a:t>
            </a:r>
            <a:r>
              <a:rPr lang="en-US" altLang="ja-JP" sz="2400" b="0" baseline="-25000">
                <a:ea typeface="HG丸ｺﾞｼｯｸM-PRO" panose="020F0400000000000000" pitchFamily="34" charset="-128"/>
              </a:rPr>
              <a:t>4</a:t>
            </a:r>
            <a:r>
              <a:rPr lang="en-US" altLang="ja-JP" sz="2400" b="0">
                <a:ea typeface="HG丸ｺﾞｼｯｸM-PRO" panose="020F0400000000000000" pitchFamily="34" charset="-128"/>
              </a:rPr>
              <a:t>, </a:t>
            </a:r>
            <a:r>
              <a:rPr lang="en-US" altLang="ja-JP" sz="2400" b="0" i="1">
                <a:ea typeface="HG丸ｺﾞｼｯｸM-PRO" panose="020F0400000000000000" pitchFamily="34" charset="-128"/>
              </a:rPr>
              <a:t>v</a:t>
            </a:r>
            <a:r>
              <a:rPr lang="en-US" altLang="ja-JP" sz="2400" b="0" baseline="-25000">
                <a:ea typeface="HG丸ｺﾞｼｯｸM-PRO" panose="020F0400000000000000" pitchFamily="34" charset="-128"/>
              </a:rPr>
              <a:t>4</a:t>
            </a:r>
            <a:r>
              <a:rPr lang="en-US" altLang="ja-JP" sz="2400" b="0">
                <a:ea typeface="HG丸ｺﾞｼｯｸM-PRO" panose="020F0400000000000000" pitchFamily="34" charset="-128"/>
              </a:rPr>
              <a:t> is selected </a:t>
            </a:r>
          </a:p>
          <a:p>
            <a:pPr eaLnBrk="1" hangingPunct="1">
              <a:lnSpc>
                <a:spcPct val="110000"/>
              </a:lnSpc>
            </a:pPr>
            <a:r>
              <a:rPr lang="en-US" altLang="ja-JP" sz="2400" b="0" i="1">
                <a:ea typeface="HG丸ｺﾞｼｯｸM-PRO" panose="020F0400000000000000" pitchFamily="34" charset="-128"/>
              </a:rPr>
              <a:t>            q</a:t>
            </a:r>
            <a:r>
              <a:rPr lang="en-US" altLang="ja-JP" sz="2400" b="0" baseline="-25000">
                <a:ea typeface="HG丸ｺﾞｼｯｸM-PRO" panose="020F0400000000000000" pitchFamily="34" charset="-128"/>
              </a:rPr>
              <a:t>3</a:t>
            </a:r>
            <a:r>
              <a:rPr lang="en-US" altLang="ja-JP" sz="2400" b="0">
                <a:ea typeface="HG丸ｺﾞｼｯｸM-PRO" panose="020F0400000000000000" pitchFamily="34" charset="-128"/>
              </a:rPr>
              <a:t>&lt; </a:t>
            </a:r>
            <a:r>
              <a:rPr lang="en-US" altLang="ja-JP" sz="2400" b="0" i="1">
                <a:ea typeface="HG丸ｺﾞｼｯｸM-PRO" panose="020F0400000000000000" pitchFamily="34" charset="-128"/>
              </a:rPr>
              <a:t>r</a:t>
            </a:r>
            <a:r>
              <a:rPr lang="en-US" altLang="ja-JP" sz="2400" b="0" baseline="-25000">
                <a:ea typeface="HG丸ｺﾞｼｯｸM-PRO" panose="020F0400000000000000" pitchFamily="34" charset="-128"/>
              </a:rPr>
              <a:t>2 </a:t>
            </a:r>
            <a:r>
              <a:rPr lang="en-US" altLang="ja-JP" sz="2400" b="0">
                <a:ea typeface="HG丸ｺﾞｼｯｸM-PRO" panose="020F0400000000000000" pitchFamily="34" charset="-128"/>
              </a:rPr>
              <a:t>= 0.322062 </a:t>
            </a:r>
            <a:r>
              <a:rPr lang="en-US" altLang="ja-JP" sz="2400" b="0">
                <a:ea typeface="HG丸ｺﾞｼｯｸM-PRO" panose="020F0400000000000000" pitchFamily="34" charset="-128"/>
                <a:sym typeface="Symbol" panose="05050102010706020507" pitchFamily="18" charset="2"/>
              </a:rPr>
              <a:t> </a:t>
            </a:r>
            <a:r>
              <a:rPr lang="en-US" altLang="ja-JP" sz="2400" b="0" i="1">
                <a:ea typeface="HG丸ｺﾞｼｯｸM-PRO" panose="020F0400000000000000" pitchFamily="34" charset="-128"/>
              </a:rPr>
              <a:t>q</a:t>
            </a:r>
            <a:r>
              <a:rPr lang="en-US" altLang="ja-JP" sz="2400" b="0" baseline="-25000">
                <a:ea typeface="HG丸ｺﾞｼｯｸM-PRO" panose="020F0400000000000000" pitchFamily="34" charset="-128"/>
              </a:rPr>
              <a:t>4</a:t>
            </a:r>
            <a:r>
              <a:rPr lang="en-US" altLang="ja-JP" sz="2400" b="0">
                <a:ea typeface="HG丸ｺﾞｼｯｸM-PRO" panose="020F0400000000000000" pitchFamily="34" charset="-128"/>
              </a:rPr>
              <a:t>, </a:t>
            </a:r>
            <a:r>
              <a:rPr lang="en-US" altLang="ja-JP" sz="2400" b="0" i="1">
                <a:ea typeface="HG丸ｺﾞｼｯｸM-PRO" panose="020F0400000000000000" pitchFamily="34" charset="-128"/>
              </a:rPr>
              <a:t>v</a:t>
            </a:r>
            <a:r>
              <a:rPr lang="en-US" altLang="ja-JP" sz="2400" b="0" baseline="-25000">
                <a:ea typeface="HG丸ｺﾞｼｯｸM-PRO" panose="020F0400000000000000" pitchFamily="34" charset="-128"/>
              </a:rPr>
              <a:t>4</a:t>
            </a:r>
            <a:r>
              <a:rPr lang="en-US" altLang="ja-JP" sz="2400" b="0">
                <a:ea typeface="HG丸ｺﾞｼｯｸM-PRO" panose="020F0400000000000000" pitchFamily="34" charset="-128"/>
              </a:rPr>
              <a:t> is selected again, and so on.</a:t>
            </a:r>
          </a:p>
          <a:p>
            <a:pPr eaLnBrk="1" hangingPunct="1">
              <a:lnSpc>
                <a:spcPct val="110000"/>
              </a:lnSpc>
            </a:pPr>
            <a:endParaRPr lang="en-US" altLang="ja-JP" sz="2400" b="0">
              <a:ea typeface="HG丸ｺﾞｼｯｸM-PRO" panose="020F0400000000000000" pitchFamily="34" charset="-128"/>
            </a:endParaRPr>
          </a:p>
        </p:txBody>
      </p:sp>
      <p:sp>
        <p:nvSpPr>
          <p:cNvPr id="122887" name="文本框 3">
            <a:extLst>
              <a:ext uri="{FF2B5EF4-FFF2-40B4-BE49-F238E27FC236}">
                <a16:creationId xmlns:a16="http://schemas.microsoft.com/office/drawing/2014/main" id="{449680AB-1CC6-5898-A33C-4079C36B7598}"/>
              </a:ext>
            </a:extLst>
          </p:cNvPr>
          <p:cNvSpPr txBox="1">
            <a:spLocks noChangeArrowheads="1"/>
          </p:cNvSpPr>
          <p:nvPr/>
        </p:nvSpPr>
        <p:spPr bwMode="auto">
          <a:xfrm>
            <a:off x="271463" y="3938588"/>
            <a:ext cx="25304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r>
              <a:rPr lang="zh-CN" altLang="en-US" sz="3200" dirty="0"/>
              <a:t>适应度值大的个体被选择的概率大</a:t>
            </a:r>
          </a:p>
        </p:txBody>
      </p:sp>
      <p:sp>
        <p:nvSpPr>
          <p:cNvPr id="4" name="文本框 3">
            <a:extLst>
              <a:ext uri="{FF2B5EF4-FFF2-40B4-BE49-F238E27FC236}">
                <a16:creationId xmlns:a16="http://schemas.microsoft.com/office/drawing/2014/main" id="{98C5AB1A-7246-FAED-525C-60BCA11CA918}"/>
              </a:ext>
            </a:extLst>
          </p:cNvPr>
          <p:cNvSpPr txBox="1"/>
          <p:nvPr/>
        </p:nvSpPr>
        <p:spPr>
          <a:xfrm>
            <a:off x="6629400" y="249382"/>
            <a:ext cx="1718953" cy="461665"/>
          </a:xfrm>
          <a:prstGeom prst="rect">
            <a:avLst/>
          </a:prstGeom>
          <a:noFill/>
        </p:spPr>
        <p:txBody>
          <a:bodyPr wrap="square" rtlCol="0">
            <a:spAutoFit/>
          </a:bodyPr>
          <a:lstStyle/>
          <a:p>
            <a:r>
              <a:rPr lang="zh-CN" altLang="en-US" sz="2400" dirty="0"/>
              <a:t>累计概率</a:t>
            </a:r>
          </a:p>
        </p:txBody>
      </p:sp>
      <p:sp>
        <p:nvSpPr>
          <p:cNvPr id="5" name="文本框 4">
            <a:extLst>
              <a:ext uri="{FF2B5EF4-FFF2-40B4-BE49-F238E27FC236}">
                <a16:creationId xmlns:a16="http://schemas.microsoft.com/office/drawing/2014/main" id="{1800E606-1AF8-2622-1D68-391D5EA8E331}"/>
              </a:ext>
            </a:extLst>
          </p:cNvPr>
          <p:cNvSpPr txBox="1"/>
          <p:nvPr/>
        </p:nvSpPr>
        <p:spPr>
          <a:xfrm>
            <a:off x="6781800" y="1351806"/>
            <a:ext cx="1718953" cy="461665"/>
          </a:xfrm>
          <a:prstGeom prst="rect">
            <a:avLst/>
          </a:prstGeom>
          <a:noFill/>
        </p:spPr>
        <p:txBody>
          <a:bodyPr wrap="square" rtlCol="0">
            <a:spAutoFit/>
          </a:bodyPr>
          <a:lstStyle/>
          <a:p>
            <a:r>
              <a:rPr lang="zh-CN" altLang="en-US" sz="2400" dirty="0"/>
              <a:t>随机数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288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a:extLst>
              <a:ext uri="{FF2B5EF4-FFF2-40B4-BE49-F238E27FC236}">
                <a16:creationId xmlns:a16="http://schemas.microsoft.com/office/drawing/2014/main" id="{F2341BE6-B71F-7174-BB43-37A8C1F249B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72778F5-F4F4-4C7E-A53F-CEAEA2C401C4}" type="slidenum">
              <a:rPr kumimoji="0" lang="en-US" altLang="ja-JP" sz="1400" smtClean="0">
                <a:solidFill>
                  <a:srgbClr val="A50021"/>
                </a:solidFill>
              </a:rPr>
              <a:pPr>
                <a:spcBef>
                  <a:spcPct val="0"/>
                </a:spcBef>
                <a:buClrTx/>
                <a:buFontTx/>
                <a:buNone/>
              </a:pPr>
              <a:t>85</a:t>
            </a:fld>
            <a:endParaRPr kumimoji="0" lang="en-US" altLang="ja-JP" sz="1400">
              <a:solidFill>
                <a:srgbClr val="A50021"/>
              </a:solidFill>
            </a:endParaRPr>
          </a:p>
        </p:txBody>
      </p:sp>
      <p:sp>
        <p:nvSpPr>
          <p:cNvPr id="124931" name="Rectangle 2">
            <a:extLst>
              <a:ext uri="{FF2B5EF4-FFF2-40B4-BE49-F238E27FC236}">
                <a16:creationId xmlns:a16="http://schemas.microsoft.com/office/drawing/2014/main" id="{40F80FE8-C5CA-EC6A-53DD-8B3E3EF82EF0}"/>
              </a:ext>
            </a:extLst>
          </p:cNvPr>
          <p:cNvSpPr>
            <a:spLocks noGrp="1" noChangeArrowheads="1"/>
          </p:cNvSpPr>
          <p:nvPr>
            <p:ph type="title"/>
          </p:nvPr>
        </p:nvSpPr>
        <p:spPr/>
        <p:txBody>
          <a:bodyPr/>
          <a:lstStyle/>
          <a:p>
            <a:pPr eaLnBrk="1" hangingPunct="1"/>
            <a:r>
              <a:rPr lang="zh-CN" altLang="en-US" sz="3400"/>
              <a:t>选出的父代</a:t>
            </a:r>
            <a:endParaRPr lang="en-US" altLang="ja-JP" sz="3400"/>
          </a:p>
        </p:txBody>
      </p:sp>
      <p:sp>
        <p:nvSpPr>
          <p:cNvPr id="124932" name="Rectangle 5">
            <a:extLst>
              <a:ext uri="{FF2B5EF4-FFF2-40B4-BE49-F238E27FC236}">
                <a16:creationId xmlns:a16="http://schemas.microsoft.com/office/drawing/2014/main" id="{D41D775E-2FFF-6A08-354F-284FE3D138BA}"/>
              </a:ext>
            </a:extLst>
          </p:cNvPr>
          <p:cNvSpPr>
            <a:spLocks noChangeArrowheads="1"/>
          </p:cNvSpPr>
          <p:nvPr/>
        </p:nvSpPr>
        <p:spPr bwMode="auto">
          <a:xfrm>
            <a:off x="1022350" y="916404"/>
            <a:ext cx="7654925"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1</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[100110110100101101000000010111001]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4 </a:t>
            </a:r>
            <a:r>
              <a:rPr lang="en-US" altLang="ja-JP" sz="2400" b="0" dirty="0">
                <a:ea typeface="HG丸ｺﾞｼｯｸM-PRO" panose="020F0400000000000000" pitchFamily="34" charset="-128"/>
              </a:rPr>
              <a:t>) </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2</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[100110110100101101000000010111001]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4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3</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[001011010100001100010110011001100]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8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4</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[111110001011101100011101000111101]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9 </a:t>
            </a:r>
            <a:r>
              <a:rPr lang="en-US" altLang="ja-JP" sz="2400" b="0" dirty="0">
                <a:ea typeface="HG丸ｺﾞｼｯｸM-PRO" panose="020F0400000000000000" pitchFamily="34" charset="-128"/>
              </a:rPr>
              <a:t>) </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5</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[100110110100101101000000010111001]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4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6</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[110100010011111000100110011101101]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7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7</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[001110101110011000000010101001000]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2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8</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[100110110100101101000000010111001]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4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9</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[000001010100101001101111011111110]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1 </a:t>
            </a:r>
            <a:r>
              <a:rPr lang="en-US" altLang="ja-JP" sz="2400" b="0" dirty="0">
                <a:ea typeface="HG丸ｺﾞｼｯｸM-PRO" panose="020F0400000000000000" pitchFamily="34" charset="-128"/>
              </a:rPr>
              <a:t>)</a:t>
            </a:r>
          </a:p>
          <a:p>
            <a:pPr>
              <a:lnSpc>
                <a:spcPct val="130000"/>
              </a:lnSpc>
              <a:spcBef>
                <a:spcPct val="0"/>
              </a:spcBef>
              <a:buClrTx/>
              <a:buFontTx/>
              <a:buNone/>
            </a:pP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10</a:t>
            </a:r>
            <a:r>
              <a:rPr lang="en-US" altLang="ja-JP" sz="2400" i="1" dirty="0">
                <a:ea typeface="HG丸ｺﾞｼｯｸM-PRO" panose="020F0400000000000000" pitchFamily="34" charset="-128"/>
              </a:rPr>
              <a:t>'</a:t>
            </a:r>
            <a:r>
              <a:rPr lang="en-US" altLang="ja-JP" sz="2400" b="0" baseline="-25000" dirty="0">
                <a:ea typeface="HG丸ｺﾞｼｯｸM-PRO" panose="020F0400000000000000" pitchFamily="34" charset="-128"/>
              </a:rPr>
              <a:t> </a:t>
            </a:r>
            <a:r>
              <a:rPr lang="en-US" altLang="ja-JP" sz="2400" b="0" i="1" dirty="0">
                <a:ea typeface="HG丸ｺﾞｼｯｸM-PRO" panose="020F0400000000000000" pitchFamily="34" charset="-128"/>
              </a:rPr>
              <a:t>= </a:t>
            </a:r>
            <a:r>
              <a:rPr lang="en-US" altLang="ja-JP" sz="2400" b="0" dirty="0">
                <a:ea typeface="HG丸ｺﾞｼｯｸM-PRO" panose="020F0400000000000000" pitchFamily="34" charset="-128"/>
              </a:rPr>
              <a:t>[001110101110011000000010101001000]      (</a:t>
            </a:r>
            <a:r>
              <a:rPr lang="en-US" altLang="ja-JP" sz="2400" i="1" dirty="0">
                <a:ea typeface="HG丸ｺﾞｼｯｸM-PRO" panose="020F0400000000000000" pitchFamily="34" charset="-128"/>
              </a:rPr>
              <a:t>v</a:t>
            </a:r>
            <a:r>
              <a:rPr lang="en-US" altLang="ja-JP" sz="2400" b="0" baseline="-25000" dirty="0">
                <a:ea typeface="HG丸ｺﾞｼｯｸM-PRO" panose="020F0400000000000000" pitchFamily="34" charset="-128"/>
              </a:rPr>
              <a:t>2 </a:t>
            </a:r>
            <a:r>
              <a:rPr lang="en-US" altLang="ja-JP" sz="2400" b="0" dirty="0">
                <a:ea typeface="HG丸ｺﾞｼｯｸM-PRO" panose="020F0400000000000000" pitchFamily="34" charset="-128"/>
              </a:rPr>
              <a:t>)</a:t>
            </a:r>
          </a:p>
        </p:txBody>
      </p:sp>
      <p:sp>
        <p:nvSpPr>
          <p:cNvPr id="124933" name="Rectangle 7">
            <a:extLst>
              <a:ext uri="{FF2B5EF4-FFF2-40B4-BE49-F238E27FC236}">
                <a16:creationId xmlns:a16="http://schemas.microsoft.com/office/drawing/2014/main" id="{76754F23-90C6-93B3-C5AE-5F7785722330}"/>
              </a:ext>
            </a:extLst>
          </p:cNvPr>
          <p:cNvSpPr>
            <a:spLocks noChangeArrowheads="1"/>
          </p:cNvSpPr>
          <p:nvPr/>
        </p:nvSpPr>
        <p:spPr bwMode="auto">
          <a:xfrm>
            <a:off x="323850" y="1390650"/>
            <a:ext cx="8640763"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3" name="文本框 2">
            <a:extLst>
              <a:ext uri="{FF2B5EF4-FFF2-40B4-BE49-F238E27FC236}">
                <a16:creationId xmlns:a16="http://schemas.microsoft.com/office/drawing/2014/main" id="{E8EF06D6-FCC4-6D93-DA6C-3B7FB9F80689}"/>
              </a:ext>
            </a:extLst>
          </p:cNvPr>
          <p:cNvSpPr txBox="1">
            <a:spLocks noChangeArrowheads="1"/>
          </p:cNvSpPr>
          <p:nvPr/>
        </p:nvSpPr>
        <p:spPr bwMode="auto">
          <a:xfrm>
            <a:off x="294203" y="5979141"/>
            <a:ext cx="8702675" cy="58578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3200" dirty="0">
                <a:solidFill>
                  <a:schemeClr val="bg1"/>
                </a:solidFill>
                <a:latin typeface="华文中宋" panose="02010600040101010101" pitchFamily="2" charset="-122"/>
                <a:ea typeface="华文中宋" panose="02010600040101010101" pitchFamily="2" charset="-122"/>
              </a:rPr>
              <a:t>算法中，选出的父代的规模和种群规模一致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a:extLst>
              <a:ext uri="{FF2B5EF4-FFF2-40B4-BE49-F238E27FC236}">
                <a16:creationId xmlns:a16="http://schemas.microsoft.com/office/drawing/2014/main" id="{DFEE8504-0BE2-12A1-3C1D-53DA80AC2E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D625EC1C-761A-4D20-86E2-024197488280}" type="slidenum">
              <a:rPr kumimoji="0" lang="en-US" altLang="ja-JP" sz="1400" smtClean="0">
                <a:solidFill>
                  <a:srgbClr val="A50021"/>
                </a:solidFill>
              </a:rPr>
              <a:pPr>
                <a:spcBef>
                  <a:spcPct val="0"/>
                </a:spcBef>
                <a:buClrTx/>
                <a:buFontTx/>
                <a:buNone/>
              </a:pPr>
              <a:t>86</a:t>
            </a:fld>
            <a:endParaRPr kumimoji="0" lang="en-US" altLang="ja-JP" sz="1400">
              <a:solidFill>
                <a:srgbClr val="A50021"/>
              </a:solidFill>
            </a:endParaRPr>
          </a:p>
        </p:txBody>
      </p:sp>
      <p:sp>
        <p:nvSpPr>
          <p:cNvPr id="656397" name="Rectangle 13">
            <a:extLst>
              <a:ext uri="{FF2B5EF4-FFF2-40B4-BE49-F238E27FC236}">
                <a16:creationId xmlns:a16="http://schemas.microsoft.com/office/drawing/2014/main" id="{1438CAF7-2808-79B9-D134-FECFB1406871}"/>
              </a:ext>
            </a:extLst>
          </p:cNvPr>
          <p:cNvSpPr>
            <a:spLocks noChangeArrowheads="1"/>
          </p:cNvSpPr>
          <p:nvPr/>
        </p:nvSpPr>
        <p:spPr bwMode="auto">
          <a:xfrm>
            <a:off x="4405313" y="3109565"/>
            <a:ext cx="2562225" cy="4445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98" name="Rectangle 14">
            <a:extLst>
              <a:ext uri="{FF2B5EF4-FFF2-40B4-BE49-F238E27FC236}">
                <a16:creationId xmlns:a16="http://schemas.microsoft.com/office/drawing/2014/main" id="{9E13D8A1-E167-17C1-3112-4402159F265A}"/>
              </a:ext>
            </a:extLst>
          </p:cNvPr>
          <p:cNvSpPr>
            <a:spLocks noChangeArrowheads="1"/>
          </p:cNvSpPr>
          <p:nvPr/>
        </p:nvSpPr>
        <p:spPr bwMode="auto">
          <a:xfrm>
            <a:off x="4405313" y="3725515"/>
            <a:ext cx="2557462" cy="4445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90" name="Rectangle 6">
            <a:extLst>
              <a:ext uri="{FF2B5EF4-FFF2-40B4-BE49-F238E27FC236}">
                <a16:creationId xmlns:a16="http://schemas.microsoft.com/office/drawing/2014/main" id="{83EFDE96-8727-85AF-FC8C-BFBD09DB242C}"/>
              </a:ext>
            </a:extLst>
          </p:cNvPr>
          <p:cNvSpPr>
            <a:spLocks noChangeArrowheads="1"/>
          </p:cNvSpPr>
          <p:nvPr/>
        </p:nvSpPr>
        <p:spPr bwMode="auto">
          <a:xfrm>
            <a:off x="2124075" y="2052290"/>
            <a:ext cx="4927600" cy="4445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89" name="Rectangle 5">
            <a:extLst>
              <a:ext uri="{FF2B5EF4-FFF2-40B4-BE49-F238E27FC236}">
                <a16:creationId xmlns:a16="http://schemas.microsoft.com/office/drawing/2014/main" id="{235E0AA5-1051-9EDD-1C97-A527B254AC0C}"/>
              </a:ext>
            </a:extLst>
          </p:cNvPr>
          <p:cNvSpPr>
            <a:spLocks noChangeArrowheads="1"/>
          </p:cNvSpPr>
          <p:nvPr/>
        </p:nvSpPr>
        <p:spPr bwMode="auto">
          <a:xfrm>
            <a:off x="2112963" y="1531590"/>
            <a:ext cx="4927600" cy="4445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128007" name="Rectangle 2">
            <a:extLst>
              <a:ext uri="{FF2B5EF4-FFF2-40B4-BE49-F238E27FC236}">
                <a16:creationId xmlns:a16="http://schemas.microsoft.com/office/drawing/2014/main" id="{ABE676EA-65B5-6346-9D3D-C2662CA765BE}"/>
              </a:ext>
            </a:extLst>
          </p:cNvPr>
          <p:cNvSpPr>
            <a:spLocks noGrp="1" noChangeArrowheads="1"/>
          </p:cNvSpPr>
          <p:nvPr>
            <p:ph type="title"/>
          </p:nvPr>
        </p:nvSpPr>
        <p:spPr/>
        <p:txBody>
          <a:bodyPr/>
          <a:lstStyle/>
          <a:p>
            <a:pPr eaLnBrk="1" hangingPunct="1"/>
            <a:r>
              <a:rPr lang="zh-CN" altLang="en-US" sz="3400" dirty="0"/>
              <a:t>交叉、变异算子举例</a:t>
            </a:r>
            <a:endParaRPr lang="en-US" altLang="ja-JP" sz="3400" dirty="0"/>
          </a:p>
        </p:txBody>
      </p:sp>
      <p:sp>
        <p:nvSpPr>
          <p:cNvPr id="656388" name="Rectangle 4">
            <a:extLst>
              <a:ext uri="{FF2B5EF4-FFF2-40B4-BE49-F238E27FC236}">
                <a16:creationId xmlns:a16="http://schemas.microsoft.com/office/drawing/2014/main" id="{48F53F57-D962-4C34-BB02-800AC70197DE}"/>
              </a:ext>
            </a:extLst>
          </p:cNvPr>
          <p:cNvSpPr>
            <a:spLocks noChangeArrowheads="1"/>
          </p:cNvSpPr>
          <p:nvPr/>
        </p:nvSpPr>
        <p:spPr bwMode="auto">
          <a:xfrm>
            <a:off x="1509713" y="1464915"/>
            <a:ext cx="5757862"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20000"/>
              </a:lnSpc>
              <a:spcBef>
                <a:spcPct val="0"/>
              </a:spcBef>
              <a:buClrTx/>
              <a:buFontTx/>
              <a:buNone/>
            </a:pPr>
            <a:r>
              <a:rPr lang="en-US" altLang="ja-JP" sz="2000" i="1">
                <a:solidFill>
                  <a:srgbClr val="0000FF"/>
                </a:solidFill>
                <a:ea typeface="HG丸ｺﾞｼｯｸM-PRO" panose="020F0400000000000000" pitchFamily="34" charset="-128"/>
              </a:rPr>
              <a:t>v</a:t>
            </a:r>
            <a:r>
              <a:rPr lang="en-US" altLang="ja-JP" sz="2000" b="0" baseline="-25000">
                <a:solidFill>
                  <a:srgbClr val="0000FF"/>
                </a:solidFill>
                <a:ea typeface="HG丸ｺﾞｼｯｸM-PRO" panose="020F0400000000000000" pitchFamily="34" charset="-128"/>
              </a:rPr>
              <a:t>1 </a:t>
            </a:r>
            <a:r>
              <a:rPr lang="en-US" altLang="ja-JP" sz="2000" b="0" i="1">
                <a:solidFill>
                  <a:srgbClr val="0000FF"/>
                </a:solidFill>
                <a:ea typeface="HG丸ｺﾞｼｯｸM-PRO" panose="020F0400000000000000" pitchFamily="34" charset="-128"/>
              </a:rPr>
              <a:t>= </a:t>
            </a:r>
            <a:r>
              <a:rPr lang="en-US" altLang="ja-JP" sz="2000" b="0">
                <a:solidFill>
                  <a:srgbClr val="0000FF"/>
                </a:solidFill>
                <a:ea typeface="HG丸ｺﾞｼｯｸM-PRO" panose="020F0400000000000000" pitchFamily="34" charset="-128"/>
              </a:rPr>
              <a:t>[100110110100101101000000010111001]</a:t>
            </a:r>
            <a:r>
              <a:rPr lang="en-US" altLang="ja-JP" sz="2000" b="0">
                <a:ea typeface="HG丸ｺﾞｼｯｸM-PRO" panose="020F0400000000000000" pitchFamily="34" charset="-128"/>
              </a:rPr>
              <a:t> </a:t>
            </a:r>
          </a:p>
          <a:p>
            <a:pPr>
              <a:lnSpc>
                <a:spcPct val="120000"/>
              </a:lnSpc>
              <a:spcBef>
                <a:spcPct val="0"/>
              </a:spcBef>
              <a:buClrTx/>
              <a:buFontTx/>
              <a:buNone/>
            </a:pPr>
            <a:endParaRPr lang="en-US" altLang="ja-JP" sz="2000" b="0">
              <a:ea typeface="HG丸ｺﾞｼｯｸM-PRO" panose="020F0400000000000000" pitchFamily="34" charset="-128"/>
            </a:endParaRPr>
          </a:p>
          <a:p>
            <a:pPr>
              <a:lnSpc>
                <a:spcPct val="120000"/>
              </a:lnSpc>
              <a:spcBef>
                <a:spcPct val="0"/>
              </a:spcBef>
              <a:buClrTx/>
              <a:buFontTx/>
              <a:buNone/>
            </a:pPr>
            <a:r>
              <a:rPr lang="en-US" altLang="ja-JP" sz="2000" i="1">
                <a:solidFill>
                  <a:schemeClr val="accent2"/>
                </a:solidFill>
                <a:ea typeface="HG丸ｺﾞｼｯｸM-PRO" panose="020F0400000000000000" pitchFamily="34" charset="-128"/>
              </a:rPr>
              <a:t>v</a:t>
            </a:r>
            <a:r>
              <a:rPr lang="en-US" altLang="ja-JP" sz="2000" b="0" baseline="-25000">
                <a:solidFill>
                  <a:schemeClr val="accent2"/>
                </a:solidFill>
                <a:ea typeface="HG丸ｺﾞｼｯｸM-PRO" panose="020F0400000000000000" pitchFamily="34" charset="-128"/>
              </a:rPr>
              <a:t>2 </a:t>
            </a:r>
            <a:r>
              <a:rPr lang="en-US" altLang="ja-JP" sz="2000" b="0" i="1">
                <a:solidFill>
                  <a:schemeClr val="accent2"/>
                </a:solidFill>
                <a:ea typeface="HG丸ｺﾞｼｯｸM-PRO" panose="020F0400000000000000" pitchFamily="34" charset="-128"/>
              </a:rPr>
              <a:t>= </a:t>
            </a:r>
            <a:r>
              <a:rPr lang="en-US" altLang="ja-JP" sz="2000" b="0">
                <a:solidFill>
                  <a:schemeClr val="accent2"/>
                </a:solidFill>
                <a:ea typeface="HG丸ｺﾞｼｯｸM-PRO" panose="020F0400000000000000" pitchFamily="34" charset="-128"/>
              </a:rPr>
              <a:t>[001110101110011000000010101001000]</a:t>
            </a:r>
          </a:p>
        </p:txBody>
      </p:sp>
      <p:sp>
        <p:nvSpPr>
          <p:cNvPr id="656391" name="Line 7">
            <a:extLst>
              <a:ext uri="{FF2B5EF4-FFF2-40B4-BE49-F238E27FC236}">
                <a16:creationId xmlns:a16="http://schemas.microsoft.com/office/drawing/2014/main" id="{1F977E9C-77A4-530B-5BD9-F8AF22207D25}"/>
              </a:ext>
            </a:extLst>
          </p:cNvPr>
          <p:cNvSpPr>
            <a:spLocks noChangeShapeType="1"/>
          </p:cNvSpPr>
          <p:nvPr/>
        </p:nvSpPr>
        <p:spPr bwMode="auto">
          <a:xfrm flipH="1" flipV="1">
            <a:off x="4489450" y="1276003"/>
            <a:ext cx="15875" cy="1355725"/>
          </a:xfrm>
          <a:prstGeom prst="line">
            <a:avLst/>
          </a:prstGeom>
          <a:noFill/>
          <a:ln w="3810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56392" name="Rectangle 8">
            <a:extLst>
              <a:ext uri="{FF2B5EF4-FFF2-40B4-BE49-F238E27FC236}">
                <a16:creationId xmlns:a16="http://schemas.microsoft.com/office/drawing/2014/main" id="{BC7DFC5C-8E36-DD9A-FD0E-0DA9C384D482}"/>
              </a:ext>
            </a:extLst>
          </p:cNvPr>
          <p:cNvSpPr>
            <a:spLocks noChangeArrowheads="1"/>
          </p:cNvSpPr>
          <p:nvPr/>
        </p:nvSpPr>
        <p:spPr bwMode="auto">
          <a:xfrm>
            <a:off x="2141538" y="3741390"/>
            <a:ext cx="2343150" cy="4445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93" name="Rectangle 9">
            <a:extLst>
              <a:ext uri="{FF2B5EF4-FFF2-40B4-BE49-F238E27FC236}">
                <a16:creationId xmlns:a16="http://schemas.microsoft.com/office/drawing/2014/main" id="{0E38B249-1CF0-619F-0F5D-D8592BF241EC}"/>
              </a:ext>
            </a:extLst>
          </p:cNvPr>
          <p:cNvSpPr>
            <a:spLocks noChangeArrowheads="1"/>
          </p:cNvSpPr>
          <p:nvPr/>
        </p:nvSpPr>
        <p:spPr bwMode="auto">
          <a:xfrm>
            <a:off x="2168525" y="3115915"/>
            <a:ext cx="2336800" cy="4445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94" name="Rectangle 10">
            <a:extLst>
              <a:ext uri="{FF2B5EF4-FFF2-40B4-BE49-F238E27FC236}">
                <a16:creationId xmlns:a16="http://schemas.microsoft.com/office/drawing/2014/main" id="{FC771DED-92DA-A0D1-885A-9EA990DB0C14}"/>
              </a:ext>
            </a:extLst>
          </p:cNvPr>
          <p:cNvSpPr>
            <a:spLocks noChangeArrowheads="1"/>
          </p:cNvSpPr>
          <p:nvPr/>
        </p:nvSpPr>
        <p:spPr bwMode="auto">
          <a:xfrm>
            <a:off x="1498600" y="3049240"/>
            <a:ext cx="5757863"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20000"/>
              </a:lnSpc>
              <a:spcBef>
                <a:spcPct val="0"/>
              </a:spcBef>
              <a:buClrTx/>
              <a:buFontTx/>
              <a:buNone/>
            </a:pPr>
            <a:r>
              <a:rPr lang="en-US" altLang="ja-JP" sz="2000" i="1">
                <a:solidFill>
                  <a:srgbClr val="0000FF"/>
                </a:solidFill>
                <a:ea typeface="HG丸ｺﾞｼｯｸM-PRO" panose="020F0400000000000000" pitchFamily="34" charset="-128"/>
              </a:rPr>
              <a:t>c</a:t>
            </a:r>
            <a:r>
              <a:rPr lang="en-US" altLang="ja-JP" sz="2000" b="0" baseline="-25000">
                <a:solidFill>
                  <a:srgbClr val="0000FF"/>
                </a:solidFill>
                <a:ea typeface="HG丸ｺﾞｼｯｸM-PRO" panose="020F0400000000000000" pitchFamily="34" charset="-128"/>
              </a:rPr>
              <a:t>1 </a:t>
            </a:r>
            <a:r>
              <a:rPr lang="en-US" altLang="ja-JP" sz="2000" b="0" i="1">
                <a:solidFill>
                  <a:srgbClr val="0000FF"/>
                </a:solidFill>
                <a:ea typeface="HG丸ｺﾞｼｯｸM-PRO" panose="020F0400000000000000" pitchFamily="34" charset="-128"/>
              </a:rPr>
              <a:t>= </a:t>
            </a:r>
            <a:r>
              <a:rPr lang="en-US" altLang="ja-JP" sz="2000" b="0">
                <a:solidFill>
                  <a:srgbClr val="0000FF"/>
                </a:solidFill>
                <a:ea typeface="HG丸ｺﾞｼｯｸM-PRO" panose="020F0400000000000000" pitchFamily="34" charset="-128"/>
              </a:rPr>
              <a:t>[1001101101001011</a:t>
            </a:r>
            <a:r>
              <a:rPr lang="en-US" altLang="ja-JP" sz="2000" b="0">
                <a:solidFill>
                  <a:schemeClr val="accent2"/>
                </a:solidFill>
                <a:ea typeface="HG丸ｺﾞｼｯｸM-PRO" panose="020F0400000000000000" pitchFamily="34" charset="-128"/>
              </a:rPr>
              <a:t>00000010101001000</a:t>
            </a:r>
            <a:r>
              <a:rPr lang="en-US" altLang="ja-JP" sz="2000" b="0">
                <a:solidFill>
                  <a:srgbClr val="0000FF"/>
                </a:solidFill>
                <a:ea typeface="HG丸ｺﾞｼｯｸM-PRO" panose="020F0400000000000000" pitchFamily="34" charset="-128"/>
              </a:rPr>
              <a:t>]</a:t>
            </a:r>
            <a:r>
              <a:rPr lang="en-US" altLang="ja-JP" sz="2000" b="0">
                <a:ea typeface="HG丸ｺﾞｼｯｸM-PRO" panose="020F0400000000000000" pitchFamily="34" charset="-128"/>
              </a:rPr>
              <a:t> </a:t>
            </a:r>
          </a:p>
          <a:p>
            <a:pPr>
              <a:lnSpc>
                <a:spcPct val="120000"/>
              </a:lnSpc>
              <a:spcBef>
                <a:spcPct val="0"/>
              </a:spcBef>
              <a:buClrTx/>
              <a:buFontTx/>
              <a:buNone/>
            </a:pPr>
            <a:endParaRPr lang="en-US" altLang="ja-JP" sz="2000" b="0">
              <a:ea typeface="HG丸ｺﾞｼｯｸM-PRO" panose="020F0400000000000000" pitchFamily="34" charset="-128"/>
            </a:endParaRPr>
          </a:p>
          <a:p>
            <a:pPr>
              <a:lnSpc>
                <a:spcPct val="120000"/>
              </a:lnSpc>
              <a:spcBef>
                <a:spcPct val="0"/>
              </a:spcBef>
              <a:buClrTx/>
              <a:buFontTx/>
              <a:buNone/>
            </a:pPr>
            <a:r>
              <a:rPr lang="en-US" altLang="ja-JP" sz="2000" i="1">
                <a:solidFill>
                  <a:schemeClr val="accent2"/>
                </a:solidFill>
                <a:ea typeface="HG丸ｺﾞｼｯｸM-PRO" panose="020F0400000000000000" pitchFamily="34" charset="-128"/>
              </a:rPr>
              <a:t>c</a:t>
            </a:r>
            <a:r>
              <a:rPr lang="en-US" altLang="ja-JP" sz="2000" b="0" baseline="-25000">
                <a:solidFill>
                  <a:schemeClr val="accent2"/>
                </a:solidFill>
                <a:ea typeface="HG丸ｺﾞｼｯｸM-PRO" panose="020F0400000000000000" pitchFamily="34" charset="-128"/>
              </a:rPr>
              <a:t>2 </a:t>
            </a:r>
            <a:r>
              <a:rPr lang="en-US" altLang="ja-JP" sz="2000" b="0" i="1">
                <a:solidFill>
                  <a:schemeClr val="accent2"/>
                </a:solidFill>
                <a:ea typeface="HG丸ｺﾞｼｯｸM-PRO" panose="020F0400000000000000" pitchFamily="34" charset="-128"/>
              </a:rPr>
              <a:t>= </a:t>
            </a:r>
            <a:r>
              <a:rPr lang="en-US" altLang="ja-JP" sz="2000" b="0">
                <a:solidFill>
                  <a:schemeClr val="accent2"/>
                </a:solidFill>
                <a:ea typeface="HG丸ｺﾞｼｯｸM-PRO" panose="020F0400000000000000" pitchFamily="34" charset="-128"/>
              </a:rPr>
              <a:t>[0011101011100110</a:t>
            </a:r>
            <a:r>
              <a:rPr lang="en-US" altLang="ja-JP" sz="2000" b="0">
                <a:solidFill>
                  <a:srgbClr val="0000FF"/>
                </a:solidFill>
                <a:ea typeface="HG丸ｺﾞｼｯｸM-PRO" panose="020F0400000000000000" pitchFamily="34" charset="-128"/>
              </a:rPr>
              <a:t>01000000010111001</a:t>
            </a:r>
            <a:r>
              <a:rPr lang="en-US" altLang="ja-JP" sz="2000" b="0">
                <a:solidFill>
                  <a:schemeClr val="accent2"/>
                </a:solidFill>
                <a:ea typeface="HG丸ｺﾞｼｯｸM-PRO" panose="020F0400000000000000" pitchFamily="34" charset="-128"/>
              </a:rPr>
              <a:t>]</a:t>
            </a:r>
          </a:p>
        </p:txBody>
      </p:sp>
      <p:sp>
        <p:nvSpPr>
          <p:cNvPr id="656395" name="AutoShape 11">
            <a:extLst>
              <a:ext uri="{FF2B5EF4-FFF2-40B4-BE49-F238E27FC236}">
                <a16:creationId xmlns:a16="http://schemas.microsoft.com/office/drawing/2014/main" id="{F19BC1A5-9FB4-E5E2-BFEF-FF8FC1FB202E}"/>
              </a:ext>
            </a:extLst>
          </p:cNvPr>
          <p:cNvSpPr>
            <a:spLocks noChangeArrowheads="1"/>
          </p:cNvSpPr>
          <p:nvPr/>
        </p:nvSpPr>
        <p:spPr bwMode="auto">
          <a:xfrm rot="5400000">
            <a:off x="4101306" y="2522985"/>
            <a:ext cx="530225" cy="595312"/>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2000"/>
          </a:p>
        </p:txBody>
      </p:sp>
      <p:sp>
        <p:nvSpPr>
          <p:cNvPr id="656396" name="Text Box 12">
            <a:extLst>
              <a:ext uri="{FF2B5EF4-FFF2-40B4-BE49-F238E27FC236}">
                <a16:creationId xmlns:a16="http://schemas.microsoft.com/office/drawing/2014/main" id="{CDAA55C0-ADA3-DCA9-4642-FBA9EDFCD3DB}"/>
              </a:ext>
            </a:extLst>
          </p:cNvPr>
          <p:cNvSpPr txBox="1">
            <a:spLocks noChangeArrowheads="1"/>
          </p:cNvSpPr>
          <p:nvPr/>
        </p:nvSpPr>
        <p:spPr bwMode="auto">
          <a:xfrm>
            <a:off x="4405313" y="877540"/>
            <a:ext cx="3462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ja-JP" sz="2000" b="0">
                <a:solidFill>
                  <a:srgbClr val="0000FF"/>
                </a:solidFill>
                <a:ea typeface="明朝" pitchFamily="17" charset="-128"/>
              </a:rPr>
              <a:t>crossing point at 17th gene</a:t>
            </a:r>
          </a:p>
        </p:txBody>
      </p:sp>
      <p:sp>
        <p:nvSpPr>
          <p:cNvPr id="661519" name="Rectangle 15">
            <a:extLst>
              <a:ext uri="{FF2B5EF4-FFF2-40B4-BE49-F238E27FC236}">
                <a16:creationId xmlns:a16="http://schemas.microsoft.com/office/drawing/2014/main" id="{6DAFF041-4928-710B-4372-D06FA0091E01}"/>
              </a:ext>
            </a:extLst>
          </p:cNvPr>
          <p:cNvSpPr>
            <a:spLocks noChangeArrowheads="1"/>
          </p:cNvSpPr>
          <p:nvPr/>
        </p:nvSpPr>
        <p:spPr bwMode="auto">
          <a:xfrm>
            <a:off x="4298765" y="6107238"/>
            <a:ext cx="142875" cy="3810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661511" name="Rectangle 7">
            <a:extLst>
              <a:ext uri="{FF2B5EF4-FFF2-40B4-BE49-F238E27FC236}">
                <a16:creationId xmlns:a16="http://schemas.microsoft.com/office/drawing/2014/main" id="{D39D4924-DA07-68C4-622D-01CDE6271E83}"/>
              </a:ext>
            </a:extLst>
          </p:cNvPr>
          <p:cNvSpPr>
            <a:spLocks noChangeArrowheads="1"/>
          </p:cNvSpPr>
          <p:nvPr/>
        </p:nvSpPr>
        <p:spPr bwMode="auto">
          <a:xfrm>
            <a:off x="4298765" y="5021388"/>
            <a:ext cx="142875" cy="3810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661512" name="Rectangle 8">
            <a:extLst>
              <a:ext uri="{FF2B5EF4-FFF2-40B4-BE49-F238E27FC236}">
                <a16:creationId xmlns:a16="http://schemas.microsoft.com/office/drawing/2014/main" id="{D8B3F80E-4B24-A641-FB4B-B5BF5DCEDACA}"/>
              </a:ext>
            </a:extLst>
          </p:cNvPr>
          <p:cNvSpPr>
            <a:spLocks noChangeArrowheads="1"/>
          </p:cNvSpPr>
          <p:nvPr/>
        </p:nvSpPr>
        <p:spPr bwMode="auto">
          <a:xfrm>
            <a:off x="1523815" y="4954713"/>
            <a:ext cx="555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20000"/>
              </a:lnSpc>
              <a:spcBef>
                <a:spcPct val="0"/>
              </a:spcBef>
              <a:buClrTx/>
              <a:buFontTx/>
              <a:buNone/>
            </a:pPr>
            <a:r>
              <a:rPr lang="en-US" altLang="ja-JP" sz="2000" i="1" dirty="0">
                <a:solidFill>
                  <a:srgbClr val="0000FF"/>
                </a:solidFill>
                <a:ea typeface="HG丸ｺﾞｼｯｸM-PRO" panose="020F0400000000000000" pitchFamily="34" charset="-128"/>
              </a:rPr>
              <a:t>v</a:t>
            </a:r>
            <a:r>
              <a:rPr lang="en-US" altLang="ja-JP" sz="2000" b="0" baseline="-25000" dirty="0">
                <a:solidFill>
                  <a:srgbClr val="0000FF"/>
                </a:solidFill>
                <a:ea typeface="HG丸ｺﾞｼｯｸM-PRO" panose="020F0400000000000000" pitchFamily="34" charset="-128"/>
              </a:rPr>
              <a:t>1 </a:t>
            </a:r>
            <a:r>
              <a:rPr lang="en-US" altLang="ja-JP" sz="2000" b="0" i="1" dirty="0">
                <a:solidFill>
                  <a:srgbClr val="0000FF"/>
                </a:solidFill>
                <a:ea typeface="HG丸ｺﾞｼｯｸM-PRO" panose="020F0400000000000000" pitchFamily="34" charset="-128"/>
              </a:rPr>
              <a:t>= </a:t>
            </a:r>
            <a:r>
              <a:rPr lang="en-US" altLang="ja-JP" sz="2000" b="0" dirty="0">
                <a:solidFill>
                  <a:srgbClr val="0000FF"/>
                </a:solidFill>
                <a:ea typeface="HG丸ｺﾞｼｯｸM-PRO" panose="020F0400000000000000" pitchFamily="34" charset="-128"/>
              </a:rPr>
              <a:t>[100110110100101</a:t>
            </a:r>
            <a:r>
              <a:rPr lang="en-US" altLang="ja-JP" sz="2000" b="0" dirty="0">
                <a:solidFill>
                  <a:schemeClr val="accent2"/>
                </a:solidFill>
                <a:ea typeface="HG丸ｺﾞｼｯｸM-PRO" panose="020F0400000000000000" pitchFamily="34" charset="-128"/>
              </a:rPr>
              <a:t>1</a:t>
            </a:r>
            <a:r>
              <a:rPr lang="en-US" altLang="ja-JP" sz="2000" b="0" dirty="0">
                <a:solidFill>
                  <a:srgbClr val="0000FF"/>
                </a:solidFill>
                <a:ea typeface="HG丸ｺﾞｼｯｸM-PRO" panose="020F0400000000000000" pitchFamily="34" charset="-128"/>
              </a:rPr>
              <a:t>01000000010111001]</a:t>
            </a:r>
            <a:r>
              <a:rPr lang="en-US" altLang="ja-JP" sz="2000" b="0" dirty="0">
                <a:ea typeface="HG丸ｺﾞｼｯｸM-PRO" panose="020F0400000000000000" pitchFamily="34" charset="-128"/>
              </a:rPr>
              <a:t> </a:t>
            </a:r>
            <a:endParaRPr lang="en-US" altLang="ja-JP" sz="2000" b="0" dirty="0">
              <a:solidFill>
                <a:schemeClr val="accent2"/>
              </a:solidFill>
              <a:ea typeface="HG丸ｺﾞｼｯｸM-PRO" panose="020F0400000000000000" pitchFamily="34" charset="-128"/>
            </a:endParaRPr>
          </a:p>
        </p:txBody>
      </p:sp>
      <p:sp>
        <p:nvSpPr>
          <p:cNvPr id="661513" name="Line 9">
            <a:extLst>
              <a:ext uri="{FF2B5EF4-FFF2-40B4-BE49-F238E27FC236}">
                <a16:creationId xmlns:a16="http://schemas.microsoft.com/office/drawing/2014/main" id="{E1AABEF1-07D9-469D-7995-98971B737903}"/>
              </a:ext>
            </a:extLst>
          </p:cNvPr>
          <p:cNvSpPr>
            <a:spLocks noChangeShapeType="1"/>
          </p:cNvSpPr>
          <p:nvPr/>
        </p:nvSpPr>
        <p:spPr bwMode="auto">
          <a:xfrm flipV="1">
            <a:off x="4370202" y="4765800"/>
            <a:ext cx="0" cy="287338"/>
          </a:xfrm>
          <a:prstGeom prst="line">
            <a:avLst/>
          </a:prstGeom>
          <a:noFill/>
          <a:ln w="38100">
            <a:solidFill>
              <a:schemeClr val="accent2"/>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61516" name="Rectangle 12">
            <a:extLst>
              <a:ext uri="{FF2B5EF4-FFF2-40B4-BE49-F238E27FC236}">
                <a16:creationId xmlns:a16="http://schemas.microsoft.com/office/drawing/2014/main" id="{C9FA8693-8CEB-4183-D6EF-31FB4FB35942}"/>
              </a:ext>
            </a:extLst>
          </p:cNvPr>
          <p:cNvSpPr>
            <a:spLocks noChangeArrowheads="1"/>
          </p:cNvSpPr>
          <p:nvPr/>
        </p:nvSpPr>
        <p:spPr bwMode="auto">
          <a:xfrm>
            <a:off x="1538102" y="6042150"/>
            <a:ext cx="555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20000"/>
              </a:lnSpc>
              <a:spcBef>
                <a:spcPct val="0"/>
              </a:spcBef>
              <a:buClrTx/>
              <a:buFontTx/>
              <a:buNone/>
            </a:pPr>
            <a:r>
              <a:rPr lang="en-US" altLang="ja-JP" sz="2000" i="1" dirty="0">
                <a:solidFill>
                  <a:srgbClr val="0000FF"/>
                </a:solidFill>
                <a:ea typeface="HG丸ｺﾞｼｯｸM-PRO" panose="020F0400000000000000" pitchFamily="34" charset="-128"/>
              </a:rPr>
              <a:t>c</a:t>
            </a:r>
            <a:r>
              <a:rPr lang="en-US" altLang="ja-JP" sz="2000" b="0" baseline="-25000" dirty="0">
                <a:solidFill>
                  <a:srgbClr val="0000FF"/>
                </a:solidFill>
                <a:ea typeface="HG丸ｺﾞｼｯｸM-PRO" panose="020F0400000000000000" pitchFamily="34" charset="-128"/>
              </a:rPr>
              <a:t>1 </a:t>
            </a:r>
            <a:r>
              <a:rPr lang="en-US" altLang="ja-JP" sz="2000" b="0" i="1" dirty="0">
                <a:solidFill>
                  <a:srgbClr val="0000FF"/>
                </a:solidFill>
                <a:ea typeface="HG丸ｺﾞｼｯｸM-PRO" panose="020F0400000000000000" pitchFamily="34" charset="-128"/>
              </a:rPr>
              <a:t>= </a:t>
            </a:r>
            <a:r>
              <a:rPr lang="en-US" altLang="ja-JP" sz="2000" b="0" dirty="0">
                <a:solidFill>
                  <a:srgbClr val="0000FF"/>
                </a:solidFill>
                <a:ea typeface="HG丸ｺﾞｼｯｸM-PRO" panose="020F0400000000000000" pitchFamily="34" charset="-128"/>
              </a:rPr>
              <a:t>[100110110100101</a:t>
            </a:r>
            <a:r>
              <a:rPr lang="en-US" altLang="ja-JP" sz="2000" b="0" dirty="0">
                <a:solidFill>
                  <a:schemeClr val="accent2"/>
                </a:solidFill>
                <a:ea typeface="HG丸ｺﾞｼｯｸM-PRO" panose="020F0400000000000000" pitchFamily="34" charset="-128"/>
              </a:rPr>
              <a:t>0</a:t>
            </a:r>
            <a:r>
              <a:rPr lang="en-US" altLang="ja-JP" sz="2000" b="0" dirty="0">
                <a:solidFill>
                  <a:srgbClr val="0000FF"/>
                </a:solidFill>
                <a:ea typeface="HG丸ｺﾞｼｯｸM-PRO" panose="020F0400000000000000" pitchFamily="34" charset="-128"/>
              </a:rPr>
              <a:t>00000010101001000] </a:t>
            </a:r>
            <a:endParaRPr lang="en-US" altLang="ja-JP" sz="800" b="0" dirty="0">
              <a:solidFill>
                <a:srgbClr val="0000FF"/>
              </a:solidFill>
              <a:ea typeface="HG丸ｺﾞｼｯｸM-PRO" panose="020F0400000000000000" pitchFamily="34" charset="-128"/>
            </a:endParaRPr>
          </a:p>
        </p:txBody>
      </p:sp>
      <p:sp>
        <p:nvSpPr>
          <p:cNvPr id="661517" name="AutoShape 13">
            <a:extLst>
              <a:ext uri="{FF2B5EF4-FFF2-40B4-BE49-F238E27FC236}">
                <a16:creationId xmlns:a16="http://schemas.microsoft.com/office/drawing/2014/main" id="{C2A60FE1-7575-472A-481D-11698B2C8C73}"/>
              </a:ext>
            </a:extLst>
          </p:cNvPr>
          <p:cNvSpPr>
            <a:spLocks noChangeArrowheads="1"/>
          </p:cNvSpPr>
          <p:nvPr/>
        </p:nvSpPr>
        <p:spPr bwMode="auto">
          <a:xfrm rot="5400000">
            <a:off x="4154302" y="5562725"/>
            <a:ext cx="431800" cy="431800"/>
          </a:xfrm>
          <a:prstGeom prst="rightArrow">
            <a:avLst>
              <a:gd name="adj1" fmla="val 57620"/>
              <a:gd name="adj2" fmla="val 45088"/>
            </a:avLst>
          </a:prstGeom>
          <a:gradFill rotWithShape="1">
            <a:gsLst>
              <a:gs pos="0">
                <a:srgbClr val="0000CC"/>
              </a:gs>
              <a:gs pos="50000">
                <a:srgbClr val="FFFFFF"/>
              </a:gs>
              <a:gs pos="100000">
                <a:srgbClr val="0000CC"/>
              </a:gs>
            </a:gsLst>
            <a:lin ang="5400000" scaled="1"/>
          </a:gradFill>
          <a:ln w="9525">
            <a:solidFill>
              <a:srgbClr val="000000"/>
            </a:solidFill>
            <a:miter lim="800000"/>
            <a:headEnd/>
            <a:tailEnd/>
          </a:ln>
          <a:effectLst>
            <a:outerShdw dist="35921" dir="2700000" algn="ctr" rotWithShape="0">
              <a:schemeClr val="bg2"/>
            </a:outerShdw>
          </a:effectLst>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sp>
        <p:nvSpPr>
          <p:cNvPr id="661518" name="Text Box 14">
            <a:extLst>
              <a:ext uri="{FF2B5EF4-FFF2-40B4-BE49-F238E27FC236}">
                <a16:creationId xmlns:a16="http://schemas.microsoft.com/office/drawing/2014/main" id="{544ED5AD-09CF-3439-E631-73D7850F753E}"/>
              </a:ext>
            </a:extLst>
          </p:cNvPr>
          <p:cNvSpPr txBox="1">
            <a:spLocks noChangeArrowheads="1"/>
          </p:cNvSpPr>
          <p:nvPr/>
        </p:nvSpPr>
        <p:spPr bwMode="auto">
          <a:xfrm>
            <a:off x="4586102" y="4564189"/>
            <a:ext cx="3340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ja-JP" sz="1800" b="0" dirty="0">
                <a:solidFill>
                  <a:srgbClr val="0000FF"/>
                </a:solidFill>
                <a:ea typeface="明朝" pitchFamily="17" charset="-128"/>
              </a:rPr>
              <a:t>mutating point at 16th gene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656390"/>
                                        </p:tgtEl>
                                        <p:attrNameLst>
                                          <p:attrName>style.visibility</p:attrName>
                                        </p:attrNameLst>
                                      </p:cBhvr>
                                      <p:to>
                                        <p:strVal val="visible"/>
                                      </p:to>
                                    </p:set>
                                    <p:animEffect transition="in" filter="slide(fromBottom)">
                                      <p:cBhvr>
                                        <p:cTn id="7" dur="500"/>
                                        <p:tgtEl>
                                          <p:spTgt spid="656390"/>
                                        </p:tgtEl>
                                      </p:cBhvr>
                                    </p:animEffect>
                                  </p:childTnLst>
                                </p:cTn>
                              </p:par>
                              <p:par>
                                <p:cTn id="8" presetID="12" presetClass="entr" presetSubtype="4" fill="hold" nodeType="withEffect">
                                  <p:stCondLst>
                                    <p:cond delay="0"/>
                                  </p:stCondLst>
                                  <p:childTnLst>
                                    <p:set>
                                      <p:cBhvr>
                                        <p:cTn id="9" dur="1" fill="hold">
                                          <p:stCondLst>
                                            <p:cond delay="0"/>
                                          </p:stCondLst>
                                        </p:cTn>
                                        <p:tgtEl>
                                          <p:spTgt spid="656389"/>
                                        </p:tgtEl>
                                        <p:attrNameLst>
                                          <p:attrName>style.visibility</p:attrName>
                                        </p:attrNameLst>
                                      </p:cBhvr>
                                      <p:to>
                                        <p:strVal val="visible"/>
                                      </p:to>
                                    </p:set>
                                    <p:animEffect transition="in" filter="slide(fromBottom)">
                                      <p:cBhvr>
                                        <p:cTn id="10" dur="500"/>
                                        <p:tgtEl>
                                          <p:spTgt spid="656389"/>
                                        </p:tgtEl>
                                      </p:cBhvr>
                                    </p:animEffect>
                                  </p:childTnLst>
                                </p:cTn>
                              </p:par>
                              <p:par>
                                <p:cTn id="11" presetID="12" presetClass="entr" presetSubtype="4" fill="hold" nodeType="withEffect">
                                  <p:stCondLst>
                                    <p:cond delay="0"/>
                                  </p:stCondLst>
                                  <p:childTnLst>
                                    <p:set>
                                      <p:cBhvr>
                                        <p:cTn id="12" dur="1" fill="hold">
                                          <p:stCondLst>
                                            <p:cond delay="0"/>
                                          </p:stCondLst>
                                        </p:cTn>
                                        <p:tgtEl>
                                          <p:spTgt spid="656388"/>
                                        </p:tgtEl>
                                        <p:attrNameLst>
                                          <p:attrName>style.visibility</p:attrName>
                                        </p:attrNameLst>
                                      </p:cBhvr>
                                      <p:to>
                                        <p:strVal val="visible"/>
                                      </p:to>
                                    </p:set>
                                    <p:animEffect transition="in" filter="slide(fromBottom)">
                                      <p:cBhvr>
                                        <p:cTn id="13" dur="500"/>
                                        <p:tgtEl>
                                          <p:spTgt spid="6563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656391"/>
                                        </p:tgtEl>
                                        <p:attrNameLst>
                                          <p:attrName>style.visibility</p:attrName>
                                        </p:attrNameLst>
                                      </p:cBhvr>
                                      <p:to>
                                        <p:strVal val="visible"/>
                                      </p:to>
                                    </p:set>
                                    <p:animEffect transition="in" filter="slide(fromBottom)">
                                      <p:cBhvr>
                                        <p:cTn id="18" dur="500"/>
                                        <p:tgtEl>
                                          <p:spTgt spid="6563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656396"/>
                                        </p:tgtEl>
                                        <p:attrNameLst>
                                          <p:attrName>style.visibility</p:attrName>
                                        </p:attrNameLst>
                                      </p:cBhvr>
                                      <p:to>
                                        <p:strVal val="visible"/>
                                      </p:to>
                                    </p:set>
                                    <p:animEffect transition="in" filter="slide(fromBottom)">
                                      <p:cBhvr>
                                        <p:cTn id="23" dur="500"/>
                                        <p:tgtEl>
                                          <p:spTgt spid="65639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656395"/>
                                        </p:tgtEl>
                                        <p:attrNameLst>
                                          <p:attrName>style.visibility</p:attrName>
                                        </p:attrNameLst>
                                      </p:cBhvr>
                                      <p:to>
                                        <p:strVal val="visible"/>
                                      </p:to>
                                    </p:set>
                                    <p:animEffect transition="in" filter="slide(fromBottom)">
                                      <p:cBhvr>
                                        <p:cTn id="28" dur="500"/>
                                        <p:tgtEl>
                                          <p:spTgt spid="65639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656394"/>
                                        </p:tgtEl>
                                        <p:attrNameLst>
                                          <p:attrName>style.visibility</p:attrName>
                                        </p:attrNameLst>
                                      </p:cBhvr>
                                      <p:to>
                                        <p:strVal val="visible"/>
                                      </p:to>
                                    </p:set>
                                    <p:animEffect transition="in" filter="slide(fromBottom)">
                                      <p:cBhvr>
                                        <p:cTn id="33" dur="500"/>
                                        <p:tgtEl>
                                          <p:spTgt spid="656394"/>
                                        </p:tgtEl>
                                      </p:cBhvr>
                                    </p:animEffect>
                                  </p:childTnLst>
                                </p:cTn>
                              </p:par>
                              <p:par>
                                <p:cTn id="34" presetID="12" presetClass="entr" presetSubtype="4" fill="hold" nodeType="withEffect">
                                  <p:stCondLst>
                                    <p:cond delay="0"/>
                                  </p:stCondLst>
                                  <p:childTnLst>
                                    <p:set>
                                      <p:cBhvr>
                                        <p:cTn id="35" dur="1" fill="hold">
                                          <p:stCondLst>
                                            <p:cond delay="0"/>
                                          </p:stCondLst>
                                        </p:cTn>
                                        <p:tgtEl>
                                          <p:spTgt spid="656393"/>
                                        </p:tgtEl>
                                        <p:attrNameLst>
                                          <p:attrName>style.visibility</p:attrName>
                                        </p:attrNameLst>
                                      </p:cBhvr>
                                      <p:to>
                                        <p:strVal val="visible"/>
                                      </p:to>
                                    </p:set>
                                    <p:animEffect transition="in" filter="slide(fromBottom)">
                                      <p:cBhvr>
                                        <p:cTn id="36" dur="500"/>
                                        <p:tgtEl>
                                          <p:spTgt spid="656393"/>
                                        </p:tgtEl>
                                      </p:cBhvr>
                                    </p:animEffect>
                                  </p:childTnLst>
                                </p:cTn>
                              </p:par>
                              <p:par>
                                <p:cTn id="37" presetID="12" presetClass="entr" presetSubtype="4" fill="hold" nodeType="withEffect">
                                  <p:stCondLst>
                                    <p:cond delay="0"/>
                                  </p:stCondLst>
                                  <p:childTnLst>
                                    <p:set>
                                      <p:cBhvr>
                                        <p:cTn id="38" dur="1" fill="hold">
                                          <p:stCondLst>
                                            <p:cond delay="0"/>
                                          </p:stCondLst>
                                        </p:cTn>
                                        <p:tgtEl>
                                          <p:spTgt spid="656392"/>
                                        </p:tgtEl>
                                        <p:attrNameLst>
                                          <p:attrName>style.visibility</p:attrName>
                                        </p:attrNameLst>
                                      </p:cBhvr>
                                      <p:to>
                                        <p:strVal val="visible"/>
                                      </p:to>
                                    </p:set>
                                    <p:animEffect transition="in" filter="slide(fromBottom)">
                                      <p:cBhvr>
                                        <p:cTn id="39" dur="500"/>
                                        <p:tgtEl>
                                          <p:spTgt spid="65639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656397"/>
                                        </p:tgtEl>
                                        <p:attrNameLst>
                                          <p:attrName>style.visibility</p:attrName>
                                        </p:attrNameLst>
                                      </p:cBhvr>
                                      <p:to>
                                        <p:strVal val="visible"/>
                                      </p:to>
                                    </p:set>
                                    <p:animEffect transition="in" filter="slide(fromBottom)">
                                      <p:cBhvr>
                                        <p:cTn id="44" dur="500"/>
                                        <p:tgtEl>
                                          <p:spTgt spid="656397"/>
                                        </p:tgtEl>
                                      </p:cBhvr>
                                    </p:animEffect>
                                  </p:childTnLst>
                                </p:cTn>
                              </p:par>
                              <p:par>
                                <p:cTn id="45" presetID="12" presetClass="entr" presetSubtype="4" fill="hold" nodeType="withEffect">
                                  <p:stCondLst>
                                    <p:cond delay="0"/>
                                  </p:stCondLst>
                                  <p:childTnLst>
                                    <p:set>
                                      <p:cBhvr>
                                        <p:cTn id="46" dur="1" fill="hold">
                                          <p:stCondLst>
                                            <p:cond delay="0"/>
                                          </p:stCondLst>
                                        </p:cTn>
                                        <p:tgtEl>
                                          <p:spTgt spid="656398"/>
                                        </p:tgtEl>
                                        <p:attrNameLst>
                                          <p:attrName>style.visibility</p:attrName>
                                        </p:attrNameLst>
                                      </p:cBhvr>
                                      <p:to>
                                        <p:strVal val="visible"/>
                                      </p:to>
                                    </p:set>
                                    <p:animEffect transition="in" filter="slide(fromBottom)">
                                      <p:cBhvr>
                                        <p:cTn id="47" dur="500"/>
                                        <p:tgtEl>
                                          <p:spTgt spid="656398"/>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661519"/>
                                        </p:tgtEl>
                                        <p:attrNameLst>
                                          <p:attrName>style.visibility</p:attrName>
                                        </p:attrNameLst>
                                      </p:cBhvr>
                                      <p:to>
                                        <p:strVal val="visible"/>
                                      </p:to>
                                    </p:set>
                                    <p:animEffect transition="in" filter="slide(fromBottom)">
                                      <p:cBhvr>
                                        <p:cTn id="52" dur="500"/>
                                        <p:tgtEl>
                                          <p:spTgt spid="661519"/>
                                        </p:tgtEl>
                                      </p:cBhvr>
                                    </p:animEffect>
                                  </p:childTnLst>
                                </p:cTn>
                              </p:par>
                              <p:par>
                                <p:cTn id="53" presetID="12" presetClass="entr" presetSubtype="4" fill="hold" nodeType="withEffect">
                                  <p:stCondLst>
                                    <p:cond delay="0"/>
                                  </p:stCondLst>
                                  <p:childTnLst>
                                    <p:set>
                                      <p:cBhvr>
                                        <p:cTn id="54" dur="1" fill="hold">
                                          <p:stCondLst>
                                            <p:cond delay="0"/>
                                          </p:stCondLst>
                                        </p:cTn>
                                        <p:tgtEl>
                                          <p:spTgt spid="661511"/>
                                        </p:tgtEl>
                                        <p:attrNameLst>
                                          <p:attrName>style.visibility</p:attrName>
                                        </p:attrNameLst>
                                      </p:cBhvr>
                                      <p:to>
                                        <p:strVal val="visible"/>
                                      </p:to>
                                    </p:set>
                                    <p:animEffect transition="in" filter="slide(fromBottom)">
                                      <p:cBhvr>
                                        <p:cTn id="55" dur="500"/>
                                        <p:tgtEl>
                                          <p:spTgt spid="661511"/>
                                        </p:tgtEl>
                                      </p:cBhvr>
                                    </p:animEffect>
                                  </p:childTnLst>
                                </p:cTn>
                              </p:par>
                              <p:par>
                                <p:cTn id="56" presetID="12" presetClass="entr" presetSubtype="4" fill="hold" nodeType="withEffect">
                                  <p:stCondLst>
                                    <p:cond delay="0"/>
                                  </p:stCondLst>
                                  <p:childTnLst>
                                    <p:set>
                                      <p:cBhvr>
                                        <p:cTn id="57" dur="1" fill="hold">
                                          <p:stCondLst>
                                            <p:cond delay="0"/>
                                          </p:stCondLst>
                                        </p:cTn>
                                        <p:tgtEl>
                                          <p:spTgt spid="661512"/>
                                        </p:tgtEl>
                                        <p:attrNameLst>
                                          <p:attrName>style.visibility</p:attrName>
                                        </p:attrNameLst>
                                      </p:cBhvr>
                                      <p:to>
                                        <p:strVal val="visible"/>
                                      </p:to>
                                    </p:set>
                                    <p:animEffect transition="in" filter="slide(fromBottom)">
                                      <p:cBhvr>
                                        <p:cTn id="58" dur="500"/>
                                        <p:tgtEl>
                                          <p:spTgt spid="661512"/>
                                        </p:tgtEl>
                                      </p:cBhvr>
                                    </p:animEffect>
                                  </p:childTnLst>
                                </p:cTn>
                              </p:par>
                              <p:par>
                                <p:cTn id="59" presetID="12" presetClass="entr" presetSubtype="4" fill="hold" nodeType="withEffect">
                                  <p:stCondLst>
                                    <p:cond delay="0"/>
                                  </p:stCondLst>
                                  <p:childTnLst>
                                    <p:set>
                                      <p:cBhvr>
                                        <p:cTn id="60" dur="1" fill="hold">
                                          <p:stCondLst>
                                            <p:cond delay="0"/>
                                          </p:stCondLst>
                                        </p:cTn>
                                        <p:tgtEl>
                                          <p:spTgt spid="661513"/>
                                        </p:tgtEl>
                                        <p:attrNameLst>
                                          <p:attrName>style.visibility</p:attrName>
                                        </p:attrNameLst>
                                      </p:cBhvr>
                                      <p:to>
                                        <p:strVal val="visible"/>
                                      </p:to>
                                    </p:set>
                                    <p:animEffect transition="in" filter="slide(fromBottom)">
                                      <p:cBhvr>
                                        <p:cTn id="61" dur="500"/>
                                        <p:tgtEl>
                                          <p:spTgt spid="661513"/>
                                        </p:tgtEl>
                                      </p:cBhvr>
                                    </p:animEffect>
                                  </p:childTnLst>
                                </p:cTn>
                              </p:par>
                              <p:par>
                                <p:cTn id="62" presetID="12" presetClass="entr" presetSubtype="4" fill="hold" nodeType="withEffect">
                                  <p:stCondLst>
                                    <p:cond delay="0"/>
                                  </p:stCondLst>
                                  <p:childTnLst>
                                    <p:set>
                                      <p:cBhvr>
                                        <p:cTn id="63" dur="1" fill="hold">
                                          <p:stCondLst>
                                            <p:cond delay="0"/>
                                          </p:stCondLst>
                                        </p:cTn>
                                        <p:tgtEl>
                                          <p:spTgt spid="661516"/>
                                        </p:tgtEl>
                                        <p:attrNameLst>
                                          <p:attrName>style.visibility</p:attrName>
                                        </p:attrNameLst>
                                      </p:cBhvr>
                                      <p:to>
                                        <p:strVal val="visible"/>
                                      </p:to>
                                    </p:set>
                                    <p:animEffect transition="in" filter="slide(fromBottom)">
                                      <p:cBhvr>
                                        <p:cTn id="64" dur="500"/>
                                        <p:tgtEl>
                                          <p:spTgt spid="661516"/>
                                        </p:tgtEl>
                                      </p:cBhvr>
                                    </p:animEffect>
                                  </p:childTnLst>
                                </p:cTn>
                              </p:par>
                              <p:par>
                                <p:cTn id="65" presetID="12" presetClass="entr" presetSubtype="4" fill="hold" nodeType="withEffect">
                                  <p:stCondLst>
                                    <p:cond delay="0"/>
                                  </p:stCondLst>
                                  <p:childTnLst>
                                    <p:set>
                                      <p:cBhvr>
                                        <p:cTn id="66" dur="1" fill="hold">
                                          <p:stCondLst>
                                            <p:cond delay="0"/>
                                          </p:stCondLst>
                                        </p:cTn>
                                        <p:tgtEl>
                                          <p:spTgt spid="661517"/>
                                        </p:tgtEl>
                                        <p:attrNameLst>
                                          <p:attrName>style.visibility</p:attrName>
                                        </p:attrNameLst>
                                      </p:cBhvr>
                                      <p:to>
                                        <p:strVal val="visible"/>
                                      </p:to>
                                    </p:set>
                                    <p:animEffect transition="in" filter="slide(fromBottom)">
                                      <p:cBhvr>
                                        <p:cTn id="67" dur="500"/>
                                        <p:tgtEl>
                                          <p:spTgt spid="661517"/>
                                        </p:tgtEl>
                                      </p:cBhvr>
                                    </p:animEffect>
                                  </p:childTnLst>
                                </p:cTn>
                              </p:par>
                              <p:par>
                                <p:cTn id="68" presetID="12" presetClass="entr" presetSubtype="4" fill="hold" nodeType="withEffect">
                                  <p:stCondLst>
                                    <p:cond delay="0"/>
                                  </p:stCondLst>
                                  <p:childTnLst>
                                    <p:set>
                                      <p:cBhvr>
                                        <p:cTn id="69" dur="1" fill="hold">
                                          <p:stCondLst>
                                            <p:cond delay="0"/>
                                          </p:stCondLst>
                                        </p:cTn>
                                        <p:tgtEl>
                                          <p:spTgt spid="661518"/>
                                        </p:tgtEl>
                                        <p:attrNameLst>
                                          <p:attrName>style.visibility</p:attrName>
                                        </p:attrNameLst>
                                      </p:cBhvr>
                                      <p:to>
                                        <p:strVal val="visible"/>
                                      </p:to>
                                    </p:set>
                                    <p:animEffect transition="in" filter="slide(fromBottom)">
                                      <p:cBhvr>
                                        <p:cTn id="70" dur="500"/>
                                        <p:tgtEl>
                                          <p:spTgt spid="66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97" grpId="0" animBg="1"/>
      <p:bldP spid="656398" grpId="0" animBg="1"/>
      <p:bldP spid="656390" grpId="0" animBg="1"/>
      <p:bldP spid="656389" grpId="0" animBg="1"/>
      <p:bldP spid="656388" grpId="0"/>
      <p:bldP spid="656392" grpId="0" animBg="1"/>
      <p:bldP spid="656393" grpId="0" animBg="1"/>
      <p:bldP spid="656394" grpId="0"/>
      <p:bldP spid="656395" grpId="0" animBg="1"/>
      <p:bldP spid="656396" grpId="0"/>
      <p:bldP spid="661519" grpId="0" animBg="1"/>
      <p:bldP spid="661511" grpId="0" animBg="1"/>
      <p:bldP spid="661512" grpId="0"/>
      <p:bldP spid="661516" grpId="0"/>
      <p:bldP spid="661517" grpId="0" animBg="1"/>
      <p:bldP spid="6615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a:extLst>
              <a:ext uri="{FF2B5EF4-FFF2-40B4-BE49-F238E27FC236}">
                <a16:creationId xmlns:a16="http://schemas.microsoft.com/office/drawing/2014/main" id="{0CA57B33-D1FB-5713-57EF-BFB8F820C2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E5AEE350-9656-4C10-A4B3-493A6A874F5B}" type="slidenum">
              <a:rPr kumimoji="0" lang="en-US" altLang="ja-JP" sz="1400" smtClean="0">
                <a:solidFill>
                  <a:srgbClr val="A50021"/>
                </a:solidFill>
              </a:rPr>
              <a:pPr>
                <a:spcBef>
                  <a:spcPct val="0"/>
                </a:spcBef>
                <a:buClrTx/>
                <a:buFontTx/>
                <a:buNone/>
              </a:pPr>
              <a:t>87</a:t>
            </a:fld>
            <a:endParaRPr kumimoji="0" lang="en-US" altLang="ja-JP" sz="1400">
              <a:solidFill>
                <a:srgbClr val="A50021"/>
              </a:solidFill>
            </a:endParaRPr>
          </a:p>
        </p:txBody>
      </p:sp>
      <p:sp>
        <p:nvSpPr>
          <p:cNvPr id="131075" name="Rectangle 2">
            <a:extLst>
              <a:ext uri="{FF2B5EF4-FFF2-40B4-BE49-F238E27FC236}">
                <a16:creationId xmlns:a16="http://schemas.microsoft.com/office/drawing/2014/main" id="{F34C75E4-059D-8876-4BA7-172EDDEAD55C}"/>
              </a:ext>
            </a:extLst>
          </p:cNvPr>
          <p:cNvSpPr>
            <a:spLocks noGrp="1" noChangeArrowheads="1"/>
          </p:cNvSpPr>
          <p:nvPr>
            <p:ph type="title"/>
          </p:nvPr>
        </p:nvSpPr>
        <p:spPr/>
        <p:txBody>
          <a:bodyPr/>
          <a:lstStyle/>
          <a:p>
            <a:pPr eaLnBrk="1" hangingPunct="1"/>
            <a:r>
              <a:rPr lang="zh-CN" altLang="en-US" sz="3000"/>
              <a:t>新的种群及其适应度计算</a:t>
            </a:r>
            <a:endParaRPr lang="en-US" altLang="ja-JP" sz="3000"/>
          </a:p>
        </p:txBody>
      </p:sp>
      <p:sp>
        <p:nvSpPr>
          <p:cNvPr id="664580" name="Rectangle 4">
            <a:extLst>
              <a:ext uri="{FF2B5EF4-FFF2-40B4-BE49-F238E27FC236}">
                <a16:creationId xmlns:a16="http://schemas.microsoft.com/office/drawing/2014/main" id="{0AC44821-A3AA-B647-4464-90F3FC1B9006}"/>
              </a:ext>
            </a:extLst>
          </p:cNvPr>
          <p:cNvSpPr>
            <a:spLocks noChangeArrowheads="1"/>
          </p:cNvSpPr>
          <p:nvPr/>
        </p:nvSpPr>
        <p:spPr bwMode="auto">
          <a:xfrm>
            <a:off x="252413" y="1563688"/>
            <a:ext cx="8891587"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1</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(6.159951, 4.109598) = 29.406122</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2</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(6.159951, 4.109598) = 29.406122</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3</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[001011010100001100010110011001100],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(-0.330256, 4.694977) = 19.763190</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4</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[111110001011101100011101000111101],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(11.907206, 4.873501) = 5.702781</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5</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(8.024130, 4.170248) = 19.91025</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6</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[110100010011111000100110011101101],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(9.34067, 5.121702) = 17.958717</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7</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(6.159951, 4.109598) = 29.406122</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8</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[100110110100101101000000010111001],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(6.159951, 4.109598) = 29.406122</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9</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[000001010100101001101111011111110],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(-2.687969, 5.361653) = 19.805199</a:t>
            </a:r>
          </a:p>
          <a:p>
            <a:pPr>
              <a:lnSpc>
                <a:spcPct val="170000"/>
              </a:lnSpc>
              <a:spcBef>
                <a:spcPct val="0"/>
              </a:spcBef>
              <a:buClrTx/>
              <a:buFontTx/>
              <a:buNone/>
            </a:pPr>
            <a:r>
              <a:rPr lang="en-US" altLang="ja-JP" sz="1800" i="1">
                <a:ea typeface="HG丸ｺﾞｼｯｸM-PRO" panose="020F0400000000000000" pitchFamily="34" charset="-128"/>
              </a:rPr>
              <a:t>v</a:t>
            </a:r>
            <a:r>
              <a:rPr lang="en-US" altLang="ja-JP" sz="1800" b="0" baseline="-25000">
                <a:ea typeface="HG丸ｺﾞｼｯｸM-PRO" panose="020F0400000000000000" pitchFamily="34" charset="-128"/>
              </a:rPr>
              <a:t>10</a:t>
            </a:r>
            <a:r>
              <a:rPr lang="en-US" altLang="ja-JP" sz="1800" i="1">
                <a:ea typeface="HG丸ｺﾞｼｯｸM-PRO" panose="020F0400000000000000" pitchFamily="34" charset="-128"/>
              </a:rPr>
              <a:t>'</a:t>
            </a:r>
            <a:r>
              <a:rPr lang="en-US" altLang="ja-JP" sz="1800" b="0" baseline="-25000">
                <a:ea typeface="HG丸ｺﾞｼｯｸM-PRO" panose="020F0400000000000000" pitchFamily="34" charset="-128"/>
              </a:rPr>
              <a:t> </a:t>
            </a:r>
            <a:r>
              <a:rPr lang="en-US" altLang="ja-JP" sz="1800" b="0" i="1">
                <a:ea typeface="HG丸ｺﾞｼｯｸM-PRO" panose="020F0400000000000000" pitchFamily="34" charset="-128"/>
              </a:rPr>
              <a:t>= </a:t>
            </a:r>
            <a:r>
              <a:rPr lang="en-US" altLang="ja-JP" sz="1800" b="0">
                <a:ea typeface="HG丸ｺﾞｼｯｸM-PRO" panose="020F0400000000000000" pitchFamily="34" charset="-128"/>
              </a:rPr>
              <a:t>[001110101110011000000010101001000],   </a:t>
            </a:r>
            <a:r>
              <a:rPr lang="en-US" altLang="ja-JP" sz="1800" b="0" i="1">
                <a:ea typeface="HG丸ｺﾞｼｯｸM-PRO" panose="020F0400000000000000" pitchFamily="34" charset="-128"/>
              </a:rPr>
              <a:t>f</a:t>
            </a:r>
            <a:r>
              <a:rPr lang="en-US" altLang="ja-JP" sz="1800" b="0">
                <a:ea typeface="HG丸ｺﾞｼｯｸM-PRO" panose="020F0400000000000000" pitchFamily="34" charset="-128"/>
              </a:rPr>
              <a:t> (0.474101, 4.170248) = 17.370896</a:t>
            </a:r>
          </a:p>
        </p:txBody>
      </p:sp>
      <p:sp>
        <p:nvSpPr>
          <p:cNvPr id="131077" name="文本框 2">
            <a:extLst>
              <a:ext uri="{FF2B5EF4-FFF2-40B4-BE49-F238E27FC236}">
                <a16:creationId xmlns:a16="http://schemas.microsoft.com/office/drawing/2014/main" id="{DA3183D9-E0BE-DE1F-8B6A-2EEFA2E17B29}"/>
              </a:ext>
            </a:extLst>
          </p:cNvPr>
          <p:cNvSpPr txBox="1">
            <a:spLocks noChangeArrowheads="1"/>
          </p:cNvSpPr>
          <p:nvPr/>
        </p:nvSpPr>
        <p:spPr bwMode="auto">
          <a:xfrm>
            <a:off x="252413" y="914400"/>
            <a:ext cx="8035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r>
              <a:rPr lang="zh-CN" altLang="en-US" sz="2800"/>
              <a:t>采用</a:t>
            </a:r>
            <a:r>
              <a:rPr lang="zh-CN" altLang="en-US" sz="2800">
                <a:solidFill>
                  <a:srgbClr val="C00000"/>
                </a:solidFill>
              </a:rPr>
              <a:t>轮盘赌</a:t>
            </a:r>
            <a:r>
              <a:rPr lang="zh-CN" altLang="en-US" sz="2800"/>
              <a:t>的方式从</a:t>
            </a:r>
            <a:r>
              <a:rPr lang="en-US" altLang="zh-CN" sz="2800"/>
              <a:t>P(t)</a:t>
            </a:r>
            <a:r>
              <a:rPr lang="zh-CN" altLang="en-US" sz="2800"/>
              <a:t>和</a:t>
            </a:r>
            <a:r>
              <a:rPr lang="en-US" altLang="zh-CN" sz="2800"/>
              <a:t>C(t)</a:t>
            </a:r>
            <a:r>
              <a:rPr lang="zh-CN" altLang="en-US" sz="2800"/>
              <a:t>中，选出</a:t>
            </a:r>
            <a:r>
              <a:rPr lang="en-US" altLang="zh-CN" sz="2800"/>
              <a:t>P(t+1)</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64580">
                                            <p:txEl>
                                              <p:pRg st="0" end="0"/>
                                            </p:txEl>
                                          </p:spTgt>
                                        </p:tgtEl>
                                        <p:attrNameLst>
                                          <p:attrName>style.visibility</p:attrName>
                                        </p:attrNameLst>
                                      </p:cBhvr>
                                      <p:to>
                                        <p:strVal val="visible"/>
                                      </p:to>
                                    </p:set>
                                    <p:animEffect transition="in" filter="slide(fromBottom)">
                                      <p:cBhvr>
                                        <p:cTn id="7" dur="500"/>
                                        <p:tgtEl>
                                          <p:spTgt spid="664580">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664580">
                                            <p:txEl>
                                              <p:pRg st="1" end="1"/>
                                            </p:txEl>
                                          </p:spTgt>
                                        </p:tgtEl>
                                        <p:attrNameLst>
                                          <p:attrName>style.visibility</p:attrName>
                                        </p:attrNameLst>
                                      </p:cBhvr>
                                      <p:to>
                                        <p:strVal val="visible"/>
                                      </p:to>
                                    </p:set>
                                    <p:animEffect transition="in" filter="slide(fromBottom)">
                                      <p:cBhvr>
                                        <p:cTn id="10" dur="500"/>
                                        <p:tgtEl>
                                          <p:spTgt spid="664580">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664580">
                                            <p:txEl>
                                              <p:pRg st="2" end="2"/>
                                            </p:txEl>
                                          </p:spTgt>
                                        </p:tgtEl>
                                        <p:attrNameLst>
                                          <p:attrName>style.visibility</p:attrName>
                                        </p:attrNameLst>
                                      </p:cBhvr>
                                      <p:to>
                                        <p:strVal val="visible"/>
                                      </p:to>
                                    </p:set>
                                    <p:animEffect transition="in" filter="slide(fromBottom)">
                                      <p:cBhvr>
                                        <p:cTn id="13" dur="500"/>
                                        <p:tgtEl>
                                          <p:spTgt spid="664580">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664580">
                                            <p:txEl>
                                              <p:pRg st="3" end="3"/>
                                            </p:txEl>
                                          </p:spTgt>
                                        </p:tgtEl>
                                        <p:attrNameLst>
                                          <p:attrName>style.visibility</p:attrName>
                                        </p:attrNameLst>
                                      </p:cBhvr>
                                      <p:to>
                                        <p:strVal val="visible"/>
                                      </p:to>
                                    </p:set>
                                    <p:animEffect transition="in" filter="slide(fromBottom)">
                                      <p:cBhvr>
                                        <p:cTn id="16" dur="500"/>
                                        <p:tgtEl>
                                          <p:spTgt spid="664580">
                                            <p:txEl>
                                              <p:pRg st="3" end="3"/>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664580">
                                            <p:txEl>
                                              <p:pRg st="4" end="4"/>
                                            </p:txEl>
                                          </p:spTgt>
                                        </p:tgtEl>
                                        <p:attrNameLst>
                                          <p:attrName>style.visibility</p:attrName>
                                        </p:attrNameLst>
                                      </p:cBhvr>
                                      <p:to>
                                        <p:strVal val="visible"/>
                                      </p:to>
                                    </p:set>
                                    <p:animEffect transition="in" filter="slide(fromBottom)">
                                      <p:cBhvr>
                                        <p:cTn id="19" dur="500"/>
                                        <p:tgtEl>
                                          <p:spTgt spid="664580">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664580">
                                            <p:txEl>
                                              <p:pRg st="5" end="5"/>
                                            </p:txEl>
                                          </p:spTgt>
                                        </p:tgtEl>
                                        <p:attrNameLst>
                                          <p:attrName>style.visibility</p:attrName>
                                        </p:attrNameLst>
                                      </p:cBhvr>
                                      <p:to>
                                        <p:strVal val="visible"/>
                                      </p:to>
                                    </p:set>
                                    <p:animEffect transition="in" filter="slide(fromBottom)">
                                      <p:cBhvr>
                                        <p:cTn id="24" dur="500"/>
                                        <p:tgtEl>
                                          <p:spTgt spid="664580">
                                            <p:txEl>
                                              <p:pRg st="5" end="5"/>
                                            </p:txEl>
                                          </p:spTgt>
                                        </p:tgtEl>
                                      </p:cBhvr>
                                    </p:animEffect>
                                  </p:childTnLst>
                                </p:cTn>
                              </p:par>
                              <p:par>
                                <p:cTn id="25" presetID="12" presetClass="entr" presetSubtype="4" fill="hold" nodeType="withEffect">
                                  <p:stCondLst>
                                    <p:cond delay="0"/>
                                  </p:stCondLst>
                                  <p:childTnLst>
                                    <p:set>
                                      <p:cBhvr>
                                        <p:cTn id="26" dur="1" fill="hold">
                                          <p:stCondLst>
                                            <p:cond delay="0"/>
                                          </p:stCondLst>
                                        </p:cTn>
                                        <p:tgtEl>
                                          <p:spTgt spid="664580">
                                            <p:txEl>
                                              <p:pRg st="6" end="6"/>
                                            </p:txEl>
                                          </p:spTgt>
                                        </p:tgtEl>
                                        <p:attrNameLst>
                                          <p:attrName>style.visibility</p:attrName>
                                        </p:attrNameLst>
                                      </p:cBhvr>
                                      <p:to>
                                        <p:strVal val="visible"/>
                                      </p:to>
                                    </p:set>
                                    <p:animEffect transition="in" filter="slide(fromBottom)">
                                      <p:cBhvr>
                                        <p:cTn id="27" dur="500"/>
                                        <p:tgtEl>
                                          <p:spTgt spid="664580">
                                            <p:txEl>
                                              <p:pRg st="6" end="6"/>
                                            </p:txEl>
                                          </p:spTgt>
                                        </p:tgtEl>
                                      </p:cBhvr>
                                    </p:animEffect>
                                  </p:childTnLst>
                                </p:cTn>
                              </p:par>
                              <p:par>
                                <p:cTn id="28" presetID="12" presetClass="entr" presetSubtype="4" fill="hold" nodeType="withEffect">
                                  <p:stCondLst>
                                    <p:cond delay="0"/>
                                  </p:stCondLst>
                                  <p:childTnLst>
                                    <p:set>
                                      <p:cBhvr>
                                        <p:cTn id="29" dur="1" fill="hold">
                                          <p:stCondLst>
                                            <p:cond delay="0"/>
                                          </p:stCondLst>
                                        </p:cTn>
                                        <p:tgtEl>
                                          <p:spTgt spid="664580">
                                            <p:txEl>
                                              <p:pRg st="7" end="7"/>
                                            </p:txEl>
                                          </p:spTgt>
                                        </p:tgtEl>
                                        <p:attrNameLst>
                                          <p:attrName>style.visibility</p:attrName>
                                        </p:attrNameLst>
                                      </p:cBhvr>
                                      <p:to>
                                        <p:strVal val="visible"/>
                                      </p:to>
                                    </p:set>
                                    <p:animEffect transition="in" filter="slide(fromBottom)">
                                      <p:cBhvr>
                                        <p:cTn id="30" dur="500"/>
                                        <p:tgtEl>
                                          <p:spTgt spid="664580">
                                            <p:txEl>
                                              <p:pRg st="7" end="7"/>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664580">
                                            <p:txEl>
                                              <p:pRg st="8" end="8"/>
                                            </p:txEl>
                                          </p:spTgt>
                                        </p:tgtEl>
                                        <p:attrNameLst>
                                          <p:attrName>style.visibility</p:attrName>
                                        </p:attrNameLst>
                                      </p:cBhvr>
                                      <p:to>
                                        <p:strVal val="visible"/>
                                      </p:to>
                                    </p:set>
                                    <p:animEffect transition="in" filter="slide(fromBottom)">
                                      <p:cBhvr>
                                        <p:cTn id="33" dur="500"/>
                                        <p:tgtEl>
                                          <p:spTgt spid="664580">
                                            <p:txEl>
                                              <p:pRg st="8" end="8"/>
                                            </p:txEl>
                                          </p:spTgt>
                                        </p:tgtEl>
                                      </p:cBhvr>
                                    </p:animEffect>
                                  </p:childTnLst>
                                </p:cTn>
                              </p:par>
                              <p:par>
                                <p:cTn id="34" presetID="12" presetClass="entr" presetSubtype="4" fill="hold" nodeType="withEffect">
                                  <p:stCondLst>
                                    <p:cond delay="0"/>
                                  </p:stCondLst>
                                  <p:childTnLst>
                                    <p:set>
                                      <p:cBhvr>
                                        <p:cTn id="35" dur="1" fill="hold">
                                          <p:stCondLst>
                                            <p:cond delay="0"/>
                                          </p:stCondLst>
                                        </p:cTn>
                                        <p:tgtEl>
                                          <p:spTgt spid="664580">
                                            <p:txEl>
                                              <p:pRg st="9" end="9"/>
                                            </p:txEl>
                                          </p:spTgt>
                                        </p:tgtEl>
                                        <p:attrNameLst>
                                          <p:attrName>style.visibility</p:attrName>
                                        </p:attrNameLst>
                                      </p:cBhvr>
                                      <p:to>
                                        <p:strVal val="visible"/>
                                      </p:to>
                                    </p:set>
                                    <p:animEffect transition="in" filter="slide(fromBottom)">
                                      <p:cBhvr>
                                        <p:cTn id="36" dur="500"/>
                                        <p:tgtEl>
                                          <p:spTgt spid="66458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5">
            <a:extLst>
              <a:ext uri="{FF2B5EF4-FFF2-40B4-BE49-F238E27FC236}">
                <a16:creationId xmlns:a16="http://schemas.microsoft.com/office/drawing/2014/main" id="{CD7AD07A-1037-F9F1-F6B9-C72BB6EED5E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B4728092-3E71-4466-B6D7-2D4D2697D16E}" type="slidenum">
              <a:rPr kumimoji="0" lang="en-US" altLang="ja-JP" sz="1400" smtClean="0">
                <a:solidFill>
                  <a:srgbClr val="A50021"/>
                </a:solidFill>
              </a:rPr>
              <a:pPr>
                <a:spcBef>
                  <a:spcPct val="0"/>
                </a:spcBef>
                <a:buClrTx/>
                <a:buFontTx/>
                <a:buNone/>
              </a:pPr>
              <a:t>88</a:t>
            </a:fld>
            <a:endParaRPr kumimoji="0" lang="en-US" altLang="ja-JP" sz="1400">
              <a:solidFill>
                <a:srgbClr val="A50021"/>
              </a:solidFill>
            </a:endParaRPr>
          </a:p>
        </p:txBody>
      </p:sp>
      <p:sp>
        <p:nvSpPr>
          <p:cNvPr id="132099" name="Rectangle 2">
            <a:extLst>
              <a:ext uri="{FF2B5EF4-FFF2-40B4-BE49-F238E27FC236}">
                <a16:creationId xmlns:a16="http://schemas.microsoft.com/office/drawing/2014/main" id="{C475AF91-69B7-32B5-D02D-B9914F45EC63}"/>
              </a:ext>
            </a:extLst>
          </p:cNvPr>
          <p:cNvSpPr>
            <a:spLocks noGrp="1" noChangeArrowheads="1"/>
          </p:cNvSpPr>
          <p:nvPr>
            <p:ph type="title"/>
          </p:nvPr>
        </p:nvSpPr>
        <p:spPr/>
        <p:txBody>
          <a:bodyPr/>
          <a:lstStyle/>
          <a:p>
            <a:pPr eaLnBrk="1" hangingPunct="1"/>
            <a:r>
              <a:rPr lang="zh-CN" altLang="en-US" sz="3000"/>
              <a:t>最终结果</a:t>
            </a:r>
            <a:endParaRPr lang="en-US" altLang="ja-JP" sz="3000"/>
          </a:p>
        </p:txBody>
      </p:sp>
      <p:sp>
        <p:nvSpPr>
          <p:cNvPr id="132100" name="Rectangle 3">
            <a:extLst>
              <a:ext uri="{FF2B5EF4-FFF2-40B4-BE49-F238E27FC236}">
                <a16:creationId xmlns:a16="http://schemas.microsoft.com/office/drawing/2014/main" id="{344A56E5-1B5F-9BCE-EAA6-EE64D4BFE662}"/>
              </a:ext>
            </a:extLst>
          </p:cNvPr>
          <p:cNvSpPr>
            <a:spLocks noGrp="1" noChangeArrowheads="1"/>
          </p:cNvSpPr>
          <p:nvPr>
            <p:ph type="body" idx="1"/>
          </p:nvPr>
        </p:nvSpPr>
        <p:spPr/>
        <p:txBody>
          <a:bodyPr/>
          <a:lstStyle/>
          <a:p>
            <a:pPr eaLnBrk="1" hangingPunct="1"/>
            <a:r>
              <a:rPr lang="zh-CN" altLang="en-US" sz="2800" dirty="0"/>
              <a:t>算法的终止条件：迭代次数</a:t>
            </a:r>
            <a:r>
              <a:rPr lang="en-US" altLang="zh-CN" sz="2800" dirty="0"/>
              <a:t>1000</a:t>
            </a:r>
            <a:r>
              <a:rPr lang="zh-CN" altLang="en-US" sz="2800" dirty="0"/>
              <a:t>次</a:t>
            </a:r>
            <a:r>
              <a:rPr lang="en-US" altLang="ja-JP" sz="2800" dirty="0"/>
              <a:t>.</a:t>
            </a:r>
          </a:p>
          <a:p>
            <a:pPr eaLnBrk="1" hangingPunct="1"/>
            <a:r>
              <a:rPr lang="zh-CN" altLang="en-US" sz="2800" dirty="0"/>
              <a:t>最优个体是在迭代次数到达</a:t>
            </a:r>
            <a:r>
              <a:rPr lang="en-US" altLang="zh-CN" sz="2800" dirty="0"/>
              <a:t>884</a:t>
            </a:r>
            <a:r>
              <a:rPr lang="zh-CN" altLang="en-US" sz="2800" dirty="0"/>
              <a:t>次时获得</a:t>
            </a:r>
            <a:endParaRPr lang="en-US" altLang="zh-CN" sz="2800" dirty="0"/>
          </a:p>
        </p:txBody>
      </p:sp>
      <p:grpSp>
        <p:nvGrpSpPr>
          <p:cNvPr id="2" name="组合 1">
            <a:extLst>
              <a:ext uri="{FF2B5EF4-FFF2-40B4-BE49-F238E27FC236}">
                <a16:creationId xmlns:a16="http://schemas.microsoft.com/office/drawing/2014/main" id="{ADBD797B-1422-EE95-9BF7-6B19842FAFD6}"/>
              </a:ext>
            </a:extLst>
          </p:cNvPr>
          <p:cNvGrpSpPr/>
          <p:nvPr/>
        </p:nvGrpSpPr>
        <p:grpSpPr>
          <a:xfrm>
            <a:off x="4072660" y="2574271"/>
            <a:ext cx="2152650" cy="1365250"/>
            <a:chOff x="1603375" y="4094013"/>
            <a:chExt cx="2152650" cy="1365250"/>
          </a:xfrm>
        </p:grpSpPr>
        <p:sp>
          <p:nvSpPr>
            <p:cNvPr id="667653" name="Rectangle 5">
              <a:extLst>
                <a:ext uri="{FF2B5EF4-FFF2-40B4-BE49-F238E27FC236}">
                  <a16:creationId xmlns:a16="http://schemas.microsoft.com/office/drawing/2014/main" id="{03BBE65C-B1C9-93D4-4ED4-4BDAC65EE1CE}"/>
                </a:ext>
              </a:extLst>
            </p:cNvPr>
            <p:cNvSpPr>
              <a:spLocks noChangeArrowheads="1"/>
            </p:cNvSpPr>
            <p:nvPr/>
          </p:nvSpPr>
          <p:spPr bwMode="auto">
            <a:xfrm>
              <a:off x="2994025" y="502111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737524</a:t>
              </a:r>
            </a:p>
          </p:txBody>
        </p:sp>
        <p:sp>
          <p:nvSpPr>
            <p:cNvPr id="667654" name="Rectangle 6">
              <a:extLst>
                <a:ext uri="{FF2B5EF4-FFF2-40B4-BE49-F238E27FC236}">
                  <a16:creationId xmlns:a16="http://schemas.microsoft.com/office/drawing/2014/main" id="{E9972D4B-9C33-FEBD-5EDB-271666D58049}"/>
                </a:ext>
              </a:extLst>
            </p:cNvPr>
            <p:cNvSpPr>
              <a:spLocks noChangeArrowheads="1"/>
            </p:cNvSpPr>
            <p:nvPr/>
          </p:nvSpPr>
          <p:spPr bwMode="auto">
            <a:xfrm>
              <a:off x="2693988" y="5021113"/>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38</a:t>
              </a:r>
            </a:p>
          </p:txBody>
        </p:sp>
        <p:sp>
          <p:nvSpPr>
            <p:cNvPr id="667655" name="Rectangle 7">
              <a:extLst>
                <a:ext uri="{FF2B5EF4-FFF2-40B4-BE49-F238E27FC236}">
                  <a16:creationId xmlns:a16="http://schemas.microsoft.com/office/drawing/2014/main" id="{FA22EBA5-BC22-1B9E-D5C2-1DDE62F2D834}"/>
                </a:ext>
              </a:extLst>
            </p:cNvPr>
            <p:cNvSpPr>
              <a:spLocks noChangeArrowheads="1"/>
            </p:cNvSpPr>
            <p:nvPr/>
          </p:nvSpPr>
          <p:spPr bwMode="auto">
            <a:xfrm>
              <a:off x="2446338" y="5021113"/>
              <a:ext cx="85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a:t>
              </a:r>
            </a:p>
          </p:txBody>
        </p:sp>
        <p:sp>
          <p:nvSpPr>
            <p:cNvPr id="667656" name="Rectangle 8">
              <a:extLst>
                <a:ext uri="{FF2B5EF4-FFF2-40B4-BE49-F238E27FC236}">
                  <a16:creationId xmlns:a16="http://schemas.microsoft.com/office/drawing/2014/main" id="{366AEC1C-61C0-7CE8-1262-5CC5FD2D1799}"/>
                </a:ext>
              </a:extLst>
            </p:cNvPr>
            <p:cNvSpPr>
              <a:spLocks noChangeArrowheads="1"/>
            </p:cNvSpPr>
            <p:nvPr/>
          </p:nvSpPr>
          <p:spPr bwMode="auto">
            <a:xfrm>
              <a:off x="1778000" y="5021113"/>
              <a:ext cx="84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a:t>
              </a:r>
            </a:p>
          </p:txBody>
        </p:sp>
        <p:sp>
          <p:nvSpPr>
            <p:cNvPr id="667657" name="Rectangle 9">
              <a:extLst>
                <a:ext uri="{FF2B5EF4-FFF2-40B4-BE49-F238E27FC236}">
                  <a16:creationId xmlns:a16="http://schemas.microsoft.com/office/drawing/2014/main" id="{3C925769-0501-9315-D084-B573EA37AC84}"/>
                </a:ext>
              </a:extLst>
            </p:cNvPr>
            <p:cNvSpPr>
              <a:spLocks noChangeArrowheads="1"/>
            </p:cNvSpPr>
            <p:nvPr/>
          </p:nvSpPr>
          <p:spPr bwMode="auto">
            <a:xfrm>
              <a:off x="2265363" y="458137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624329</a:t>
              </a:r>
            </a:p>
          </p:txBody>
        </p:sp>
        <p:sp>
          <p:nvSpPr>
            <p:cNvPr id="667658" name="Rectangle 10">
              <a:extLst>
                <a:ext uri="{FF2B5EF4-FFF2-40B4-BE49-F238E27FC236}">
                  <a16:creationId xmlns:a16="http://schemas.microsoft.com/office/drawing/2014/main" id="{46C841E4-0C85-D493-0CA0-542BD5653B2E}"/>
                </a:ext>
              </a:extLst>
            </p:cNvPr>
            <p:cNvSpPr>
              <a:spLocks noChangeArrowheads="1"/>
            </p:cNvSpPr>
            <p:nvPr/>
          </p:nvSpPr>
          <p:spPr bwMode="auto">
            <a:xfrm>
              <a:off x="2089150" y="4581375"/>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dirty="0">
                  <a:latin typeface="Times New Roman" panose="02020603050405020304" pitchFamily="18" charset="0"/>
                  <a:ea typeface="HG丸ｺﾞｼｯｸM-PRO" panose="020F0400000000000000" pitchFamily="34" charset="-128"/>
                </a:rPr>
                <a:t>5</a:t>
              </a:r>
            </a:p>
          </p:txBody>
        </p:sp>
        <p:sp>
          <p:nvSpPr>
            <p:cNvPr id="667659" name="Rectangle 11">
              <a:extLst>
                <a:ext uri="{FF2B5EF4-FFF2-40B4-BE49-F238E27FC236}">
                  <a16:creationId xmlns:a16="http://schemas.microsoft.com/office/drawing/2014/main" id="{AE28C53A-689A-6491-847E-632189577F8B}"/>
                </a:ext>
              </a:extLst>
            </p:cNvPr>
            <p:cNvSpPr>
              <a:spLocks noChangeArrowheads="1"/>
            </p:cNvSpPr>
            <p:nvPr/>
          </p:nvSpPr>
          <p:spPr bwMode="auto">
            <a:xfrm>
              <a:off x="2260600" y="414005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622766</a:t>
              </a:r>
            </a:p>
          </p:txBody>
        </p:sp>
        <p:sp>
          <p:nvSpPr>
            <p:cNvPr id="667660" name="Rectangle 12">
              <a:extLst>
                <a:ext uri="{FF2B5EF4-FFF2-40B4-BE49-F238E27FC236}">
                  <a16:creationId xmlns:a16="http://schemas.microsoft.com/office/drawing/2014/main" id="{55405595-8D51-09B7-3C20-B69375CC6B1A}"/>
                </a:ext>
              </a:extLst>
            </p:cNvPr>
            <p:cNvSpPr>
              <a:spLocks noChangeArrowheads="1"/>
            </p:cNvSpPr>
            <p:nvPr/>
          </p:nvSpPr>
          <p:spPr bwMode="auto">
            <a:xfrm>
              <a:off x="1968500" y="4140050"/>
              <a:ext cx="25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11</a:t>
              </a:r>
            </a:p>
          </p:txBody>
        </p:sp>
        <p:sp>
          <p:nvSpPr>
            <p:cNvPr id="667676" name="Rectangle 28">
              <a:extLst>
                <a:ext uri="{FF2B5EF4-FFF2-40B4-BE49-F238E27FC236}">
                  <a16:creationId xmlns:a16="http://schemas.microsoft.com/office/drawing/2014/main" id="{1C81A8C0-2298-1ACF-7061-AA34603C9E59}"/>
                </a:ext>
              </a:extLst>
            </p:cNvPr>
            <p:cNvSpPr>
              <a:spLocks noChangeArrowheads="1"/>
            </p:cNvSpPr>
            <p:nvPr/>
          </p:nvSpPr>
          <p:spPr bwMode="auto">
            <a:xfrm>
              <a:off x="2319338" y="5151288"/>
              <a:ext cx="128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2</a:t>
              </a:r>
            </a:p>
          </p:txBody>
        </p:sp>
        <p:sp>
          <p:nvSpPr>
            <p:cNvPr id="667677" name="Rectangle 29">
              <a:extLst>
                <a:ext uri="{FF2B5EF4-FFF2-40B4-BE49-F238E27FC236}">
                  <a16:creationId xmlns:a16="http://schemas.microsoft.com/office/drawing/2014/main" id="{390B9EF3-BE8D-8436-F7A0-722FB388104B}"/>
                </a:ext>
              </a:extLst>
            </p:cNvPr>
            <p:cNvSpPr>
              <a:spLocks noChangeArrowheads="1"/>
            </p:cNvSpPr>
            <p:nvPr/>
          </p:nvSpPr>
          <p:spPr bwMode="auto">
            <a:xfrm>
              <a:off x="1990725" y="5151288"/>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1</a:t>
              </a:r>
            </a:p>
          </p:txBody>
        </p:sp>
        <p:sp>
          <p:nvSpPr>
            <p:cNvPr id="667678" name="Rectangle 30">
              <a:extLst>
                <a:ext uri="{FF2B5EF4-FFF2-40B4-BE49-F238E27FC236}">
                  <a16:creationId xmlns:a16="http://schemas.microsoft.com/office/drawing/2014/main" id="{1D813D1B-BCA4-CA0D-EEEA-C83403FA288A}"/>
                </a:ext>
              </a:extLst>
            </p:cNvPr>
            <p:cNvSpPr>
              <a:spLocks noChangeArrowheads="1"/>
            </p:cNvSpPr>
            <p:nvPr/>
          </p:nvSpPr>
          <p:spPr bwMode="auto">
            <a:xfrm>
              <a:off x="1728788" y="4711550"/>
              <a:ext cx="128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2</a:t>
              </a:r>
            </a:p>
          </p:txBody>
        </p:sp>
        <p:sp>
          <p:nvSpPr>
            <p:cNvPr id="667679" name="Rectangle 31">
              <a:extLst>
                <a:ext uri="{FF2B5EF4-FFF2-40B4-BE49-F238E27FC236}">
                  <a16:creationId xmlns:a16="http://schemas.microsoft.com/office/drawing/2014/main" id="{A9B18CD5-AFE2-ADA7-6F7A-2854FCCECB8E}"/>
                </a:ext>
              </a:extLst>
            </p:cNvPr>
            <p:cNvSpPr>
              <a:spLocks noChangeArrowheads="1"/>
            </p:cNvSpPr>
            <p:nvPr/>
          </p:nvSpPr>
          <p:spPr bwMode="auto">
            <a:xfrm>
              <a:off x="1708150" y="4270225"/>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1</a:t>
              </a:r>
            </a:p>
          </p:txBody>
        </p:sp>
        <p:sp>
          <p:nvSpPr>
            <p:cNvPr id="667681" name="Rectangle 33">
              <a:extLst>
                <a:ext uri="{FF2B5EF4-FFF2-40B4-BE49-F238E27FC236}">
                  <a16:creationId xmlns:a16="http://schemas.microsoft.com/office/drawing/2014/main" id="{C7012B46-53D1-7FD8-2E6D-5F155F74A597}"/>
                </a:ext>
              </a:extLst>
            </p:cNvPr>
            <p:cNvSpPr>
              <a:spLocks noChangeArrowheads="1"/>
            </p:cNvSpPr>
            <p:nvPr/>
          </p:nvSpPr>
          <p:spPr bwMode="auto">
            <a:xfrm>
              <a:off x="2955925" y="5021113"/>
              <a:ext cx="63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682" name="Rectangle 34">
              <a:extLst>
                <a:ext uri="{FF2B5EF4-FFF2-40B4-BE49-F238E27FC236}">
                  <a16:creationId xmlns:a16="http://schemas.microsoft.com/office/drawing/2014/main" id="{589AF89A-EEDF-C9EC-7F8B-3600C6E08387}"/>
                </a:ext>
              </a:extLst>
            </p:cNvPr>
            <p:cNvSpPr>
              <a:spLocks noChangeArrowheads="1"/>
            </p:cNvSpPr>
            <p:nvPr/>
          </p:nvSpPr>
          <p:spPr bwMode="auto">
            <a:xfrm>
              <a:off x="2517775" y="5021113"/>
              <a:ext cx="17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dirty="0">
                  <a:latin typeface="Times New Roman" panose="02020603050405020304" pitchFamily="18" charset="0"/>
                  <a:ea typeface="HG丸ｺﾞｼｯｸM-PRO" panose="020F0400000000000000" pitchFamily="34" charset="-128"/>
                </a:rPr>
                <a:t>=</a:t>
              </a:r>
              <a:endParaRPr lang="en-US" altLang="ja-JP" sz="2000" b="0" dirty="0">
                <a:latin typeface="Times New Roman" panose="02020603050405020304" pitchFamily="18" charset="0"/>
                <a:ea typeface="HG丸ｺﾞｼｯｸM-PRO" panose="020F0400000000000000" pitchFamily="34" charset="-128"/>
              </a:endParaRPr>
            </a:p>
          </p:txBody>
        </p:sp>
        <p:sp>
          <p:nvSpPr>
            <p:cNvPr id="667683" name="Rectangle 35">
              <a:extLst>
                <a:ext uri="{FF2B5EF4-FFF2-40B4-BE49-F238E27FC236}">
                  <a16:creationId xmlns:a16="http://schemas.microsoft.com/office/drawing/2014/main" id="{8075A88F-C82E-5001-8EE4-D29E37A50570}"/>
                </a:ext>
              </a:extLst>
            </p:cNvPr>
            <p:cNvSpPr>
              <a:spLocks noChangeArrowheads="1"/>
            </p:cNvSpPr>
            <p:nvPr/>
          </p:nvSpPr>
          <p:spPr bwMode="auto">
            <a:xfrm>
              <a:off x="2127250" y="5021113"/>
              <a:ext cx="176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,x</a:t>
              </a:r>
              <a:endParaRPr lang="en-US" altLang="ja-JP" sz="2000" b="0">
                <a:latin typeface="Times New Roman" panose="02020603050405020304" pitchFamily="18" charset="0"/>
                <a:ea typeface="HG丸ｺﾞｼｯｸM-PRO" panose="020F0400000000000000" pitchFamily="34" charset="-128"/>
              </a:endParaRPr>
            </a:p>
          </p:txBody>
        </p:sp>
        <p:sp>
          <p:nvSpPr>
            <p:cNvPr id="667684" name="Rectangle 36">
              <a:extLst>
                <a:ext uri="{FF2B5EF4-FFF2-40B4-BE49-F238E27FC236}">
                  <a16:creationId xmlns:a16="http://schemas.microsoft.com/office/drawing/2014/main" id="{4E42A2F6-8216-BE7D-AEC1-27BDE1339F50}"/>
                </a:ext>
              </a:extLst>
            </p:cNvPr>
            <p:cNvSpPr>
              <a:spLocks noChangeArrowheads="1"/>
            </p:cNvSpPr>
            <p:nvPr/>
          </p:nvSpPr>
          <p:spPr bwMode="auto">
            <a:xfrm>
              <a:off x="1887538" y="5021113"/>
              <a:ext cx="114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x</a:t>
              </a:r>
              <a:endParaRPr lang="en-US" altLang="ja-JP" sz="2000" b="0">
                <a:latin typeface="Times New Roman" panose="02020603050405020304" pitchFamily="18" charset="0"/>
                <a:ea typeface="HG丸ｺﾞｼｯｸM-PRO" panose="020F0400000000000000" pitchFamily="34" charset="-128"/>
              </a:endParaRPr>
            </a:p>
          </p:txBody>
        </p:sp>
        <p:sp>
          <p:nvSpPr>
            <p:cNvPr id="667685" name="Rectangle 37">
              <a:extLst>
                <a:ext uri="{FF2B5EF4-FFF2-40B4-BE49-F238E27FC236}">
                  <a16:creationId xmlns:a16="http://schemas.microsoft.com/office/drawing/2014/main" id="{227A60BA-412F-4E3C-7F6D-1D2CB3DA1F7A}"/>
                </a:ext>
              </a:extLst>
            </p:cNvPr>
            <p:cNvSpPr>
              <a:spLocks noChangeArrowheads="1"/>
            </p:cNvSpPr>
            <p:nvPr/>
          </p:nvSpPr>
          <p:spPr bwMode="auto">
            <a:xfrm>
              <a:off x="1641475" y="5021113"/>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f</a:t>
              </a:r>
              <a:endParaRPr lang="en-US" altLang="ja-JP" sz="2000" b="0">
                <a:latin typeface="Times New Roman" panose="02020603050405020304" pitchFamily="18" charset="0"/>
                <a:ea typeface="HG丸ｺﾞｼｯｸM-PRO" panose="020F0400000000000000" pitchFamily="34" charset="-128"/>
              </a:endParaRPr>
            </a:p>
          </p:txBody>
        </p:sp>
        <p:sp>
          <p:nvSpPr>
            <p:cNvPr id="667686" name="Rectangle 38">
              <a:extLst>
                <a:ext uri="{FF2B5EF4-FFF2-40B4-BE49-F238E27FC236}">
                  <a16:creationId xmlns:a16="http://schemas.microsoft.com/office/drawing/2014/main" id="{CD8BDF10-4518-5584-780F-B7A85980CF2E}"/>
                </a:ext>
              </a:extLst>
            </p:cNvPr>
            <p:cNvSpPr>
              <a:spLocks noChangeArrowheads="1"/>
            </p:cNvSpPr>
            <p:nvPr/>
          </p:nvSpPr>
          <p:spPr bwMode="auto">
            <a:xfrm>
              <a:off x="2219325" y="4581375"/>
              <a:ext cx="63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687" name="Rectangle 39">
              <a:extLst>
                <a:ext uri="{FF2B5EF4-FFF2-40B4-BE49-F238E27FC236}">
                  <a16:creationId xmlns:a16="http://schemas.microsoft.com/office/drawing/2014/main" id="{8B4AA608-7EF9-AEBA-C9AA-99F98DAAF312}"/>
                </a:ext>
              </a:extLst>
            </p:cNvPr>
            <p:cNvSpPr>
              <a:spLocks noChangeArrowheads="1"/>
            </p:cNvSpPr>
            <p:nvPr/>
          </p:nvSpPr>
          <p:spPr bwMode="auto">
            <a:xfrm>
              <a:off x="1814513" y="4581375"/>
              <a:ext cx="17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688" name="Rectangle 40">
              <a:extLst>
                <a:ext uri="{FF2B5EF4-FFF2-40B4-BE49-F238E27FC236}">
                  <a16:creationId xmlns:a16="http://schemas.microsoft.com/office/drawing/2014/main" id="{B306AEE8-C812-A663-AA2C-1CF60704C324}"/>
                </a:ext>
              </a:extLst>
            </p:cNvPr>
            <p:cNvSpPr>
              <a:spLocks noChangeArrowheads="1"/>
            </p:cNvSpPr>
            <p:nvPr/>
          </p:nvSpPr>
          <p:spPr bwMode="auto">
            <a:xfrm>
              <a:off x="1603375" y="4581375"/>
              <a:ext cx="112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x</a:t>
              </a:r>
              <a:endParaRPr lang="en-US" altLang="ja-JP" sz="2000" b="0">
                <a:latin typeface="Times New Roman" panose="02020603050405020304" pitchFamily="18" charset="0"/>
                <a:ea typeface="HG丸ｺﾞｼｯｸM-PRO" panose="020F0400000000000000" pitchFamily="34" charset="-128"/>
              </a:endParaRPr>
            </a:p>
          </p:txBody>
        </p:sp>
        <p:sp>
          <p:nvSpPr>
            <p:cNvPr id="667689" name="Rectangle 41">
              <a:extLst>
                <a:ext uri="{FF2B5EF4-FFF2-40B4-BE49-F238E27FC236}">
                  <a16:creationId xmlns:a16="http://schemas.microsoft.com/office/drawing/2014/main" id="{46D65D31-25F9-1758-AA51-D032B7FB9DA4}"/>
                </a:ext>
              </a:extLst>
            </p:cNvPr>
            <p:cNvSpPr>
              <a:spLocks noChangeArrowheads="1"/>
            </p:cNvSpPr>
            <p:nvPr/>
          </p:nvSpPr>
          <p:spPr bwMode="auto">
            <a:xfrm>
              <a:off x="2214563" y="4140050"/>
              <a:ext cx="63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690" name="Rectangle 42">
              <a:extLst>
                <a:ext uri="{FF2B5EF4-FFF2-40B4-BE49-F238E27FC236}">
                  <a16:creationId xmlns:a16="http://schemas.microsoft.com/office/drawing/2014/main" id="{D58FB7FE-1311-9BA1-0E22-33E35B7A78C9}"/>
                </a:ext>
              </a:extLst>
            </p:cNvPr>
            <p:cNvSpPr>
              <a:spLocks noChangeArrowheads="1"/>
            </p:cNvSpPr>
            <p:nvPr/>
          </p:nvSpPr>
          <p:spPr bwMode="auto">
            <a:xfrm>
              <a:off x="1814513" y="4140050"/>
              <a:ext cx="171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691" name="Rectangle 43">
              <a:extLst>
                <a:ext uri="{FF2B5EF4-FFF2-40B4-BE49-F238E27FC236}">
                  <a16:creationId xmlns:a16="http://schemas.microsoft.com/office/drawing/2014/main" id="{CA7758F7-1597-697B-C897-A097E99CC9D8}"/>
                </a:ext>
              </a:extLst>
            </p:cNvPr>
            <p:cNvSpPr>
              <a:spLocks noChangeArrowheads="1"/>
            </p:cNvSpPr>
            <p:nvPr/>
          </p:nvSpPr>
          <p:spPr bwMode="auto">
            <a:xfrm>
              <a:off x="1603375" y="4140050"/>
              <a:ext cx="112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x</a:t>
              </a:r>
              <a:endParaRPr lang="en-US" altLang="ja-JP" sz="2000" b="0">
                <a:latin typeface="Times New Roman" panose="02020603050405020304" pitchFamily="18" charset="0"/>
                <a:ea typeface="HG丸ｺﾞｼｯｸM-PRO" panose="020F0400000000000000" pitchFamily="34" charset="-128"/>
              </a:endParaRPr>
            </a:p>
          </p:txBody>
        </p:sp>
        <p:sp>
          <p:nvSpPr>
            <p:cNvPr id="667699" name="Rectangle 51">
              <a:extLst>
                <a:ext uri="{FF2B5EF4-FFF2-40B4-BE49-F238E27FC236}">
                  <a16:creationId xmlns:a16="http://schemas.microsoft.com/office/drawing/2014/main" id="{20D2F133-B665-DBBF-F907-A8274E02D5CA}"/>
                </a:ext>
              </a:extLst>
            </p:cNvPr>
            <p:cNvSpPr>
              <a:spLocks noChangeArrowheads="1"/>
            </p:cNvSpPr>
            <p:nvPr/>
          </p:nvSpPr>
          <p:spPr bwMode="auto">
            <a:xfrm>
              <a:off x="2311400" y="4975075"/>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700" name="Rectangle 52">
              <a:extLst>
                <a:ext uri="{FF2B5EF4-FFF2-40B4-BE49-F238E27FC236}">
                  <a16:creationId xmlns:a16="http://schemas.microsoft.com/office/drawing/2014/main" id="{DB671CB6-4D11-C10C-FC63-A3C54F61896F}"/>
                </a:ext>
              </a:extLst>
            </p:cNvPr>
            <p:cNvSpPr>
              <a:spLocks noChangeArrowheads="1"/>
            </p:cNvSpPr>
            <p:nvPr/>
          </p:nvSpPr>
          <p:spPr bwMode="auto">
            <a:xfrm>
              <a:off x="2003425" y="4975075"/>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701" name="Rectangle 53">
              <a:extLst>
                <a:ext uri="{FF2B5EF4-FFF2-40B4-BE49-F238E27FC236}">
                  <a16:creationId xmlns:a16="http://schemas.microsoft.com/office/drawing/2014/main" id="{B544D0FF-98B5-3A57-0FE2-F794359E1964}"/>
                </a:ext>
              </a:extLst>
            </p:cNvPr>
            <p:cNvSpPr>
              <a:spLocks noChangeArrowheads="1"/>
            </p:cNvSpPr>
            <p:nvPr/>
          </p:nvSpPr>
          <p:spPr bwMode="auto">
            <a:xfrm>
              <a:off x="1720850" y="4535338"/>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sp>
          <p:nvSpPr>
            <p:cNvPr id="667702" name="Rectangle 54">
              <a:extLst>
                <a:ext uri="{FF2B5EF4-FFF2-40B4-BE49-F238E27FC236}">
                  <a16:creationId xmlns:a16="http://schemas.microsoft.com/office/drawing/2014/main" id="{2E40B899-37B0-8415-7C39-DA40F936A50D}"/>
                </a:ext>
              </a:extLst>
            </p:cNvPr>
            <p:cNvSpPr>
              <a:spLocks noChangeArrowheads="1"/>
            </p:cNvSpPr>
            <p:nvPr/>
          </p:nvSpPr>
          <p:spPr bwMode="auto">
            <a:xfrm>
              <a:off x="1720850" y="4094013"/>
              <a:ext cx="128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76200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7620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7620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7620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i="1">
                  <a:latin typeface="Times New Roman" panose="02020603050405020304" pitchFamily="18" charset="0"/>
                  <a:ea typeface="HG丸ｺﾞｼｯｸM-PRO" panose="020F0400000000000000" pitchFamily="34" charset="-128"/>
                </a:rPr>
                <a:t>*</a:t>
              </a:r>
              <a:endParaRPr lang="en-US" altLang="ja-JP" sz="2000" b="0">
                <a:latin typeface="Times New Roman" panose="02020603050405020304" pitchFamily="18" charset="0"/>
                <a:ea typeface="HG丸ｺﾞｼｯｸM-PRO" panose="020F0400000000000000" pitchFamily="34" charset="-128"/>
              </a:endParaRPr>
            </a:p>
          </p:txBody>
        </p:sp>
      </p:grpSp>
      <p:sp>
        <p:nvSpPr>
          <p:cNvPr id="132147" name="Rectangle 59">
            <a:extLst>
              <a:ext uri="{FF2B5EF4-FFF2-40B4-BE49-F238E27FC236}">
                <a16:creationId xmlns:a16="http://schemas.microsoft.com/office/drawing/2014/main" id="{9B755E1E-E65A-29CD-DEEC-6D9839369070}"/>
              </a:ext>
            </a:extLst>
          </p:cNvPr>
          <p:cNvSpPr>
            <a:spLocks noChangeArrowheads="1"/>
          </p:cNvSpPr>
          <p:nvPr/>
        </p:nvSpPr>
        <p:spPr bwMode="auto">
          <a:xfrm>
            <a:off x="641350" y="1959115"/>
            <a:ext cx="6008687"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dirty="0">
                <a:solidFill>
                  <a:srgbClr val="000000"/>
                </a:solidFill>
                <a:latin typeface="Times New Roman" panose="02020603050405020304" pitchFamily="18" charset="0"/>
                <a:ea typeface="HG丸ｺﾞｼｯｸM-PRO" panose="020F0400000000000000" pitchFamily="34" charset="-128"/>
              </a:rPr>
              <a:t>max    </a:t>
            </a:r>
            <a:r>
              <a:rPr lang="en-US" altLang="ja-JP" sz="2000" b="0" i="1" dirty="0">
                <a:solidFill>
                  <a:srgbClr val="000000"/>
                </a:solidFill>
                <a:latin typeface="Times New Roman" panose="02020603050405020304" pitchFamily="18" charset="0"/>
                <a:ea typeface="HG丸ｺﾞｼｯｸM-PRO" panose="020F0400000000000000" pitchFamily="34" charset="-128"/>
              </a:rPr>
              <a:t>f </a:t>
            </a:r>
            <a:r>
              <a:rPr lang="en-US" altLang="ja-JP" sz="2000" b="0" dirty="0">
                <a:solidFill>
                  <a:srgbClr val="000000"/>
                </a:solidFill>
                <a:latin typeface="Times New Roman" panose="02020603050405020304" pitchFamily="18" charset="0"/>
                <a:ea typeface="HG丸ｺﾞｼｯｸM-PRO" panose="020F0400000000000000" pitchFamily="34" charset="-128"/>
              </a:rPr>
              <a:t>(</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1,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2</a:t>
            </a:r>
            <a:r>
              <a:rPr lang="en-US" altLang="ja-JP" sz="2000" b="0" dirty="0">
                <a:solidFill>
                  <a:srgbClr val="000000"/>
                </a:solidFill>
                <a:latin typeface="Times New Roman" panose="02020603050405020304" pitchFamily="18" charset="0"/>
                <a:ea typeface="HG丸ｺﾞｼｯｸM-PRO" panose="020F0400000000000000" pitchFamily="34" charset="-128"/>
              </a:rPr>
              <a:t>) </a:t>
            </a:r>
            <a:r>
              <a:rPr lang="en-US" altLang="ja-JP" sz="2000" b="0" dirty="0">
                <a:solidFill>
                  <a:srgbClr val="000000"/>
                </a:solidFill>
                <a:latin typeface="Symbol" panose="05050102010706020507" pitchFamily="18" charset="2"/>
                <a:ea typeface="HG丸ｺﾞｼｯｸM-PRO" panose="020F0400000000000000" pitchFamily="34" charset="-128"/>
              </a:rPr>
              <a:t>= 21.5 +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1</a:t>
            </a:r>
            <a:r>
              <a:rPr lang="en-US" altLang="ja-JP" sz="2000" b="0" dirty="0">
                <a:solidFill>
                  <a:srgbClr val="000000"/>
                </a:solidFill>
                <a:latin typeface="Times New Roman" panose="02020603050405020304" pitchFamily="18" charset="0"/>
                <a:ea typeface="HG丸ｺﾞｼｯｸM-PRO" panose="020F0400000000000000" pitchFamily="34" charset="-128"/>
              </a:rPr>
              <a:t>·sin(4</a:t>
            </a:r>
            <a:r>
              <a:rPr lang="en-US" altLang="ja-JP" sz="2000" b="0" i="1" dirty="0">
                <a:solidFill>
                  <a:srgbClr val="000000"/>
                </a:solidFill>
                <a:latin typeface="Symbol" panose="05050102010706020507" pitchFamily="18" charset="2"/>
                <a:ea typeface="HG丸ｺﾞｼｯｸM-PRO" panose="020F0400000000000000" pitchFamily="34" charset="-128"/>
              </a:rPr>
              <a:t>p</a:t>
            </a:r>
            <a:r>
              <a:rPr lang="en-US" altLang="ja-JP" sz="2000" b="0" dirty="0">
                <a:solidFill>
                  <a:srgbClr val="000000"/>
                </a:solidFill>
                <a:latin typeface="Symbol" panose="05050102010706020507" pitchFamily="18" charset="2"/>
                <a:ea typeface="HG丸ｺﾞｼｯｸM-PRO" panose="020F0400000000000000" pitchFamily="34" charset="-128"/>
              </a:rPr>
              <a:t>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1</a:t>
            </a:r>
            <a:r>
              <a:rPr lang="en-US" altLang="ja-JP" sz="2000" b="0" dirty="0">
                <a:solidFill>
                  <a:srgbClr val="000000"/>
                </a:solidFill>
                <a:latin typeface="Times New Roman" panose="02020603050405020304" pitchFamily="18" charset="0"/>
                <a:ea typeface="HG丸ｺﾞｼｯｸM-PRO" panose="020F0400000000000000" pitchFamily="34" charset="-128"/>
              </a:rPr>
              <a:t>) +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2</a:t>
            </a:r>
            <a:r>
              <a:rPr lang="en-US" altLang="ja-JP" sz="2000" b="0" dirty="0">
                <a:solidFill>
                  <a:srgbClr val="000000"/>
                </a:solidFill>
                <a:latin typeface="Times New Roman" panose="02020603050405020304" pitchFamily="18" charset="0"/>
                <a:ea typeface="HG丸ｺﾞｼｯｸM-PRO" panose="020F0400000000000000" pitchFamily="34" charset="-128"/>
              </a:rPr>
              <a:t>·sin(20</a:t>
            </a:r>
            <a:r>
              <a:rPr lang="en-US" altLang="ja-JP" sz="2000" b="0" i="1" dirty="0">
                <a:solidFill>
                  <a:srgbClr val="000000"/>
                </a:solidFill>
                <a:latin typeface="Symbol" panose="05050102010706020507" pitchFamily="18" charset="2"/>
                <a:ea typeface="HG丸ｺﾞｼｯｸM-PRO" panose="020F0400000000000000" pitchFamily="34" charset="-128"/>
              </a:rPr>
              <a:t>p</a:t>
            </a:r>
            <a:r>
              <a:rPr lang="en-US" altLang="ja-JP" sz="2000" b="0" dirty="0">
                <a:solidFill>
                  <a:srgbClr val="000000"/>
                </a:solidFill>
                <a:latin typeface="Symbol" panose="05050102010706020507" pitchFamily="18" charset="2"/>
                <a:ea typeface="HG丸ｺﾞｼｯｸM-PRO" panose="020F0400000000000000" pitchFamily="34" charset="-128"/>
              </a:rPr>
              <a:t>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2</a:t>
            </a:r>
            <a:r>
              <a:rPr lang="en-US" altLang="ja-JP" sz="2000" b="0" dirty="0">
                <a:solidFill>
                  <a:srgbClr val="000000"/>
                </a:solidFill>
                <a:latin typeface="Times New Roman" panose="02020603050405020304" pitchFamily="18" charset="0"/>
                <a:ea typeface="HG丸ｺﾞｼｯｸM-PRO" panose="020F0400000000000000" pitchFamily="34" charset="-128"/>
              </a:rPr>
              <a:t>)</a:t>
            </a:r>
          </a:p>
          <a:p>
            <a:pPr>
              <a:spcBef>
                <a:spcPct val="0"/>
              </a:spcBef>
              <a:buClrTx/>
              <a:buFontTx/>
              <a:buNone/>
            </a:pPr>
            <a:endParaRPr lang="en-US" altLang="ja-JP" sz="2000" b="0" dirty="0">
              <a:solidFill>
                <a:srgbClr val="000000"/>
              </a:solidFill>
              <a:latin typeface="Times New Roman" panose="02020603050405020304" pitchFamily="18" charset="0"/>
              <a:ea typeface="HG丸ｺﾞｼｯｸM-PRO" panose="020F0400000000000000" pitchFamily="34" charset="-128"/>
            </a:endParaRPr>
          </a:p>
          <a:p>
            <a:pPr>
              <a:spcBef>
                <a:spcPct val="0"/>
              </a:spcBef>
              <a:buClrTx/>
              <a:buFontTx/>
              <a:buNone/>
            </a:pPr>
            <a:r>
              <a:rPr lang="en-US" altLang="ja-JP" sz="2000" b="0" dirty="0">
                <a:solidFill>
                  <a:srgbClr val="000000"/>
                </a:solidFill>
                <a:latin typeface="Times New Roman" panose="02020603050405020304" pitchFamily="18" charset="0"/>
                <a:ea typeface="HG丸ｺﾞｼｯｸM-PRO" panose="020F0400000000000000" pitchFamily="34" charset="-128"/>
              </a:rPr>
              <a:t>s. t.    -3.0 </a:t>
            </a:r>
            <a:r>
              <a:rPr lang="en-US" altLang="ja-JP" sz="2000" b="0" dirty="0">
                <a:solidFill>
                  <a:srgbClr val="000000"/>
                </a:solidFill>
                <a:latin typeface="Symbol" panose="05050102010706020507" pitchFamily="18" charset="2"/>
                <a:ea typeface="HG丸ｺﾞｼｯｸM-PRO" panose="020F0400000000000000" pitchFamily="34" charset="-128"/>
              </a:rPr>
              <a:t>£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1  </a:t>
            </a:r>
            <a:r>
              <a:rPr lang="en-US" altLang="ja-JP" sz="2000" b="0" dirty="0">
                <a:solidFill>
                  <a:srgbClr val="000000"/>
                </a:solidFill>
                <a:latin typeface="Symbol" panose="05050102010706020507" pitchFamily="18" charset="2"/>
                <a:ea typeface="HG丸ｺﾞｼｯｸM-PRO" panose="020F0400000000000000" pitchFamily="34" charset="-128"/>
              </a:rPr>
              <a:t>£ 12.1</a:t>
            </a:r>
            <a:endParaRPr lang="en-US" altLang="ja-JP" sz="2000" dirty="0">
              <a:solidFill>
                <a:srgbClr val="000000"/>
              </a:solidFill>
              <a:latin typeface="Times New Roman" panose="02020603050405020304" pitchFamily="18" charset="0"/>
              <a:ea typeface="HG丸ｺﾞｼｯｸM-PRO" panose="020F0400000000000000" pitchFamily="34" charset="-128"/>
            </a:endParaRPr>
          </a:p>
          <a:p>
            <a:pPr>
              <a:spcBef>
                <a:spcPct val="0"/>
              </a:spcBef>
              <a:buClrTx/>
              <a:buFontTx/>
              <a:buNone/>
            </a:pPr>
            <a:r>
              <a:rPr lang="en-US" altLang="ja-JP" sz="2000" b="0" dirty="0">
                <a:solidFill>
                  <a:srgbClr val="000000"/>
                </a:solidFill>
                <a:latin typeface="Times New Roman" panose="02020603050405020304" pitchFamily="18" charset="0"/>
                <a:ea typeface="HG丸ｺﾞｼｯｸM-PRO" panose="020F0400000000000000" pitchFamily="34" charset="-128"/>
              </a:rPr>
              <a:t>           4.1 </a:t>
            </a:r>
            <a:r>
              <a:rPr lang="en-US" altLang="ja-JP" sz="2000" b="0" dirty="0">
                <a:solidFill>
                  <a:srgbClr val="000000"/>
                </a:solidFill>
                <a:latin typeface="Symbol" panose="05050102010706020507" pitchFamily="18" charset="2"/>
                <a:ea typeface="HG丸ｺﾞｼｯｸM-PRO" panose="020F0400000000000000" pitchFamily="34" charset="-128"/>
              </a:rPr>
              <a:t>£  </a:t>
            </a:r>
            <a:r>
              <a:rPr lang="en-US" altLang="ja-JP" sz="2000" b="0" i="1" dirty="0">
                <a:solidFill>
                  <a:srgbClr val="000000"/>
                </a:solidFill>
                <a:latin typeface="Times New Roman" panose="02020603050405020304" pitchFamily="18" charset="0"/>
                <a:ea typeface="HG丸ｺﾞｼｯｸM-PRO" panose="020F0400000000000000" pitchFamily="34" charset="-128"/>
              </a:rPr>
              <a:t>x</a:t>
            </a:r>
            <a:r>
              <a:rPr lang="en-US" altLang="ja-JP" sz="2000" b="0" baseline="-25000" dirty="0">
                <a:solidFill>
                  <a:srgbClr val="000000"/>
                </a:solidFill>
                <a:latin typeface="Times New Roman" panose="02020603050405020304" pitchFamily="18" charset="0"/>
                <a:ea typeface="HG丸ｺﾞｼｯｸM-PRO" panose="020F0400000000000000" pitchFamily="34" charset="-128"/>
              </a:rPr>
              <a:t>2  </a:t>
            </a:r>
            <a:r>
              <a:rPr lang="en-US" altLang="ja-JP" sz="2000" b="0" dirty="0">
                <a:solidFill>
                  <a:srgbClr val="000000"/>
                </a:solidFill>
                <a:latin typeface="Symbol" panose="05050102010706020507" pitchFamily="18" charset="2"/>
                <a:ea typeface="HG丸ｺﾞｼｯｸM-PRO" panose="020F0400000000000000" pitchFamily="34" charset="-128"/>
              </a:rPr>
              <a:t>£ 5.8</a:t>
            </a:r>
          </a:p>
        </p:txBody>
      </p:sp>
      <p:pic>
        <p:nvPicPr>
          <p:cNvPr id="3" name="图片 2">
            <a:extLst>
              <a:ext uri="{FF2B5EF4-FFF2-40B4-BE49-F238E27FC236}">
                <a16:creationId xmlns:a16="http://schemas.microsoft.com/office/drawing/2014/main" id="{F1719613-60C0-CE1F-954C-8FDD9200C9D2}"/>
              </a:ext>
            </a:extLst>
          </p:cNvPr>
          <p:cNvPicPr>
            <a:picLocks noChangeAspect="1"/>
          </p:cNvPicPr>
          <p:nvPr/>
        </p:nvPicPr>
        <p:blipFill>
          <a:blip r:embed="rId3"/>
          <a:stretch>
            <a:fillRect/>
          </a:stretch>
        </p:blipFill>
        <p:spPr>
          <a:xfrm>
            <a:off x="1061325" y="4331493"/>
            <a:ext cx="2857500" cy="2295525"/>
          </a:xfrm>
          <a:prstGeom prst="rect">
            <a:avLst/>
          </a:prstGeom>
        </p:spPr>
      </p:pic>
      <p:pic>
        <p:nvPicPr>
          <p:cNvPr id="5" name="图片 4">
            <a:extLst>
              <a:ext uri="{FF2B5EF4-FFF2-40B4-BE49-F238E27FC236}">
                <a16:creationId xmlns:a16="http://schemas.microsoft.com/office/drawing/2014/main" id="{3B754E5D-73C2-8292-0F63-BD61DC039449}"/>
              </a:ext>
            </a:extLst>
          </p:cNvPr>
          <p:cNvPicPr>
            <a:picLocks noChangeAspect="1"/>
          </p:cNvPicPr>
          <p:nvPr/>
        </p:nvPicPr>
        <p:blipFill>
          <a:blip r:embed="rId4"/>
          <a:stretch>
            <a:fillRect/>
          </a:stretch>
        </p:blipFill>
        <p:spPr>
          <a:xfrm>
            <a:off x="5230812" y="4331493"/>
            <a:ext cx="2838450" cy="2228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3" grpId="0"/>
      <p:bldP spid="667654" grpId="0"/>
      <p:bldP spid="667655" grpId="0"/>
      <p:bldP spid="667656" grpId="0"/>
      <p:bldP spid="667657" grpId="0"/>
      <p:bldP spid="667658" grpId="0"/>
      <p:bldP spid="667659" grpId="0"/>
      <p:bldP spid="667660" grpId="0"/>
      <p:bldP spid="667676" grpId="0"/>
      <p:bldP spid="667677" grpId="0"/>
      <p:bldP spid="667678" grpId="0"/>
      <p:bldP spid="667679" grpId="0"/>
      <p:bldP spid="667681" grpId="0"/>
      <p:bldP spid="667682" grpId="0"/>
      <p:bldP spid="667683" grpId="0"/>
      <p:bldP spid="667684" grpId="0"/>
      <p:bldP spid="667685" grpId="0"/>
      <p:bldP spid="667686" grpId="0"/>
      <p:bldP spid="667687" grpId="0"/>
      <p:bldP spid="667688" grpId="0"/>
      <p:bldP spid="667689" grpId="0"/>
      <p:bldP spid="667690" grpId="0"/>
      <p:bldP spid="667691" grpId="0"/>
      <p:bldP spid="667699" grpId="0"/>
      <p:bldP spid="667700" grpId="0"/>
      <p:bldP spid="667701" grpId="0"/>
      <p:bldP spid="667702" grpId="0"/>
      <p:bldP spid="13214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a:extLst>
              <a:ext uri="{FF2B5EF4-FFF2-40B4-BE49-F238E27FC236}">
                <a16:creationId xmlns:a16="http://schemas.microsoft.com/office/drawing/2014/main" id="{34722166-52D4-50B3-F963-E6BE88BF34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C50856D-CD34-43CF-8D64-9E859AB91093}" type="slidenum">
              <a:rPr kumimoji="0" lang="en-US" altLang="ja-JP" sz="1400" smtClean="0">
                <a:solidFill>
                  <a:srgbClr val="A50021"/>
                </a:solidFill>
              </a:rPr>
              <a:pPr>
                <a:spcBef>
                  <a:spcPct val="0"/>
                </a:spcBef>
                <a:buClrTx/>
                <a:buFontTx/>
                <a:buNone/>
              </a:pPr>
              <a:t>89</a:t>
            </a:fld>
            <a:endParaRPr kumimoji="0" lang="en-US" altLang="ja-JP" sz="1400">
              <a:solidFill>
                <a:srgbClr val="A50021"/>
              </a:solidFill>
            </a:endParaRPr>
          </a:p>
        </p:txBody>
      </p:sp>
      <p:sp>
        <p:nvSpPr>
          <p:cNvPr id="134147" name="Rectangle 2">
            <a:extLst>
              <a:ext uri="{FF2B5EF4-FFF2-40B4-BE49-F238E27FC236}">
                <a16:creationId xmlns:a16="http://schemas.microsoft.com/office/drawing/2014/main" id="{8E9BEA02-BA92-EE96-8C79-A1F616806592}"/>
              </a:ext>
            </a:extLst>
          </p:cNvPr>
          <p:cNvSpPr>
            <a:spLocks noGrp="1" noChangeArrowheads="1"/>
          </p:cNvSpPr>
          <p:nvPr>
            <p:ph type="title"/>
          </p:nvPr>
        </p:nvSpPr>
        <p:spPr/>
        <p:txBody>
          <a:bodyPr/>
          <a:lstStyle/>
          <a:p>
            <a:pPr eaLnBrk="1" hangingPunct="1"/>
            <a:r>
              <a:rPr lang="zh-CN" altLang="en-US" sz="3000"/>
              <a:t>进化曲线</a:t>
            </a:r>
            <a:endParaRPr lang="en-US" altLang="ja-JP" sz="3000"/>
          </a:p>
        </p:txBody>
      </p:sp>
      <p:sp>
        <p:nvSpPr>
          <p:cNvPr id="134148" name="Rectangle 3">
            <a:extLst>
              <a:ext uri="{FF2B5EF4-FFF2-40B4-BE49-F238E27FC236}">
                <a16:creationId xmlns:a16="http://schemas.microsoft.com/office/drawing/2014/main" id="{7E100E8A-E2E6-6B8A-E276-2EBF9D259FEA}"/>
              </a:ext>
            </a:extLst>
          </p:cNvPr>
          <p:cNvSpPr>
            <a:spLocks noGrp="1" noChangeArrowheads="1"/>
          </p:cNvSpPr>
          <p:nvPr>
            <p:ph type="body" idx="1"/>
          </p:nvPr>
        </p:nvSpPr>
        <p:spPr/>
        <p:txBody>
          <a:bodyPr/>
          <a:lstStyle/>
          <a:p>
            <a:pPr eaLnBrk="1" hangingPunct="1"/>
            <a:r>
              <a:rPr lang="en-US" altLang="ja-JP"/>
              <a:t>Evolutional Process</a:t>
            </a:r>
          </a:p>
          <a:p>
            <a:pPr eaLnBrk="1" hangingPunct="1"/>
            <a:endParaRPr lang="en-US" altLang="ja-JP"/>
          </a:p>
          <a:p>
            <a:pPr eaLnBrk="1" hangingPunct="1"/>
            <a:endParaRPr lang="en-US" altLang="ja-JP"/>
          </a:p>
          <a:p>
            <a:pPr eaLnBrk="1" hangingPunct="1"/>
            <a:endParaRPr lang="en-US" altLang="ja-JP"/>
          </a:p>
          <a:p>
            <a:pPr eaLnBrk="1" hangingPunct="1"/>
            <a:endParaRPr lang="en-US" altLang="ja-JP"/>
          </a:p>
          <a:p>
            <a:pPr eaLnBrk="1" hangingPunct="1"/>
            <a:endParaRPr lang="en-US" altLang="ja-JP"/>
          </a:p>
          <a:p>
            <a:pPr eaLnBrk="1" hangingPunct="1"/>
            <a:endParaRPr lang="en-US" altLang="ja-JP"/>
          </a:p>
          <a:p>
            <a:pPr eaLnBrk="1" hangingPunct="1"/>
            <a:endParaRPr lang="en-US" altLang="ja-JP"/>
          </a:p>
          <a:p>
            <a:pPr eaLnBrk="1" hangingPunct="1"/>
            <a:endParaRPr lang="en-US" altLang="ja-JP"/>
          </a:p>
          <a:p>
            <a:pPr eaLnBrk="1" hangingPunct="1"/>
            <a:endParaRPr lang="en-US" altLang="ja-JP" sz="1000"/>
          </a:p>
        </p:txBody>
      </p:sp>
      <p:graphicFrame>
        <p:nvGraphicFramePr>
          <p:cNvPr id="134149" name="Object 4">
            <a:extLst>
              <a:ext uri="{FF2B5EF4-FFF2-40B4-BE49-F238E27FC236}">
                <a16:creationId xmlns:a16="http://schemas.microsoft.com/office/drawing/2014/main" id="{E8251AFD-17D8-FB4A-3FD4-DC013AF41D34}"/>
              </a:ext>
            </a:extLst>
          </p:cNvPr>
          <p:cNvGraphicFramePr>
            <a:graphicFrameLocks noChangeAspect="1"/>
          </p:cNvGraphicFramePr>
          <p:nvPr/>
        </p:nvGraphicFramePr>
        <p:xfrm>
          <a:off x="250825" y="1484313"/>
          <a:ext cx="8678863" cy="4283075"/>
        </p:xfrm>
        <a:graphic>
          <a:graphicData uri="http://schemas.openxmlformats.org/presentationml/2006/ole">
            <mc:AlternateContent xmlns:mc="http://schemas.openxmlformats.org/markup-compatibility/2006">
              <mc:Choice xmlns:v="urn:schemas-microsoft-com:vml" Requires="v">
                <p:oleObj name="Image" r:id="rId3" imgW="8679139" imgH="4282386" progId="Photoshop.Image.5">
                  <p:embed/>
                </p:oleObj>
              </mc:Choice>
              <mc:Fallback>
                <p:oleObj name="Image" r:id="rId3" imgW="8679139" imgH="4282386" progId="Photoshop.Image.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84313"/>
                        <a:ext cx="8678863"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0" name="Text Box 6">
            <a:extLst>
              <a:ext uri="{FF2B5EF4-FFF2-40B4-BE49-F238E27FC236}">
                <a16:creationId xmlns:a16="http://schemas.microsoft.com/office/drawing/2014/main" id="{547FD60A-FF09-9997-B47A-34CB7CA2F945}"/>
              </a:ext>
            </a:extLst>
          </p:cNvPr>
          <p:cNvSpPr txBox="1">
            <a:spLocks noChangeArrowheads="1"/>
          </p:cNvSpPr>
          <p:nvPr/>
        </p:nvSpPr>
        <p:spPr bwMode="auto">
          <a:xfrm>
            <a:off x="611188" y="1517650"/>
            <a:ext cx="4824412" cy="30480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ja-JP" sz="1400" i="1"/>
              <a:t>maxGen</a:t>
            </a:r>
            <a:r>
              <a:rPr lang="en-US" altLang="ja-JP" sz="1400"/>
              <a:t>: 1000    </a:t>
            </a:r>
            <a:r>
              <a:rPr lang="en-US" altLang="ja-JP" sz="1400" i="1"/>
              <a:t>p</a:t>
            </a:r>
            <a:r>
              <a:rPr lang="en-US" altLang="ja-JP" sz="1400" i="1" baseline="-25000"/>
              <a:t>C</a:t>
            </a:r>
            <a:r>
              <a:rPr lang="en-US" altLang="ja-JP" sz="1400"/>
              <a:t>: 0.25    </a:t>
            </a:r>
            <a:r>
              <a:rPr lang="en-US" altLang="ja-JP" sz="1400" i="1"/>
              <a:t>p</a:t>
            </a:r>
            <a:r>
              <a:rPr lang="en-US" altLang="ja-JP" sz="1400" i="1" baseline="-25000"/>
              <a:t>M</a:t>
            </a:r>
            <a:r>
              <a:rPr lang="en-US" altLang="ja-JP" sz="1400"/>
              <a:t>: 0.01</a:t>
            </a:r>
          </a:p>
        </p:txBody>
      </p:sp>
      <p:sp>
        <p:nvSpPr>
          <p:cNvPr id="134151" name="Text Box 7">
            <a:extLst>
              <a:ext uri="{FF2B5EF4-FFF2-40B4-BE49-F238E27FC236}">
                <a16:creationId xmlns:a16="http://schemas.microsoft.com/office/drawing/2014/main" id="{567F2696-210D-4F4C-9748-4510B2AEB676}"/>
              </a:ext>
            </a:extLst>
          </p:cNvPr>
          <p:cNvSpPr txBox="1">
            <a:spLocks noChangeArrowheads="1"/>
          </p:cNvSpPr>
          <p:nvPr/>
        </p:nvSpPr>
        <p:spPr bwMode="auto">
          <a:xfrm>
            <a:off x="2598738" y="3744913"/>
            <a:ext cx="3051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zh-CN" altLang="en-US" sz="1600">
                <a:solidFill>
                  <a:schemeClr val="accent2"/>
                </a:solidFill>
                <a:ea typeface="宋体" panose="02010600030101010101" pitchFamily="2" charset="-122"/>
              </a:rPr>
              <a:t>红色：到目前为止遇到最好的解</a:t>
            </a:r>
          </a:p>
          <a:p>
            <a:pPr eaLnBrk="1" hangingPunct="1">
              <a:spcBef>
                <a:spcPct val="0"/>
              </a:spcBef>
              <a:buClrTx/>
              <a:buFontTx/>
              <a:buNone/>
            </a:pPr>
            <a:r>
              <a:rPr lang="zh-CN" altLang="en-US" sz="1600">
                <a:solidFill>
                  <a:schemeClr val="accent2"/>
                </a:solidFill>
                <a:ea typeface="宋体" panose="02010600030101010101" pitchFamily="2" charset="-122"/>
              </a:rPr>
              <a:t>绿色：当前代中最好个体</a:t>
            </a:r>
          </a:p>
        </p:txBody>
      </p:sp>
      <p:pic>
        <p:nvPicPr>
          <p:cNvPr id="6" name="图片 5">
            <a:extLst>
              <a:ext uri="{FF2B5EF4-FFF2-40B4-BE49-F238E27FC236}">
                <a16:creationId xmlns:a16="http://schemas.microsoft.com/office/drawing/2014/main" id="{4476FE74-BDD2-BC74-2DC4-B545B02219F1}"/>
              </a:ext>
            </a:extLst>
          </p:cNvPr>
          <p:cNvPicPr>
            <a:picLocks noChangeAspect="1"/>
          </p:cNvPicPr>
          <p:nvPr/>
        </p:nvPicPr>
        <p:blipFill>
          <a:blip r:embed="rId5"/>
          <a:stretch>
            <a:fillRect/>
          </a:stretch>
        </p:blipFill>
        <p:spPr>
          <a:xfrm>
            <a:off x="3568465" y="1484313"/>
            <a:ext cx="5396148" cy="48179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灯片编号占位符 5">
            <a:extLst>
              <a:ext uri="{FF2B5EF4-FFF2-40B4-BE49-F238E27FC236}">
                <a16:creationId xmlns:a16="http://schemas.microsoft.com/office/drawing/2014/main" id="{6E2E10C0-90BA-0057-BB03-CA061147D4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52737F45-BB64-4EDC-B096-6F46792386AA}" type="slidenum">
              <a:rPr kumimoji="0" lang="en-US" altLang="ja-JP" sz="1400" smtClean="0">
                <a:solidFill>
                  <a:srgbClr val="A50021"/>
                </a:solidFill>
              </a:rPr>
              <a:pPr>
                <a:spcBef>
                  <a:spcPct val="0"/>
                </a:spcBef>
                <a:buClrTx/>
                <a:buFontTx/>
                <a:buNone/>
              </a:pPr>
              <a:t>9</a:t>
            </a:fld>
            <a:endParaRPr kumimoji="0" lang="en-US" altLang="ja-JP" sz="1400">
              <a:solidFill>
                <a:srgbClr val="A50021"/>
              </a:solidFill>
            </a:endParaRPr>
          </a:p>
        </p:txBody>
      </p:sp>
      <p:sp>
        <p:nvSpPr>
          <p:cNvPr id="30723" name="Rectangle 5">
            <a:extLst>
              <a:ext uri="{FF2B5EF4-FFF2-40B4-BE49-F238E27FC236}">
                <a16:creationId xmlns:a16="http://schemas.microsoft.com/office/drawing/2014/main" id="{78ED4DE2-8DCE-C96D-8870-5A941275EF42}"/>
              </a:ext>
            </a:extLst>
          </p:cNvPr>
          <p:cNvSpPr>
            <a:spLocks noGrp="1" noChangeArrowheads="1"/>
          </p:cNvSpPr>
          <p:nvPr>
            <p:ph type="title"/>
          </p:nvPr>
        </p:nvSpPr>
        <p:spPr/>
        <p:txBody>
          <a:bodyPr/>
          <a:lstStyle/>
          <a:p>
            <a:pPr eaLnBrk="1" hangingPunct="1"/>
            <a:r>
              <a:rPr lang="zh-CN" altLang="en-US">
                <a:ea typeface="宋体" panose="02010600030101010101" pitchFamily="2" charset="-122"/>
              </a:rPr>
              <a:t>约束单目标</a:t>
            </a:r>
          </a:p>
        </p:txBody>
      </p:sp>
      <p:graphicFrame>
        <p:nvGraphicFramePr>
          <p:cNvPr id="30724" name="Object 4">
            <a:extLst>
              <a:ext uri="{FF2B5EF4-FFF2-40B4-BE49-F238E27FC236}">
                <a16:creationId xmlns:a16="http://schemas.microsoft.com/office/drawing/2014/main" id="{010583C7-6434-A9D4-D4A0-1FAE09F257CF}"/>
              </a:ext>
            </a:extLst>
          </p:cNvPr>
          <p:cNvGraphicFramePr>
            <a:graphicFrameLocks noGrp="1" noChangeAspect="1"/>
          </p:cNvGraphicFramePr>
          <p:nvPr>
            <p:ph idx="1"/>
          </p:nvPr>
        </p:nvGraphicFramePr>
        <p:xfrm>
          <a:off x="644525" y="989013"/>
          <a:ext cx="8002588" cy="4924425"/>
        </p:xfrm>
        <a:graphic>
          <a:graphicData uri="http://schemas.openxmlformats.org/presentationml/2006/ole">
            <mc:AlternateContent xmlns:mc="http://schemas.openxmlformats.org/markup-compatibility/2006">
              <mc:Choice xmlns:v="urn:schemas-microsoft-com:vml" Requires="v">
                <p:oleObj name="文档" r:id="rId2" imgW="4645925" imgH="2858993" progId="Word.Document.8">
                  <p:embed/>
                </p:oleObj>
              </mc:Choice>
              <mc:Fallback>
                <p:oleObj name="文档" r:id="rId2" imgW="4645925" imgH="2858993" progId="Word.Documen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5" y="989013"/>
                        <a:ext cx="8002588" cy="492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5">
            <a:extLst>
              <a:ext uri="{FF2B5EF4-FFF2-40B4-BE49-F238E27FC236}">
                <a16:creationId xmlns:a16="http://schemas.microsoft.com/office/drawing/2014/main" id="{4DC721B6-434A-87A2-56CC-D4652B4501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DED974E-4417-45B1-8A73-BA13B0059C60}" type="slidenum">
              <a:rPr kumimoji="0" lang="en-US" altLang="ja-JP" sz="1400" smtClean="0">
                <a:solidFill>
                  <a:srgbClr val="A50021"/>
                </a:solidFill>
              </a:rPr>
              <a:pPr>
                <a:spcBef>
                  <a:spcPct val="0"/>
                </a:spcBef>
                <a:buClrTx/>
                <a:buFontTx/>
                <a:buNone/>
              </a:pPr>
              <a:t>90</a:t>
            </a:fld>
            <a:endParaRPr kumimoji="0" lang="en-US" altLang="ja-JP" sz="1400">
              <a:solidFill>
                <a:srgbClr val="A50021"/>
              </a:solidFill>
            </a:endParaRPr>
          </a:p>
        </p:txBody>
      </p:sp>
      <p:grpSp>
        <p:nvGrpSpPr>
          <p:cNvPr id="135171" name="Group 15">
            <a:extLst>
              <a:ext uri="{FF2B5EF4-FFF2-40B4-BE49-F238E27FC236}">
                <a16:creationId xmlns:a16="http://schemas.microsoft.com/office/drawing/2014/main" id="{246767EF-3991-EA81-75F7-BD7E18038915}"/>
              </a:ext>
            </a:extLst>
          </p:cNvPr>
          <p:cNvGrpSpPr>
            <a:grpSpLocks/>
          </p:cNvGrpSpPr>
          <p:nvPr/>
        </p:nvGrpSpPr>
        <p:grpSpPr bwMode="auto">
          <a:xfrm>
            <a:off x="132070" y="1338572"/>
            <a:ext cx="8642350" cy="5400675"/>
            <a:chOff x="158" y="572"/>
            <a:chExt cx="5444" cy="3402"/>
          </a:xfrm>
        </p:grpSpPr>
        <p:pic>
          <p:nvPicPr>
            <p:cNvPr id="135175" name="Picture 5">
              <a:extLst>
                <a:ext uri="{FF2B5EF4-FFF2-40B4-BE49-F238E27FC236}">
                  <a16:creationId xmlns:a16="http://schemas.microsoft.com/office/drawing/2014/main" id="{CFC12BF5-E026-BDDB-85B0-D9155380656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 y="572"/>
              <a:ext cx="5444" cy="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6" name="Line 7">
              <a:extLst>
                <a:ext uri="{FF2B5EF4-FFF2-40B4-BE49-F238E27FC236}">
                  <a16:creationId xmlns:a16="http://schemas.microsoft.com/office/drawing/2014/main" id="{45A127EA-6F8A-46D5-9B8B-C3DE22698B29}"/>
                </a:ext>
              </a:extLst>
            </p:cNvPr>
            <p:cNvSpPr>
              <a:spLocks noChangeShapeType="1"/>
            </p:cNvSpPr>
            <p:nvPr/>
          </p:nvSpPr>
          <p:spPr bwMode="auto">
            <a:xfrm flipV="1">
              <a:off x="2270" y="1573"/>
              <a:ext cx="610" cy="360"/>
            </a:xfrm>
            <a:prstGeom prst="line">
              <a:avLst/>
            </a:prstGeom>
            <a:noFill/>
            <a:ln w="9525">
              <a:solidFill>
                <a:srgbClr val="CC0066"/>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177" name="Line 8">
              <a:extLst>
                <a:ext uri="{FF2B5EF4-FFF2-40B4-BE49-F238E27FC236}">
                  <a16:creationId xmlns:a16="http://schemas.microsoft.com/office/drawing/2014/main" id="{8B9129AA-73A5-8D4E-18B1-8BEE690F3D4F}"/>
                </a:ext>
              </a:extLst>
            </p:cNvPr>
            <p:cNvSpPr>
              <a:spLocks noChangeShapeType="1"/>
            </p:cNvSpPr>
            <p:nvPr/>
          </p:nvSpPr>
          <p:spPr bwMode="auto">
            <a:xfrm flipH="1" flipV="1">
              <a:off x="1942" y="1892"/>
              <a:ext cx="328" cy="41"/>
            </a:xfrm>
            <a:prstGeom prst="line">
              <a:avLst/>
            </a:prstGeom>
            <a:noFill/>
            <a:ln w="9525">
              <a:solidFill>
                <a:srgbClr val="CC0066"/>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178" name="Line 9">
              <a:extLst>
                <a:ext uri="{FF2B5EF4-FFF2-40B4-BE49-F238E27FC236}">
                  <a16:creationId xmlns:a16="http://schemas.microsoft.com/office/drawing/2014/main" id="{66B001FD-B8B4-82AB-274E-2427D642B7F5}"/>
                </a:ext>
              </a:extLst>
            </p:cNvPr>
            <p:cNvSpPr>
              <a:spLocks noChangeShapeType="1"/>
            </p:cNvSpPr>
            <p:nvPr/>
          </p:nvSpPr>
          <p:spPr bwMode="auto">
            <a:xfrm>
              <a:off x="1942" y="1892"/>
              <a:ext cx="844" cy="200"/>
            </a:xfrm>
            <a:prstGeom prst="line">
              <a:avLst/>
            </a:prstGeom>
            <a:noFill/>
            <a:ln w="9525">
              <a:solidFill>
                <a:srgbClr val="CC0066"/>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179" name="Line 10">
              <a:extLst>
                <a:ext uri="{FF2B5EF4-FFF2-40B4-BE49-F238E27FC236}">
                  <a16:creationId xmlns:a16="http://schemas.microsoft.com/office/drawing/2014/main" id="{FC662A23-DE54-876D-0BC1-92CA65F31EE5}"/>
                </a:ext>
              </a:extLst>
            </p:cNvPr>
            <p:cNvSpPr>
              <a:spLocks noChangeShapeType="1"/>
            </p:cNvSpPr>
            <p:nvPr/>
          </p:nvSpPr>
          <p:spPr bwMode="auto">
            <a:xfrm flipV="1">
              <a:off x="2786" y="1532"/>
              <a:ext cx="1784" cy="560"/>
            </a:xfrm>
            <a:prstGeom prst="line">
              <a:avLst/>
            </a:prstGeom>
            <a:noFill/>
            <a:ln w="9525">
              <a:solidFill>
                <a:srgbClr val="CC0066"/>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180" name="Line 11">
              <a:extLst>
                <a:ext uri="{FF2B5EF4-FFF2-40B4-BE49-F238E27FC236}">
                  <a16:creationId xmlns:a16="http://schemas.microsoft.com/office/drawing/2014/main" id="{4B64FC32-CA75-2178-A377-E6B93456F5DC}"/>
                </a:ext>
              </a:extLst>
            </p:cNvPr>
            <p:cNvSpPr>
              <a:spLocks noChangeShapeType="1"/>
            </p:cNvSpPr>
            <p:nvPr/>
          </p:nvSpPr>
          <p:spPr bwMode="auto">
            <a:xfrm flipH="1">
              <a:off x="3913" y="1532"/>
              <a:ext cx="657" cy="601"/>
            </a:xfrm>
            <a:prstGeom prst="line">
              <a:avLst/>
            </a:prstGeom>
            <a:noFill/>
            <a:ln w="9525">
              <a:solidFill>
                <a:srgbClr val="CC0066"/>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35181" name="Oval 14">
              <a:extLst>
                <a:ext uri="{FF2B5EF4-FFF2-40B4-BE49-F238E27FC236}">
                  <a16:creationId xmlns:a16="http://schemas.microsoft.com/office/drawing/2014/main" id="{800C9C92-9E16-ED80-A9A8-E5F4F0017BB6}"/>
                </a:ext>
              </a:extLst>
            </p:cNvPr>
            <p:cNvSpPr>
              <a:spLocks noChangeArrowheads="1"/>
            </p:cNvSpPr>
            <p:nvPr/>
          </p:nvSpPr>
          <p:spPr bwMode="auto">
            <a:xfrm>
              <a:off x="3858" y="2087"/>
              <a:ext cx="90" cy="90"/>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eaLnBrk="1" hangingPunct="1">
                <a:spcBef>
                  <a:spcPct val="0"/>
                </a:spcBef>
                <a:buClrTx/>
                <a:buFontTx/>
                <a:buNone/>
              </a:pPr>
              <a:endParaRPr lang="zh-CN" altLang="en-US" sz="1600"/>
            </a:p>
          </p:txBody>
        </p:sp>
      </p:grpSp>
      <p:sp>
        <p:nvSpPr>
          <p:cNvPr id="135172" name="Rectangle 2">
            <a:extLst>
              <a:ext uri="{FF2B5EF4-FFF2-40B4-BE49-F238E27FC236}">
                <a16:creationId xmlns:a16="http://schemas.microsoft.com/office/drawing/2014/main" id="{19717CE7-5EB0-EB6E-DA81-4DAAC41A8C22}"/>
              </a:ext>
            </a:extLst>
          </p:cNvPr>
          <p:cNvSpPr>
            <a:spLocks noGrp="1" noChangeArrowheads="1"/>
          </p:cNvSpPr>
          <p:nvPr>
            <p:ph type="title"/>
          </p:nvPr>
        </p:nvSpPr>
        <p:spPr/>
        <p:txBody>
          <a:bodyPr/>
          <a:lstStyle/>
          <a:p>
            <a:pPr eaLnBrk="1" hangingPunct="1"/>
            <a:r>
              <a:rPr lang="zh-CN" altLang="en-US" sz="3000"/>
              <a:t>最优解在三维坐标中的展示</a:t>
            </a:r>
            <a:endParaRPr lang="en-US" altLang="ja-JP" sz="3000"/>
          </a:p>
        </p:txBody>
      </p:sp>
      <p:sp>
        <p:nvSpPr>
          <p:cNvPr id="135173" name="Rectangle 13">
            <a:extLst>
              <a:ext uri="{FF2B5EF4-FFF2-40B4-BE49-F238E27FC236}">
                <a16:creationId xmlns:a16="http://schemas.microsoft.com/office/drawing/2014/main" id="{3E161AD5-2A44-697A-9BA8-5A72405370FF}"/>
              </a:ext>
            </a:extLst>
          </p:cNvPr>
          <p:cNvSpPr>
            <a:spLocks noGrp="1" noChangeArrowheads="1"/>
          </p:cNvSpPr>
          <p:nvPr>
            <p:ph type="body" idx="1"/>
          </p:nvPr>
        </p:nvSpPr>
        <p:spPr>
          <a:noFill/>
        </p:spPr>
        <p:txBody>
          <a:bodyPr/>
          <a:lstStyle/>
          <a:p>
            <a:pPr eaLnBrk="1" hangingPunct="1"/>
            <a:r>
              <a:rPr lang="en-US" altLang="ja-JP" sz="2600" dirty="0"/>
              <a:t>E</a:t>
            </a:r>
            <a:r>
              <a:rPr lang="zh-CN" altLang="en-US" sz="2400" b="0" dirty="0"/>
              <a:t> https://b23.tv/z81Dluh </a:t>
            </a:r>
            <a:r>
              <a:rPr lang="en-US" altLang="ja-JP" sz="2600" dirty="0" err="1"/>
              <a:t>volutional</a:t>
            </a:r>
            <a:r>
              <a:rPr lang="en-US" altLang="ja-JP" sz="2600" dirty="0"/>
              <a:t> Process</a:t>
            </a:r>
          </a:p>
        </p:txBody>
      </p:sp>
      <p:sp>
        <p:nvSpPr>
          <p:cNvPr id="135174" name="Rectangle 16">
            <a:extLst>
              <a:ext uri="{FF2B5EF4-FFF2-40B4-BE49-F238E27FC236}">
                <a16:creationId xmlns:a16="http://schemas.microsoft.com/office/drawing/2014/main" id="{9748E3C0-1BC2-8BFB-25E7-3A7160676EB8}"/>
              </a:ext>
            </a:extLst>
          </p:cNvPr>
          <p:cNvSpPr>
            <a:spLocks noChangeArrowheads="1"/>
          </p:cNvSpPr>
          <p:nvPr/>
        </p:nvSpPr>
        <p:spPr bwMode="auto">
          <a:xfrm>
            <a:off x="684213" y="1506538"/>
            <a:ext cx="56832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35025">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defTabSz="835025">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defTabSz="835025">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defTabSz="835025">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defTabSz="835025">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defTabSz="835025"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max    </a:t>
            </a:r>
            <a:r>
              <a:rPr lang="en-US" altLang="ja-JP" sz="2000" b="0" i="1">
                <a:latin typeface="Times New Roman" panose="02020603050405020304" pitchFamily="18" charset="0"/>
                <a:ea typeface="HG丸ｺﾞｼｯｸM-PRO" panose="020F0400000000000000" pitchFamily="34" charset="-128"/>
              </a:rPr>
              <a:t>f </a:t>
            </a:r>
            <a:r>
              <a:rPr lang="en-US" altLang="ja-JP" sz="2000" b="0">
                <a:latin typeface="Times New Roman" panose="02020603050405020304" pitchFamily="18" charset="0"/>
                <a:ea typeface="HG丸ｺﾞｼｯｸM-PRO" panose="020F0400000000000000" pitchFamily="34" charset="-128"/>
              </a:rPr>
              <a:t>(</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1,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2</a:t>
            </a:r>
            <a:r>
              <a:rPr lang="en-US" altLang="ja-JP" sz="2000" b="0">
                <a:latin typeface="Times New Roman" panose="02020603050405020304" pitchFamily="18" charset="0"/>
                <a:ea typeface="HG丸ｺﾞｼｯｸM-PRO" panose="020F0400000000000000" pitchFamily="34" charset="-128"/>
              </a:rPr>
              <a:t>) </a:t>
            </a:r>
            <a:r>
              <a:rPr lang="en-US" altLang="ja-JP" sz="2000" b="0">
                <a:latin typeface="Symbol" panose="05050102010706020507" pitchFamily="18" charset="2"/>
                <a:ea typeface="HG丸ｺﾞｼｯｸM-PRO" panose="020F0400000000000000" pitchFamily="34" charset="-128"/>
              </a:rPr>
              <a:t>= 21.5 +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1</a:t>
            </a:r>
            <a:r>
              <a:rPr lang="en-US" altLang="ja-JP" sz="2000" b="0">
                <a:latin typeface="Times New Roman" panose="02020603050405020304" pitchFamily="18" charset="0"/>
                <a:ea typeface="HG丸ｺﾞｼｯｸM-PRO" panose="020F0400000000000000" pitchFamily="34" charset="-128"/>
              </a:rPr>
              <a:t>·sin(4</a:t>
            </a:r>
            <a:r>
              <a:rPr lang="en-US" altLang="ja-JP" sz="2000" b="0" i="1">
                <a:latin typeface="Symbol" panose="05050102010706020507" pitchFamily="18" charset="2"/>
                <a:ea typeface="HG丸ｺﾞｼｯｸM-PRO" panose="020F0400000000000000" pitchFamily="34" charset="-128"/>
              </a:rPr>
              <a:t>p</a:t>
            </a:r>
            <a:r>
              <a:rPr lang="en-US" altLang="ja-JP" sz="2000" b="0">
                <a:latin typeface="Symbol" panose="05050102010706020507" pitchFamily="18" charset="2"/>
                <a:ea typeface="HG丸ｺﾞｼｯｸM-PRO" panose="020F0400000000000000" pitchFamily="34" charset="-128"/>
              </a:rPr>
              <a:t>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1</a:t>
            </a:r>
            <a:r>
              <a:rPr lang="en-US" altLang="ja-JP" sz="2000" b="0">
                <a:latin typeface="Times New Roman" panose="02020603050405020304" pitchFamily="18" charset="0"/>
                <a:ea typeface="HG丸ｺﾞｼｯｸM-PRO" panose="020F0400000000000000" pitchFamily="34" charset="-128"/>
              </a:rPr>
              <a:t>) +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2</a:t>
            </a:r>
            <a:r>
              <a:rPr lang="en-US" altLang="ja-JP" sz="2000" b="0">
                <a:latin typeface="Times New Roman" panose="02020603050405020304" pitchFamily="18" charset="0"/>
                <a:ea typeface="HG丸ｺﾞｼｯｸM-PRO" panose="020F0400000000000000" pitchFamily="34" charset="-128"/>
              </a:rPr>
              <a:t>·sin(20</a:t>
            </a:r>
            <a:r>
              <a:rPr lang="en-US" altLang="ja-JP" sz="2000" b="0" i="1">
                <a:latin typeface="Symbol" panose="05050102010706020507" pitchFamily="18" charset="2"/>
                <a:ea typeface="HG丸ｺﾞｼｯｸM-PRO" panose="020F0400000000000000" pitchFamily="34" charset="-128"/>
              </a:rPr>
              <a:t>p</a:t>
            </a:r>
            <a:r>
              <a:rPr lang="en-US" altLang="ja-JP" sz="2000" b="0">
                <a:latin typeface="Symbol" panose="05050102010706020507" pitchFamily="18" charset="2"/>
                <a:ea typeface="HG丸ｺﾞｼｯｸM-PRO" panose="020F0400000000000000" pitchFamily="34" charset="-128"/>
              </a:rPr>
              <a:t>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2</a:t>
            </a:r>
            <a:r>
              <a:rPr lang="en-US" altLang="ja-JP" sz="2000" b="0">
                <a:latin typeface="Times New Roman" panose="02020603050405020304" pitchFamily="18" charset="0"/>
                <a:ea typeface="HG丸ｺﾞｼｯｸM-PRO" panose="020F0400000000000000" pitchFamily="34" charset="-128"/>
              </a:rPr>
              <a:t>)</a:t>
            </a:r>
          </a:p>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s. t.    -3.0 </a:t>
            </a:r>
            <a:r>
              <a:rPr lang="en-US" altLang="ja-JP" sz="2000" b="0">
                <a:latin typeface="Symbol" panose="05050102010706020507" pitchFamily="18" charset="2"/>
                <a:ea typeface="HG丸ｺﾞｼｯｸM-PRO" panose="020F0400000000000000" pitchFamily="34" charset="-128"/>
              </a:rPr>
              <a:t>£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1  </a:t>
            </a:r>
            <a:r>
              <a:rPr lang="en-US" altLang="ja-JP" sz="2000" b="0">
                <a:latin typeface="Symbol" panose="05050102010706020507" pitchFamily="18" charset="2"/>
                <a:ea typeface="HG丸ｺﾞｼｯｸM-PRO" panose="020F0400000000000000" pitchFamily="34" charset="-128"/>
              </a:rPr>
              <a:t>£ 12.1</a:t>
            </a:r>
            <a:endParaRPr lang="en-US" altLang="ja-JP" sz="2000">
              <a:latin typeface="Times New Roman" panose="02020603050405020304" pitchFamily="18" charset="0"/>
              <a:ea typeface="HG丸ｺﾞｼｯｸM-PRO" panose="020F0400000000000000" pitchFamily="34" charset="-128"/>
            </a:endParaRPr>
          </a:p>
          <a:p>
            <a:pPr>
              <a:spcBef>
                <a:spcPct val="0"/>
              </a:spcBef>
              <a:buClrTx/>
              <a:buFontTx/>
              <a:buNone/>
            </a:pPr>
            <a:r>
              <a:rPr lang="en-US" altLang="ja-JP" sz="2000" b="0">
                <a:latin typeface="Times New Roman" panose="02020603050405020304" pitchFamily="18" charset="0"/>
                <a:ea typeface="HG丸ｺﾞｼｯｸM-PRO" panose="020F0400000000000000" pitchFamily="34" charset="-128"/>
              </a:rPr>
              <a:t>           4.1 </a:t>
            </a:r>
            <a:r>
              <a:rPr lang="en-US" altLang="ja-JP" sz="2000" b="0">
                <a:latin typeface="Symbol" panose="05050102010706020507" pitchFamily="18" charset="2"/>
                <a:ea typeface="HG丸ｺﾞｼｯｸM-PRO" panose="020F0400000000000000" pitchFamily="34" charset="-128"/>
              </a:rPr>
              <a:t>£  </a:t>
            </a:r>
            <a:r>
              <a:rPr lang="en-US" altLang="ja-JP" sz="2000" b="0" i="1">
                <a:latin typeface="Times New Roman" panose="02020603050405020304" pitchFamily="18" charset="0"/>
                <a:ea typeface="HG丸ｺﾞｼｯｸM-PRO" panose="020F0400000000000000" pitchFamily="34" charset="-128"/>
              </a:rPr>
              <a:t>x</a:t>
            </a:r>
            <a:r>
              <a:rPr lang="en-US" altLang="ja-JP" sz="2000" b="0" baseline="-25000">
                <a:latin typeface="Times New Roman" panose="02020603050405020304" pitchFamily="18" charset="0"/>
                <a:ea typeface="HG丸ｺﾞｼｯｸM-PRO" panose="020F0400000000000000" pitchFamily="34" charset="-128"/>
              </a:rPr>
              <a:t>2  </a:t>
            </a:r>
            <a:r>
              <a:rPr lang="en-US" altLang="ja-JP" sz="2000" b="0">
                <a:latin typeface="Symbol" panose="05050102010706020507" pitchFamily="18" charset="2"/>
                <a:ea typeface="HG丸ｺﾞｼｯｸM-PRO" panose="020F0400000000000000" pitchFamily="34" charset="-128"/>
              </a:rPr>
              <a:t>£ 5.8</a:t>
            </a:r>
          </a:p>
        </p:txBody>
      </p:sp>
      <p:sp>
        <p:nvSpPr>
          <p:cNvPr id="2" name="文本框 1">
            <a:extLst>
              <a:ext uri="{FF2B5EF4-FFF2-40B4-BE49-F238E27FC236}">
                <a16:creationId xmlns:a16="http://schemas.microsoft.com/office/drawing/2014/main" id="{F2C69C74-9029-E68E-DC7B-CD605C6C1F0C}"/>
              </a:ext>
            </a:extLst>
          </p:cNvPr>
          <p:cNvSpPr txBox="1"/>
          <p:nvPr/>
        </p:nvSpPr>
        <p:spPr>
          <a:xfrm>
            <a:off x="179387" y="6126102"/>
            <a:ext cx="7812520" cy="523220"/>
          </a:xfrm>
          <a:prstGeom prst="rect">
            <a:avLst/>
          </a:prstGeom>
          <a:noFill/>
        </p:spPr>
        <p:txBody>
          <a:bodyPr wrap="square">
            <a:spAutoFit/>
          </a:bodyPr>
          <a:lstStyle/>
          <a:p>
            <a:r>
              <a:rPr lang="zh-CN" altLang="en-US" sz="2800" b="0" dirty="0"/>
              <a:t>遗传算法举例：</a:t>
            </a:r>
            <a:r>
              <a:rPr lang="zh-CN" altLang="en-US" sz="2800" b="0" dirty="0">
                <a:hlinkClick r:id="rId3"/>
              </a:rPr>
              <a:t>https://b23.tv/z81Dluh</a:t>
            </a:r>
            <a:r>
              <a:rPr lang="zh-CN" altLang="en-US" sz="2800" b="0" dirty="0"/>
              <a:t>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609B-6AD9-FDE7-F87C-7249A6E56CF8}"/>
            </a:ext>
          </a:extLst>
        </p:cNvPr>
        <p:cNvGrpSpPr/>
        <p:nvPr/>
      </p:nvGrpSpPr>
      <p:grpSpPr>
        <a:xfrm>
          <a:off x="0" y="0"/>
          <a:ext cx="0" cy="0"/>
          <a:chOff x="0" y="0"/>
          <a:chExt cx="0" cy="0"/>
        </a:xfrm>
      </p:grpSpPr>
      <p:sp>
        <p:nvSpPr>
          <p:cNvPr id="135170" name="灯片编号占位符 5">
            <a:extLst>
              <a:ext uri="{FF2B5EF4-FFF2-40B4-BE49-F238E27FC236}">
                <a16:creationId xmlns:a16="http://schemas.microsoft.com/office/drawing/2014/main" id="{CAD281E4-F63E-1BAC-EF1C-E6ADECA4840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DED974E-4417-45B1-8A73-BA13B0059C60}" type="slidenum">
              <a:rPr kumimoji="0" lang="en-US" altLang="ja-JP" sz="1400" smtClean="0">
                <a:solidFill>
                  <a:srgbClr val="A50021"/>
                </a:solidFill>
              </a:rPr>
              <a:pPr>
                <a:spcBef>
                  <a:spcPct val="0"/>
                </a:spcBef>
                <a:buClrTx/>
                <a:buFontTx/>
                <a:buNone/>
              </a:pPr>
              <a:t>91</a:t>
            </a:fld>
            <a:endParaRPr kumimoji="0" lang="en-US" altLang="ja-JP" sz="1400">
              <a:solidFill>
                <a:srgbClr val="A50021"/>
              </a:solidFill>
            </a:endParaRPr>
          </a:p>
        </p:txBody>
      </p:sp>
      <p:sp>
        <p:nvSpPr>
          <p:cNvPr id="135172" name="Rectangle 2">
            <a:extLst>
              <a:ext uri="{FF2B5EF4-FFF2-40B4-BE49-F238E27FC236}">
                <a16:creationId xmlns:a16="http://schemas.microsoft.com/office/drawing/2014/main" id="{D4EAE591-F157-C367-1E39-3BA1CA397A82}"/>
              </a:ext>
            </a:extLst>
          </p:cNvPr>
          <p:cNvSpPr>
            <a:spLocks noGrp="1" noChangeArrowheads="1"/>
          </p:cNvSpPr>
          <p:nvPr>
            <p:ph type="title"/>
          </p:nvPr>
        </p:nvSpPr>
        <p:spPr/>
        <p:txBody>
          <a:bodyPr/>
          <a:lstStyle/>
          <a:p>
            <a:pPr eaLnBrk="1" hangingPunct="1"/>
            <a:r>
              <a:rPr lang="zh-CN" altLang="en-US" sz="3000" dirty="0"/>
              <a:t>个体的分布情况</a:t>
            </a:r>
            <a:endParaRPr lang="en-US" altLang="ja-JP" sz="3000" dirty="0"/>
          </a:p>
        </p:txBody>
      </p:sp>
      <p:pic>
        <p:nvPicPr>
          <p:cNvPr id="5" name="图片 4">
            <a:extLst>
              <a:ext uri="{FF2B5EF4-FFF2-40B4-BE49-F238E27FC236}">
                <a16:creationId xmlns:a16="http://schemas.microsoft.com/office/drawing/2014/main" id="{A15A6571-13EE-D8E5-CB34-896CB64F712C}"/>
              </a:ext>
            </a:extLst>
          </p:cNvPr>
          <p:cNvPicPr>
            <a:picLocks noChangeAspect="1"/>
          </p:cNvPicPr>
          <p:nvPr/>
        </p:nvPicPr>
        <p:blipFill>
          <a:blip r:embed="rId2"/>
          <a:stretch>
            <a:fillRect/>
          </a:stretch>
        </p:blipFill>
        <p:spPr>
          <a:xfrm>
            <a:off x="234313" y="860395"/>
            <a:ext cx="4270163" cy="2672516"/>
          </a:xfrm>
          <a:prstGeom prst="rect">
            <a:avLst/>
          </a:prstGeom>
        </p:spPr>
      </p:pic>
      <p:pic>
        <p:nvPicPr>
          <p:cNvPr id="7" name="图片 6">
            <a:extLst>
              <a:ext uri="{FF2B5EF4-FFF2-40B4-BE49-F238E27FC236}">
                <a16:creationId xmlns:a16="http://schemas.microsoft.com/office/drawing/2014/main" id="{1F70D666-FB90-92CF-AF80-880A0154F09B}"/>
              </a:ext>
            </a:extLst>
          </p:cNvPr>
          <p:cNvPicPr>
            <a:picLocks noChangeAspect="1"/>
          </p:cNvPicPr>
          <p:nvPr/>
        </p:nvPicPr>
        <p:blipFill>
          <a:blip r:embed="rId3"/>
          <a:stretch>
            <a:fillRect/>
          </a:stretch>
        </p:blipFill>
        <p:spPr>
          <a:xfrm>
            <a:off x="4703163" y="891290"/>
            <a:ext cx="4371283" cy="2637672"/>
          </a:xfrm>
          <a:prstGeom prst="rect">
            <a:avLst/>
          </a:prstGeom>
        </p:spPr>
      </p:pic>
      <p:pic>
        <p:nvPicPr>
          <p:cNvPr id="9" name="图片 8">
            <a:extLst>
              <a:ext uri="{FF2B5EF4-FFF2-40B4-BE49-F238E27FC236}">
                <a16:creationId xmlns:a16="http://schemas.microsoft.com/office/drawing/2014/main" id="{F982078D-962F-7197-35F7-057AC35F853A}"/>
              </a:ext>
            </a:extLst>
          </p:cNvPr>
          <p:cNvPicPr>
            <a:picLocks noChangeAspect="1"/>
          </p:cNvPicPr>
          <p:nvPr/>
        </p:nvPicPr>
        <p:blipFill>
          <a:blip r:embed="rId4"/>
          <a:stretch>
            <a:fillRect/>
          </a:stretch>
        </p:blipFill>
        <p:spPr>
          <a:xfrm>
            <a:off x="224541" y="3972643"/>
            <a:ext cx="4279935" cy="2672517"/>
          </a:xfrm>
          <a:prstGeom prst="rect">
            <a:avLst/>
          </a:prstGeom>
        </p:spPr>
      </p:pic>
      <p:pic>
        <p:nvPicPr>
          <p:cNvPr id="11" name="图片 10">
            <a:extLst>
              <a:ext uri="{FF2B5EF4-FFF2-40B4-BE49-F238E27FC236}">
                <a16:creationId xmlns:a16="http://schemas.microsoft.com/office/drawing/2014/main" id="{223422AE-1405-9FA2-DC1C-BCF2ED3439A4}"/>
              </a:ext>
            </a:extLst>
          </p:cNvPr>
          <p:cNvPicPr>
            <a:picLocks noChangeAspect="1"/>
          </p:cNvPicPr>
          <p:nvPr/>
        </p:nvPicPr>
        <p:blipFill>
          <a:blip r:embed="rId5"/>
          <a:stretch>
            <a:fillRect/>
          </a:stretch>
        </p:blipFill>
        <p:spPr>
          <a:xfrm>
            <a:off x="4703163" y="3972643"/>
            <a:ext cx="4386305" cy="2672517"/>
          </a:xfrm>
          <a:prstGeom prst="rect">
            <a:avLst/>
          </a:prstGeom>
        </p:spPr>
      </p:pic>
    </p:spTree>
    <p:extLst>
      <p:ext uri="{BB962C8B-B14F-4D97-AF65-F5344CB8AC3E}">
        <p14:creationId xmlns:p14="http://schemas.microsoft.com/office/powerpoint/2010/main" val="239967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5">
            <a:extLst>
              <a:ext uri="{FF2B5EF4-FFF2-40B4-BE49-F238E27FC236}">
                <a16:creationId xmlns:a16="http://schemas.microsoft.com/office/drawing/2014/main" id="{2B733667-0A53-5C46-D140-D0A3A474D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2CDF048A-4E9D-4C6B-8DA3-77A1C657C0FF}" type="slidenum">
              <a:rPr kumimoji="0" lang="en-US" altLang="ja-JP" sz="1400" smtClean="0">
                <a:solidFill>
                  <a:srgbClr val="A50021"/>
                </a:solidFill>
              </a:rPr>
              <a:pPr>
                <a:spcBef>
                  <a:spcPct val="0"/>
                </a:spcBef>
                <a:buClrTx/>
                <a:buFontTx/>
                <a:buNone/>
              </a:pPr>
              <a:t>92</a:t>
            </a:fld>
            <a:endParaRPr kumimoji="0" lang="en-US" altLang="ja-JP" sz="1400">
              <a:solidFill>
                <a:srgbClr val="A50021"/>
              </a:solidFill>
            </a:endParaRPr>
          </a:p>
        </p:txBody>
      </p:sp>
      <p:sp>
        <p:nvSpPr>
          <p:cNvPr id="136195" name="Rectangle 2">
            <a:extLst>
              <a:ext uri="{FF2B5EF4-FFF2-40B4-BE49-F238E27FC236}">
                <a16:creationId xmlns:a16="http://schemas.microsoft.com/office/drawing/2014/main" id="{019C357D-FA28-BA19-4D9F-03E103EA1CD3}"/>
              </a:ext>
            </a:extLst>
          </p:cNvPr>
          <p:cNvSpPr>
            <a:spLocks noGrp="1" noChangeArrowheads="1"/>
          </p:cNvSpPr>
          <p:nvPr>
            <p:ph type="title"/>
          </p:nvPr>
        </p:nvSpPr>
        <p:spPr/>
        <p:txBody>
          <a:bodyPr/>
          <a:lstStyle/>
          <a:p>
            <a:pPr eaLnBrk="1" hangingPunct="1"/>
            <a:r>
              <a:rPr lang="en-US" altLang="ja-JP" sz="3000"/>
              <a:t>Simple GA</a:t>
            </a:r>
            <a:r>
              <a:rPr lang="zh-CN" altLang="en-US" sz="3000"/>
              <a:t>伪代码</a:t>
            </a:r>
            <a:endParaRPr lang="en-US" altLang="ja-JP" sz="3000"/>
          </a:p>
        </p:txBody>
      </p:sp>
      <p:sp>
        <p:nvSpPr>
          <p:cNvPr id="136196" name="Text Box 7">
            <a:extLst>
              <a:ext uri="{FF2B5EF4-FFF2-40B4-BE49-F238E27FC236}">
                <a16:creationId xmlns:a16="http://schemas.microsoft.com/office/drawing/2014/main" id="{09A899E5-F3F7-BD7E-734F-AF2D9F135932}"/>
              </a:ext>
            </a:extLst>
          </p:cNvPr>
          <p:cNvSpPr txBox="1">
            <a:spLocks noChangeArrowheads="1"/>
          </p:cNvSpPr>
          <p:nvPr/>
        </p:nvSpPr>
        <p:spPr bwMode="auto">
          <a:xfrm>
            <a:off x="1042988" y="866775"/>
            <a:ext cx="7459662" cy="5380038"/>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a:spAutoFit/>
          </a:bodyPr>
          <a:lstStyle>
            <a:lvl1pPr>
              <a:spcBef>
                <a:spcPct val="20000"/>
              </a:spcBef>
              <a:buClr>
                <a:schemeClr val="accent2"/>
              </a:buClr>
              <a:buFont typeface="Wingdings" panose="05000000000000000000" pitchFamily="2" charset="2"/>
              <a:buChar char="o"/>
              <a:tabLst>
                <a:tab pos="352425" algn="l"/>
              </a:tabLst>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tabLst>
                <a:tab pos="352425" algn="l"/>
              </a:tabLst>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tabLst>
                <a:tab pos="352425" algn="l"/>
              </a:tabLst>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tabLst>
                <a:tab pos="352425" algn="l"/>
              </a:tabLst>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tabLst>
                <a:tab pos="352425" algn="l"/>
              </a:tabLst>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tabLst>
                <a:tab pos="352425" algn="l"/>
              </a:tabLst>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tabLst>
                <a:tab pos="352425" algn="l"/>
              </a:tabLst>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tabLst>
                <a:tab pos="352425" algn="l"/>
              </a:tabLst>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tabLst>
                <a:tab pos="352425" algn="l"/>
              </a:tabLst>
              <a:defRPr kumimoji="1" sz="2000">
                <a:solidFill>
                  <a:srgbClr val="99CC00"/>
                </a:solidFill>
                <a:latin typeface="Arial" panose="020B0604020202020204" pitchFamily="34" charset="0"/>
                <a:ea typeface="MS PGothic" panose="020B0600070205080204" pitchFamily="34" charset="-128"/>
              </a:defRPr>
            </a:lvl9pPr>
          </a:lstStyle>
          <a:p>
            <a:pPr algn="just" eaLnBrk="1" hangingPunct="1">
              <a:lnSpc>
                <a:spcPct val="120000"/>
              </a:lnSpc>
              <a:spcBef>
                <a:spcPct val="0"/>
              </a:spcBef>
              <a:buClrTx/>
              <a:buFontTx/>
              <a:buNone/>
            </a:pPr>
            <a:r>
              <a:rPr lang="en-US" altLang="ja-JP" sz="1800" dirty="0"/>
              <a:t>procedure: </a:t>
            </a:r>
            <a:r>
              <a:rPr lang="en-US" altLang="ja-JP" sz="1800" b="0" dirty="0">
                <a:solidFill>
                  <a:srgbClr val="0000FF"/>
                </a:solidFill>
              </a:rPr>
              <a:t>GA for Unconstrained Optimization (</a:t>
            </a:r>
            <a:r>
              <a:rPr lang="en-US" altLang="zh-CN" sz="1800" b="0" dirty="0">
                <a:solidFill>
                  <a:srgbClr val="0000FF"/>
                </a:solidFill>
              </a:rPr>
              <a:t>U</a:t>
            </a:r>
            <a:r>
              <a:rPr lang="en-US" altLang="ja-JP" sz="1800" b="0" dirty="0">
                <a:solidFill>
                  <a:srgbClr val="0000FF"/>
                </a:solidFill>
              </a:rPr>
              <a:t>O)</a:t>
            </a:r>
          </a:p>
          <a:p>
            <a:pPr algn="just" eaLnBrk="1" hangingPunct="1">
              <a:lnSpc>
                <a:spcPct val="120000"/>
              </a:lnSpc>
              <a:spcBef>
                <a:spcPct val="0"/>
              </a:spcBef>
              <a:buClrTx/>
              <a:buFontTx/>
              <a:buNone/>
            </a:pPr>
            <a:r>
              <a:rPr lang="en-US" altLang="ja-JP" sz="1800" dirty="0"/>
              <a:t>input:</a:t>
            </a:r>
            <a:r>
              <a:rPr lang="en-US" altLang="ja-JP" sz="1800" b="0" dirty="0"/>
              <a:t> data set, GA parameters</a:t>
            </a:r>
          </a:p>
          <a:p>
            <a:pPr algn="just" eaLnBrk="1" hangingPunct="1">
              <a:lnSpc>
                <a:spcPct val="120000"/>
              </a:lnSpc>
              <a:spcBef>
                <a:spcPct val="0"/>
              </a:spcBef>
              <a:buClrTx/>
              <a:buFontTx/>
              <a:buNone/>
            </a:pPr>
            <a:r>
              <a:rPr lang="en-US" altLang="ja-JP" sz="1800" dirty="0"/>
              <a:t>output:</a:t>
            </a:r>
            <a:r>
              <a:rPr lang="en-US" altLang="ja-JP" sz="1800" b="0" dirty="0"/>
              <a:t> best solution</a:t>
            </a:r>
          </a:p>
          <a:p>
            <a:pPr algn="just" eaLnBrk="1" hangingPunct="1">
              <a:lnSpc>
                <a:spcPct val="120000"/>
              </a:lnSpc>
              <a:spcBef>
                <a:spcPct val="0"/>
              </a:spcBef>
              <a:buClrTx/>
              <a:buFontTx/>
              <a:buNone/>
            </a:pPr>
            <a:r>
              <a:rPr lang="en-US" altLang="ja-JP" sz="1800" dirty="0"/>
              <a:t>begin</a:t>
            </a:r>
          </a:p>
          <a:p>
            <a:pPr algn="just" eaLnBrk="1" hangingPunct="1">
              <a:lnSpc>
                <a:spcPct val="120000"/>
              </a:lnSpc>
              <a:spcBef>
                <a:spcPct val="0"/>
              </a:spcBef>
              <a:buClrTx/>
              <a:buFontTx/>
              <a:buNone/>
            </a:pPr>
            <a:r>
              <a:rPr lang="en-US" altLang="ja-JP" sz="1800" b="0" dirty="0"/>
              <a:t>	</a:t>
            </a:r>
            <a:r>
              <a:rPr lang="en-US" altLang="ja-JP" sz="1800" b="0" i="1" dirty="0"/>
              <a:t>t</a:t>
            </a:r>
            <a:r>
              <a:rPr lang="en-US" altLang="ja-JP" sz="1800" b="0" dirty="0"/>
              <a:t> </a:t>
            </a:r>
            <a:r>
              <a:rPr lang="en-US" altLang="ja-JP" sz="1800" b="0" noProof="1">
                <a:sym typeface="Wingdings" panose="05000000000000000000" pitchFamily="2" charset="2"/>
              </a:rPr>
              <a:t></a:t>
            </a:r>
            <a:r>
              <a:rPr lang="en-US" altLang="ja-JP" sz="1800" b="0" dirty="0"/>
              <a:t> 0;</a:t>
            </a:r>
            <a:endParaRPr lang="en-US" altLang="ja-JP" sz="1800" b="0" dirty="0">
              <a:solidFill>
                <a:srgbClr val="0000FF"/>
              </a:solidFill>
            </a:endParaRPr>
          </a:p>
          <a:p>
            <a:pPr algn="just" eaLnBrk="1" hangingPunct="1">
              <a:lnSpc>
                <a:spcPct val="120000"/>
              </a:lnSpc>
              <a:spcBef>
                <a:spcPct val="0"/>
              </a:spcBef>
              <a:buClrTx/>
              <a:buFontTx/>
              <a:buNone/>
            </a:pPr>
            <a:r>
              <a:rPr lang="en-US" altLang="ja-JP" sz="1800" b="0" dirty="0"/>
              <a:t>	initialize </a:t>
            </a:r>
            <a:r>
              <a:rPr lang="en-US" altLang="ja-JP" sz="1800" b="0" i="1" dirty="0"/>
              <a:t>P</a:t>
            </a:r>
            <a:r>
              <a:rPr lang="en-US" altLang="ja-JP" sz="1800" b="0" dirty="0"/>
              <a:t>(</a:t>
            </a:r>
            <a:r>
              <a:rPr lang="en-US" altLang="ja-JP" sz="1800" b="0" i="1" dirty="0"/>
              <a:t>t</a:t>
            </a:r>
            <a:r>
              <a:rPr lang="en-US" altLang="ja-JP" sz="1800" b="0" dirty="0"/>
              <a:t>) by </a:t>
            </a:r>
            <a:r>
              <a:rPr lang="en-US" altLang="ja-JP" sz="1800" b="0" dirty="0">
                <a:solidFill>
                  <a:srgbClr val="0000FF"/>
                </a:solidFill>
              </a:rPr>
              <a:t>binary string encoding</a:t>
            </a:r>
            <a:r>
              <a:rPr lang="en-US" altLang="ja-JP" sz="1800" b="0" dirty="0"/>
              <a:t>; </a:t>
            </a:r>
          </a:p>
          <a:p>
            <a:pPr algn="just" eaLnBrk="1" hangingPunct="1">
              <a:lnSpc>
                <a:spcPct val="120000"/>
              </a:lnSpc>
              <a:spcBef>
                <a:spcPct val="0"/>
              </a:spcBef>
              <a:buClrTx/>
              <a:buFontTx/>
              <a:buNone/>
            </a:pPr>
            <a:r>
              <a:rPr lang="en-US" altLang="ja-JP" sz="1800" b="0" dirty="0"/>
              <a:t>	fitness </a:t>
            </a:r>
            <a:r>
              <a:rPr lang="en-US" altLang="ja-JP" sz="1800" b="0" i="1" dirty="0"/>
              <a:t>eval</a:t>
            </a:r>
            <a:r>
              <a:rPr lang="en-US" altLang="ja-JP" sz="1800" b="0" dirty="0"/>
              <a:t>(</a:t>
            </a:r>
            <a:r>
              <a:rPr lang="en-US" altLang="ja-JP" sz="1800" b="0" i="1" dirty="0"/>
              <a:t>P</a:t>
            </a:r>
            <a:r>
              <a:rPr lang="en-US" altLang="ja-JP" sz="1800" b="0" dirty="0"/>
              <a:t>) by </a:t>
            </a:r>
            <a:r>
              <a:rPr lang="en-US" altLang="ja-JP" sz="1800" b="0" dirty="0">
                <a:solidFill>
                  <a:srgbClr val="0000FF"/>
                </a:solidFill>
              </a:rPr>
              <a:t>binary string decoding</a:t>
            </a:r>
            <a:r>
              <a:rPr lang="en-US" altLang="ja-JP" sz="1800" b="0" dirty="0"/>
              <a:t>;</a:t>
            </a:r>
          </a:p>
          <a:p>
            <a:pPr algn="just" eaLnBrk="1" hangingPunct="1">
              <a:lnSpc>
                <a:spcPct val="120000"/>
              </a:lnSpc>
              <a:spcBef>
                <a:spcPct val="0"/>
              </a:spcBef>
              <a:buClrTx/>
              <a:buFontTx/>
              <a:buNone/>
            </a:pPr>
            <a:r>
              <a:rPr lang="en-US" altLang="ja-JP" sz="1800" dirty="0"/>
              <a:t>	while (not </a:t>
            </a:r>
            <a:r>
              <a:rPr lang="en-US" altLang="ja-JP" sz="1800" b="0" dirty="0"/>
              <a:t>termination condition</a:t>
            </a:r>
            <a:r>
              <a:rPr lang="en-US" altLang="ja-JP" sz="1800" dirty="0"/>
              <a:t>) do</a:t>
            </a:r>
          </a:p>
          <a:p>
            <a:pPr algn="just" eaLnBrk="1" hangingPunct="1">
              <a:lnSpc>
                <a:spcPct val="120000"/>
              </a:lnSpc>
              <a:spcBef>
                <a:spcPct val="0"/>
              </a:spcBef>
              <a:buClrTx/>
              <a:buFontTx/>
              <a:buNone/>
            </a:pPr>
            <a:r>
              <a:rPr lang="en-US" altLang="ja-JP" sz="1800" b="0" dirty="0"/>
              <a:t>	      crossover </a:t>
            </a:r>
            <a:r>
              <a:rPr lang="en-US" altLang="ja-JP" sz="1800" b="0" i="1" dirty="0"/>
              <a:t>P</a:t>
            </a:r>
            <a:r>
              <a:rPr lang="en-US" altLang="ja-JP" sz="1800" b="0" dirty="0"/>
              <a:t>(</a:t>
            </a:r>
            <a:r>
              <a:rPr lang="en-US" altLang="ja-JP" sz="1800" b="0" i="1" dirty="0"/>
              <a:t>t</a:t>
            </a:r>
            <a:r>
              <a:rPr lang="en-US" altLang="ja-JP" sz="1800" b="0" dirty="0"/>
              <a:t>) to yield </a:t>
            </a:r>
            <a:r>
              <a:rPr lang="en-US" altLang="ja-JP" sz="1800" b="0" i="1" dirty="0"/>
              <a:t>C</a:t>
            </a:r>
            <a:r>
              <a:rPr lang="en-US" altLang="ja-JP" sz="1800" b="0" dirty="0"/>
              <a:t>(</a:t>
            </a:r>
            <a:r>
              <a:rPr lang="en-US" altLang="ja-JP" sz="1800" b="0" i="1" dirty="0"/>
              <a:t>t</a:t>
            </a:r>
            <a:r>
              <a:rPr lang="en-US" altLang="ja-JP" sz="1800" b="0" dirty="0"/>
              <a:t>) by </a:t>
            </a:r>
            <a:r>
              <a:rPr lang="en-US" altLang="ja-JP" sz="1800" b="0" dirty="0">
                <a:solidFill>
                  <a:srgbClr val="0000FF"/>
                </a:solidFill>
              </a:rPr>
              <a:t>one-cut point crossover</a:t>
            </a:r>
            <a:r>
              <a:rPr lang="en-US" altLang="ja-JP" sz="1800" b="0" dirty="0"/>
              <a:t>;</a:t>
            </a:r>
          </a:p>
          <a:p>
            <a:pPr algn="just" eaLnBrk="1" hangingPunct="1">
              <a:lnSpc>
                <a:spcPct val="120000"/>
              </a:lnSpc>
              <a:spcBef>
                <a:spcPct val="0"/>
              </a:spcBef>
              <a:buClrTx/>
              <a:buFontTx/>
              <a:buNone/>
            </a:pPr>
            <a:r>
              <a:rPr lang="en-US" altLang="ja-JP" sz="1800" b="0" dirty="0"/>
              <a:t>	      mutation </a:t>
            </a:r>
            <a:r>
              <a:rPr lang="en-US" altLang="ja-JP" sz="1800" b="0" i="1" dirty="0"/>
              <a:t>P</a:t>
            </a:r>
            <a:r>
              <a:rPr lang="en-US" altLang="ja-JP" sz="1800" b="0" dirty="0"/>
              <a:t>(</a:t>
            </a:r>
            <a:r>
              <a:rPr lang="en-US" altLang="ja-JP" sz="1800" b="0" i="1" dirty="0"/>
              <a:t>t</a:t>
            </a:r>
            <a:r>
              <a:rPr lang="en-US" altLang="ja-JP" sz="1800" b="0" dirty="0"/>
              <a:t>) to yield </a:t>
            </a:r>
            <a:r>
              <a:rPr lang="en-US" altLang="ja-JP" sz="1800" b="0" i="1" dirty="0"/>
              <a:t>C</a:t>
            </a:r>
            <a:r>
              <a:rPr lang="en-US" altLang="ja-JP" sz="1800" b="0" dirty="0"/>
              <a:t>(</a:t>
            </a:r>
            <a:r>
              <a:rPr lang="en-US" altLang="ja-JP" sz="1800" b="0" i="1" dirty="0"/>
              <a:t>t</a:t>
            </a:r>
            <a:r>
              <a:rPr lang="en-US" altLang="ja-JP" sz="1800" b="0" dirty="0"/>
              <a:t>);</a:t>
            </a:r>
          </a:p>
          <a:p>
            <a:pPr algn="just" eaLnBrk="1" hangingPunct="1">
              <a:lnSpc>
                <a:spcPct val="120000"/>
              </a:lnSpc>
              <a:spcBef>
                <a:spcPct val="0"/>
              </a:spcBef>
              <a:buClrTx/>
              <a:buFontTx/>
              <a:buNone/>
            </a:pPr>
            <a:r>
              <a:rPr lang="en-US" altLang="ja-JP" sz="1800" b="0" dirty="0"/>
              <a:t>	      fitness </a:t>
            </a:r>
            <a:r>
              <a:rPr lang="en-US" altLang="ja-JP" sz="1800" b="0" i="1" dirty="0"/>
              <a:t>eval</a:t>
            </a:r>
            <a:r>
              <a:rPr lang="en-US" altLang="ja-JP" sz="1800" b="0" dirty="0"/>
              <a:t>(</a:t>
            </a:r>
            <a:r>
              <a:rPr lang="en-US" altLang="ja-JP" sz="1800" b="0" i="1" dirty="0"/>
              <a:t>C</a:t>
            </a:r>
            <a:r>
              <a:rPr lang="en-US" altLang="ja-JP" sz="1800" b="0" dirty="0"/>
              <a:t>) by </a:t>
            </a:r>
            <a:r>
              <a:rPr lang="en-US" altLang="ja-JP" sz="1800" b="0" dirty="0">
                <a:solidFill>
                  <a:srgbClr val="0000FF"/>
                </a:solidFill>
              </a:rPr>
              <a:t>binary string decoding</a:t>
            </a:r>
            <a:r>
              <a:rPr lang="en-US" altLang="ja-JP" sz="1800" b="0" dirty="0"/>
              <a:t>;</a:t>
            </a:r>
            <a:endParaRPr lang="en-US" altLang="ja-JP" sz="1800" b="0" dirty="0">
              <a:solidFill>
                <a:srgbClr val="0000FF"/>
              </a:solidFill>
            </a:endParaRPr>
          </a:p>
          <a:p>
            <a:pPr algn="just" eaLnBrk="1" hangingPunct="1">
              <a:lnSpc>
                <a:spcPct val="120000"/>
              </a:lnSpc>
              <a:spcBef>
                <a:spcPct val="0"/>
              </a:spcBef>
              <a:buClrTx/>
              <a:buFontTx/>
              <a:buNone/>
            </a:pPr>
            <a:r>
              <a:rPr lang="en-US" altLang="ja-JP" sz="1800" b="0" dirty="0"/>
              <a:t>	      select </a:t>
            </a:r>
            <a:r>
              <a:rPr lang="en-US" altLang="ja-JP" sz="1800" b="0" i="1" dirty="0"/>
              <a:t>P</a:t>
            </a:r>
            <a:r>
              <a:rPr lang="en-US" altLang="ja-JP" sz="1800" b="0" dirty="0"/>
              <a:t>(</a:t>
            </a:r>
            <a:r>
              <a:rPr lang="en-US" altLang="ja-JP" sz="1800" b="0" i="1" dirty="0"/>
              <a:t>t+</a:t>
            </a:r>
            <a:r>
              <a:rPr lang="en-US" altLang="ja-JP" sz="1800" b="0" dirty="0"/>
              <a:t>1) from </a:t>
            </a:r>
            <a:r>
              <a:rPr lang="en-US" altLang="ja-JP" sz="1800" b="0" i="1" dirty="0"/>
              <a:t>P</a:t>
            </a:r>
            <a:r>
              <a:rPr lang="en-US" altLang="ja-JP" sz="1800" b="0" dirty="0"/>
              <a:t>(</a:t>
            </a:r>
            <a:r>
              <a:rPr lang="en-US" altLang="ja-JP" sz="1800" b="0" i="1" dirty="0"/>
              <a:t>t</a:t>
            </a:r>
            <a:r>
              <a:rPr lang="en-US" altLang="ja-JP" sz="1800" b="0" dirty="0"/>
              <a:t>)</a:t>
            </a:r>
            <a:r>
              <a:rPr lang="en-US" altLang="ja-JP" sz="1800" b="0" i="1" dirty="0"/>
              <a:t> </a:t>
            </a:r>
            <a:r>
              <a:rPr lang="en-US" altLang="ja-JP" sz="1800" b="0" dirty="0"/>
              <a:t>and</a:t>
            </a:r>
            <a:r>
              <a:rPr lang="en-US" altLang="ja-JP" sz="1800" b="0" i="1" dirty="0"/>
              <a:t> C</a:t>
            </a:r>
            <a:r>
              <a:rPr lang="en-US" altLang="ja-JP" sz="1800" b="0" dirty="0"/>
              <a:t>(</a:t>
            </a:r>
            <a:r>
              <a:rPr lang="en-US" altLang="ja-JP" sz="1800" b="0" i="1" dirty="0"/>
              <a:t>t</a:t>
            </a:r>
            <a:r>
              <a:rPr lang="en-US" altLang="ja-JP" sz="1800" b="0" dirty="0"/>
              <a:t>) by </a:t>
            </a:r>
            <a:r>
              <a:rPr lang="en-US" altLang="ja-JP" sz="1800" b="0" dirty="0">
                <a:solidFill>
                  <a:srgbClr val="0000FF"/>
                </a:solidFill>
              </a:rPr>
              <a:t>roulette wheel selection</a:t>
            </a:r>
            <a:r>
              <a:rPr lang="en-US" altLang="ja-JP" sz="1800" b="0" dirty="0"/>
              <a:t>;</a:t>
            </a:r>
          </a:p>
          <a:p>
            <a:pPr algn="just" eaLnBrk="1" hangingPunct="1">
              <a:lnSpc>
                <a:spcPct val="120000"/>
              </a:lnSpc>
              <a:spcBef>
                <a:spcPct val="0"/>
              </a:spcBef>
              <a:buClrTx/>
              <a:buFontTx/>
              <a:buNone/>
            </a:pPr>
            <a:r>
              <a:rPr lang="en-US" altLang="ja-JP" sz="1800" b="0" i="1" dirty="0"/>
              <a:t>	      t </a:t>
            </a:r>
            <a:r>
              <a:rPr lang="en-US" altLang="ja-JP" sz="1800" b="0" noProof="1">
                <a:sym typeface="Wingdings" panose="05000000000000000000" pitchFamily="2" charset="2"/>
              </a:rPr>
              <a:t></a:t>
            </a:r>
            <a:r>
              <a:rPr lang="en-US" altLang="ja-JP" sz="1800" b="0" i="1" dirty="0"/>
              <a:t> t+</a:t>
            </a:r>
            <a:r>
              <a:rPr lang="en-US" altLang="ja-JP" sz="1800" b="0" dirty="0"/>
              <a:t>1;</a:t>
            </a:r>
            <a:endParaRPr lang="en-US" altLang="ja-JP" sz="1800" b="0" i="1" dirty="0"/>
          </a:p>
          <a:p>
            <a:pPr algn="just" eaLnBrk="1" hangingPunct="1">
              <a:lnSpc>
                <a:spcPct val="120000"/>
              </a:lnSpc>
              <a:spcBef>
                <a:spcPct val="0"/>
              </a:spcBef>
              <a:buClrTx/>
              <a:buFontTx/>
              <a:buNone/>
            </a:pPr>
            <a:r>
              <a:rPr lang="en-US" altLang="ja-JP" sz="1800" dirty="0">
                <a:solidFill>
                  <a:schemeClr val="folHlink"/>
                </a:solidFill>
              </a:rPr>
              <a:t>	</a:t>
            </a:r>
            <a:r>
              <a:rPr lang="en-US" altLang="ja-JP" sz="1800" dirty="0"/>
              <a:t>end </a:t>
            </a:r>
          </a:p>
          <a:p>
            <a:pPr algn="just" eaLnBrk="1" hangingPunct="1">
              <a:lnSpc>
                <a:spcPct val="120000"/>
              </a:lnSpc>
              <a:spcBef>
                <a:spcPct val="0"/>
              </a:spcBef>
              <a:buClrTx/>
              <a:buFontTx/>
              <a:buNone/>
            </a:pPr>
            <a:r>
              <a:rPr lang="en-US" altLang="ja-JP" sz="1800" dirty="0"/>
              <a:t>	output  </a:t>
            </a:r>
            <a:r>
              <a:rPr lang="en-US" altLang="ja-JP" sz="1800" b="0" dirty="0"/>
              <a:t>best solution;</a:t>
            </a:r>
          </a:p>
          <a:p>
            <a:pPr algn="just" eaLnBrk="1" hangingPunct="1">
              <a:lnSpc>
                <a:spcPct val="120000"/>
              </a:lnSpc>
              <a:spcBef>
                <a:spcPct val="0"/>
              </a:spcBef>
              <a:buClrTx/>
              <a:buFontTx/>
              <a:buNone/>
            </a:pPr>
            <a:r>
              <a:rPr lang="en-US" altLang="ja-JP" sz="1800" dirty="0"/>
              <a:t>end </a:t>
            </a:r>
          </a:p>
        </p:txBody>
      </p:sp>
      <p:sp>
        <p:nvSpPr>
          <p:cNvPr id="2" name="矩形 1">
            <a:extLst>
              <a:ext uri="{FF2B5EF4-FFF2-40B4-BE49-F238E27FC236}">
                <a16:creationId xmlns:a16="http://schemas.microsoft.com/office/drawing/2014/main" id="{1C59398F-3E09-482E-46B8-BC7DBD0E5567}"/>
              </a:ext>
            </a:extLst>
          </p:cNvPr>
          <p:cNvSpPr>
            <a:spLocks noChangeArrowheads="1"/>
          </p:cNvSpPr>
          <p:nvPr/>
        </p:nvSpPr>
        <p:spPr bwMode="auto">
          <a:xfrm>
            <a:off x="1377950" y="2256312"/>
            <a:ext cx="4370388" cy="937738"/>
          </a:xfrm>
          <a:prstGeom prst="rect">
            <a:avLst/>
          </a:prstGeom>
          <a:noFill/>
          <a:ln w="444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
        <p:nvSpPr>
          <p:cNvPr id="4" name="矩形 3">
            <a:extLst>
              <a:ext uri="{FF2B5EF4-FFF2-40B4-BE49-F238E27FC236}">
                <a16:creationId xmlns:a16="http://schemas.microsoft.com/office/drawing/2014/main" id="{4E549446-1B57-0978-29E7-4578EBF7572B}"/>
              </a:ext>
            </a:extLst>
          </p:cNvPr>
          <p:cNvSpPr>
            <a:spLocks noChangeArrowheads="1"/>
          </p:cNvSpPr>
          <p:nvPr/>
        </p:nvSpPr>
        <p:spPr bwMode="auto">
          <a:xfrm>
            <a:off x="1377950" y="3194050"/>
            <a:ext cx="6543675" cy="1947863"/>
          </a:xfrm>
          <a:prstGeom prst="rect">
            <a:avLst/>
          </a:prstGeom>
          <a:noFill/>
          <a:ln w="44450" algn="ctr">
            <a:solidFill>
              <a:srgbClr val="C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灯片编号占位符 5">
            <a:extLst>
              <a:ext uri="{FF2B5EF4-FFF2-40B4-BE49-F238E27FC236}">
                <a16:creationId xmlns:a16="http://schemas.microsoft.com/office/drawing/2014/main" id="{C37955AE-176A-B80E-22F4-D9AA5425E92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90A61CA0-8737-46D8-BE91-36F0C8311FD1}" type="slidenum">
              <a:rPr kumimoji="0" lang="en-US" altLang="ja-JP" sz="1400" smtClean="0">
                <a:solidFill>
                  <a:srgbClr val="A50021"/>
                </a:solidFill>
              </a:rPr>
              <a:pPr>
                <a:spcBef>
                  <a:spcPct val="0"/>
                </a:spcBef>
                <a:buClrTx/>
                <a:buFontTx/>
                <a:buNone/>
              </a:pPr>
              <a:t>93</a:t>
            </a:fld>
            <a:endParaRPr kumimoji="0" lang="en-US" altLang="ja-JP" sz="1400">
              <a:solidFill>
                <a:srgbClr val="A50021"/>
              </a:solidFill>
            </a:endParaRPr>
          </a:p>
        </p:txBody>
      </p:sp>
      <p:sp>
        <p:nvSpPr>
          <p:cNvPr id="137219" name="Rectangle 2">
            <a:extLst>
              <a:ext uri="{FF2B5EF4-FFF2-40B4-BE49-F238E27FC236}">
                <a16:creationId xmlns:a16="http://schemas.microsoft.com/office/drawing/2014/main" id="{39196C5D-DB4D-0218-3DF3-D80A5128A993}"/>
              </a:ext>
            </a:extLst>
          </p:cNvPr>
          <p:cNvSpPr>
            <a:spLocks noGrp="1" noChangeArrowheads="1"/>
          </p:cNvSpPr>
          <p:nvPr>
            <p:ph type="title"/>
          </p:nvPr>
        </p:nvSpPr>
        <p:spPr/>
        <p:txBody>
          <a:bodyPr/>
          <a:lstStyle/>
          <a:p>
            <a:pPr eaLnBrk="1" hangingPunct="1"/>
            <a:r>
              <a:rPr lang="en-US" altLang="ja-JP" sz="3000"/>
              <a:t>General Structure of Genetic Algorithms</a:t>
            </a:r>
          </a:p>
        </p:txBody>
      </p:sp>
      <p:sp>
        <p:nvSpPr>
          <p:cNvPr id="631811" name="Rectangle 3">
            <a:extLst>
              <a:ext uri="{FF2B5EF4-FFF2-40B4-BE49-F238E27FC236}">
                <a16:creationId xmlns:a16="http://schemas.microsoft.com/office/drawing/2014/main" id="{9439DA9F-16A1-6CFB-FAF6-A41F2BFAF81D}"/>
              </a:ext>
            </a:extLst>
          </p:cNvPr>
          <p:cNvSpPr>
            <a:spLocks noGrp="1" noChangeArrowheads="1"/>
          </p:cNvSpPr>
          <p:nvPr>
            <p:ph type="body" idx="1"/>
          </p:nvPr>
        </p:nvSpPr>
        <p:spPr/>
        <p:txBody>
          <a:bodyPr/>
          <a:lstStyle/>
          <a:p>
            <a:pPr eaLnBrk="1" hangingPunct="1">
              <a:lnSpc>
                <a:spcPct val="80000"/>
              </a:lnSpc>
            </a:pPr>
            <a:r>
              <a:rPr lang="en-US" altLang="ja-JP" sz="1900" b="1" u="sng" dirty="0">
                <a:solidFill>
                  <a:srgbClr val="FF0000"/>
                </a:solidFill>
              </a:rPr>
              <a:t>Genetic Representation</a:t>
            </a:r>
            <a:r>
              <a:rPr lang="en-US" altLang="ja-JP" sz="1900" u="sng" dirty="0"/>
              <a:t> and</a:t>
            </a:r>
            <a:r>
              <a:rPr lang="en-US" altLang="ja-JP" sz="1900" b="1" u="sng" dirty="0"/>
              <a:t> </a:t>
            </a:r>
            <a:r>
              <a:rPr lang="en-US" altLang="ja-JP" sz="1900" b="1" u="sng" dirty="0">
                <a:solidFill>
                  <a:srgbClr val="FF0000"/>
                </a:solidFill>
              </a:rPr>
              <a:t>Initialization</a:t>
            </a:r>
            <a:r>
              <a:rPr lang="en-US" altLang="ja-JP" sz="1900" dirty="0"/>
              <a:t>:</a:t>
            </a:r>
          </a:p>
          <a:p>
            <a:pPr lvl="1" eaLnBrk="1" hangingPunct="1">
              <a:lnSpc>
                <a:spcPct val="80000"/>
              </a:lnSpc>
            </a:pPr>
            <a:r>
              <a:rPr lang="en-US" altLang="zh-CN" sz="1700" dirty="0"/>
              <a:t>The genetic algorithm maintains a </a:t>
            </a:r>
            <a:r>
              <a:rPr lang="en-US" altLang="zh-CN" sz="1700" b="1" dirty="0">
                <a:solidFill>
                  <a:srgbClr val="0000FF"/>
                </a:solidFill>
              </a:rPr>
              <a:t>population</a:t>
            </a:r>
            <a:r>
              <a:rPr lang="en-US" altLang="zh-CN" sz="1700" dirty="0">
                <a:solidFill>
                  <a:srgbClr val="0000FF"/>
                </a:solidFill>
              </a:rPr>
              <a:t> </a:t>
            </a:r>
            <a:r>
              <a:rPr lang="en-US" altLang="zh-CN" sz="1700" i="1" dirty="0">
                <a:solidFill>
                  <a:srgbClr val="0000FF"/>
                </a:solidFill>
              </a:rPr>
              <a:t>P</a:t>
            </a:r>
            <a:r>
              <a:rPr lang="en-US" altLang="zh-CN" sz="1700" dirty="0">
                <a:solidFill>
                  <a:srgbClr val="0000FF"/>
                </a:solidFill>
              </a:rPr>
              <a:t>(</a:t>
            </a:r>
            <a:r>
              <a:rPr lang="en-US" altLang="zh-CN" sz="1700" i="1" dirty="0">
                <a:solidFill>
                  <a:srgbClr val="0000FF"/>
                </a:solidFill>
              </a:rPr>
              <a:t>t</a:t>
            </a:r>
            <a:r>
              <a:rPr lang="en-US" altLang="zh-CN" sz="1700" dirty="0">
                <a:solidFill>
                  <a:srgbClr val="0000FF"/>
                </a:solidFill>
              </a:rPr>
              <a:t>)</a:t>
            </a:r>
            <a:r>
              <a:rPr lang="en-US" altLang="zh-CN" sz="1700" dirty="0"/>
              <a:t> </a:t>
            </a:r>
            <a:r>
              <a:rPr lang="en-US" altLang="zh-CN" sz="1700" dirty="0">
                <a:solidFill>
                  <a:srgbClr val="0000FF"/>
                </a:solidFill>
              </a:rPr>
              <a:t>of </a:t>
            </a:r>
            <a:r>
              <a:rPr lang="en-US" altLang="ja-JP" sz="1700" b="1" dirty="0">
                <a:solidFill>
                  <a:srgbClr val="0000FF"/>
                </a:solidFill>
              </a:rPr>
              <a:t>chromosomes</a:t>
            </a:r>
            <a:r>
              <a:rPr lang="en-US" altLang="zh-CN" sz="1700" dirty="0">
                <a:solidFill>
                  <a:srgbClr val="0000FF"/>
                </a:solidFill>
              </a:rPr>
              <a:t> </a:t>
            </a:r>
            <a:r>
              <a:rPr lang="en-US" altLang="ja-JP" sz="1700" dirty="0">
                <a:solidFill>
                  <a:srgbClr val="0000FF"/>
                </a:solidFill>
              </a:rPr>
              <a:t>or</a:t>
            </a:r>
            <a:r>
              <a:rPr lang="en-US" altLang="ja-JP" sz="1700" b="1" dirty="0">
                <a:solidFill>
                  <a:srgbClr val="0000FF"/>
                </a:solidFill>
              </a:rPr>
              <a:t> individuals </a:t>
            </a:r>
            <a:r>
              <a:rPr lang="en-US" altLang="ja-JP" sz="1700" i="1" dirty="0" err="1">
                <a:solidFill>
                  <a:srgbClr val="0000FF"/>
                </a:solidFill>
              </a:rPr>
              <a:t>v</a:t>
            </a:r>
            <a:r>
              <a:rPr lang="en-US" altLang="ja-JP" sz="1700" i="1" baseline="-25000" dirty="0" err="1">
                <a:solidFill>
                  <a:srgbClr val="0000FF"/>
                </a:solidFill>
              </a:rPr>
              <a:t>k</a:t>
            </a:r>
            <a:r>
              <a:rPr lang="en-US" altLang="ja-JP" sz="1700" dirty="0">
                <a:solidFill>
                  <a:srgbClr val="0000FF"/>
                </a:solidFill>
              </a:rPr>
              <a:t>(</a:t>
            </a:r>
            <a:r>
              <a:rPr lang="en-US" altLang="ja-JP" sz="1700" i="1" dirty="0">
                <a:solidFill>
                  <a:srgbClr val="0000FF"/>
                </a:solidFill>
              </a:rPr>
              <a:t>t</a:t>
            </a:r>
            <a:r>
              <a:rPr lang="en-US" altLang="ja-JP" sz="1700" dirty="0">
                <a:solidFill>
                  <a:srgbClr val="0000FF"/>
                </a:solidFill>
              </a:rPr>
              <a:t>), </a:t>
            </a:r>
            <a:r>
              <a:rPr lang="en-US" altLang="ja-JP" sz="1700" i="1" dirty="0">
                <a:solidFill>
                  <a:srgbClr val="0000FF"/>
                </a:solidFill>
              </a:rPr>
              <a:t>k</a:t>
            </a:r>
            <a:r>
              <a:rPr lang="en-US" altLang="ja-JP" sz="1700" dirty="0">
                <a:solidFill>
                  <a:srgbClr val="0000FF"/>
                </a:solidFill>
              </a:rPr>
              <a:t>=1, 2, …, </a:t>
            </a:r>
            <a:r>
              <a:rPr lang="en-US" altLang="ja-JP" sz="1700" i="1" dirty="0" err="1">
                <a:solidFill>
                  <a:srgbClr val="0000FF"/>
                </a:solidFill>
              </a:rPr>
              <a:t>popSize</a:t>
            </a:r>
            <a:r>
              <a:rPr lang="en-US" altLang="zh-CN" sz="1700" dirty="0"/>
              <a:t> for </a:t>
            </a:r>
            <a:r>
              <a:rPr lang="en-US" altLang="zh-CN" sz="1700" dirty="0">
                <a:solidFill>
                  <a:srgbClr val="0000FF"/>
                </a:solidFill>
              </a:rPr>
              <a:t>generation </a:t>
            </a:r>
            <a:r>
              <a:rPr lang="en-US" altLang="zh-CN" sz="1700" i="1" dirty="0">
                <a:solidFill>
                  <a:srgbClr val="0000FF"/>
                </a:solidFill>
              </a:rPr>
              <a:t>t</a:t>
            </a:r>
            <a:r>
              <a:rPr lang="en-US" altLang="zh-CN" sz="1700" dirty="0"/>
              <a:t>. </a:t>
            </a:r>
            <a:r>
              <a:rPr lang="en-US" altLang="zh-CN" sz="1400" dirty="0">
                <a:solidFill>
                  <a:schemeClr val="accent2"/>
                </a:solidFill>
              </a:rPr>
              <a:t>(</a:t>
            </a:r>
            <a:r>
              <a:rPr lang="zh-CN" altLang="en-US" sz="1400" dirty="0">
                <a:solidFill>
                  <a:schemeClr val="accent2"/>
                </a:solidFill>
                <a:ea typeface="宋体" panose="02010600030101010101" pitchFamily="2" charset="-122"/>
              </a:rPr>
              <a:t>保持一个规模不变群体</a:t>
            </a:r>
            <a:r>
              <a:rPr lang="en-US" altLang="zh-CN" sz="1400" dirty="0">
                <a:solidFill>
                  <a:schemeClr val="accent2"/>
                </a:solidFill>
                <a:ea typeface="宋体" panose="02010600030101010101" pitchFamily="2" charset="-122"/>
              </a:rPr>
              <a:t>)</a:t>
            </a:r>
            <a:endParaRPr lang="en-US" altLang="ja-JP" sz="1400" dirty="0">
              <a:solidFill>
                <a:schemeClr val="accent2"/>
              </a:solidFill>
              <a:ea typeface="宋体" panose="02010600030101010101" pitchFamily="2" charset="-122"/>
            </a:endParaRPr>
          </a:p>
          <a:p>
            <a:pPr lvl="1" eaLnBrk="1" hangingPunct="1">
              <a:lnSpc>
                <a:spcPct val="80000"/>
              </a:lnSpc>
            </a:pPr>
            <a:r>
              <a:rPr lang="en-US" altLang="zh-CN" sz="1700" dirty="0"/>
              <a:t>Each </a:t>
            </a:r>
            <a:r>
              <a:rPr lang="en-US" altLang="zh-CN" sz="1700" dirty="0">
                <a:solidFill>
                  <a:srgbClr val="0000FF"/>
                </a:solidFill>
              </a:rPr>
              <a:t>chromosome represents a potential</a:t>
            </a:r>
            <a:r>
              <a:rPr lang="en-US" altLang="ja-JP" sz="1700" dirty="0">
                <a:solidFill>
                  <a:srgbClr val="0000FF"/>
                </a:solidFill>
              </a:rPr>
              <a:t> </a:t>
            </a:r>
            <a:r>
              <a:rPr lang="en-US" altLang="zh-CN" sz="1700" dirty="0">
                <a:solidFill>
                  <a:srgbClr val="0000FF"/>
                </a:solidFill>
              </a:rPr>
              <a:t>solution</a:t>
            </a:r>
            <a:r>
              <a:rPr lang="en-US" altLang="zh-CN" sz="1700" dirty="0"/>
              <a:t> to the problem at hand. </a:t>
            </a:r>
            <a:endParaRPr lang="en-US" altLang="ja-JP" sz="1700" dirty="0"/>
          </a:p>
          <a:p>
            <a:pPr eaLnBrk="1" hangingPunct="1">
              <a:lnSpc>
                <a:spcPct val="80000"/>
              </a:lnSpc>
            </a:pPr>
            <a:r>
              <a:rPr lang="en-US" altLang="ja-JP" sz="1900" b="1" u="sng" dirty="0">
                <a:solidFill>
                  <a:srgbClr val="FF0000"/>
                </a:solidFill>
              </a:rPr>
              <a:t>Evaluation</a:t>
            </a:r>
            <a:r>
              <a:rPr lang="en-US" altLang="ja-JP" sz="1900" dirty="0"/>
              <a:t>:</a:t>
            </a:r>
          </a:p>
          <a:p>
            <a:pPr lvl="1" eaLnBrk="1" hangingPunct="1">
              <a:lnSpc>
                <a:spcPct val="80000"/>
              </a:lnSpc>
            </a:pPr>
            <a:r>
              <a:rPr lang="en-US" altLang="zh-CN" sz="1700" dirty="0"/>
              <a:t>Each chromosome is </a:t>
            </a:r>
            <a:r>
              <a:rPr lang="en-US" altLang="zh-CN" sz="1700" dirty="0">
                <a:solidFill>
                  <a:srgbClr val="0000FF"/>
                </a:solidFill>
              </a:rPr>
              <a:t>evaluated</a:t>
            </a:r>
            <a:r>
              <a:rPr lang="en-US" altLang="zh-CN" sz="1700" dirty="0"/>
              <a:t> to give some</a:t>
            </a:r>
            <a:r>
              <a:rPr lang="en-US" altLang="ja-JP" sz="1700" dirty="0"/>
              <a:t> </a:t>
            </a:r>
            <a:r>
              <a:rPr lang="en-US" altLang="zh-CN" sz="1700" dirty="0">
                <a:solidFill>
                  <a:srgbClr val="0000FF"/>
                </a:solidFill>
              </a:rPr>
              <a:t>measure of its </a:t>
            </a:r>
            <a:r>
              <a:rPr lang="en-US" altLang="zh-CN" sz="1700" b="1" dirty="0">
                <a:solidFill>
                  <a:srgbClr val="0000FF"/>
                </a:solidFill>
              </a:rPr>
              <a:t>fitness</a:t>
            </a:r>
            <a:r>
              <a:rPr lang="en-US" altLang="ja-JP" sz="1700" dirty="0">
                <a:solidFill>
                  <a:srgbClr val="0000FF"/>
                </a:solidFill>
              </a:rPr>
              <a:t> </a:t>
            </a:r>
            <a:r>
              <a:rPr lang="en-US" altLang="ja-JP" sz="1700" i="1" dirty="0">
                <a:solidFill>
                  <a:srgbClr val="0000FF"/>
                </a:solidFill>
              </a:rPr>
              <a:t>eval</a:t>
            </a:r>
            <a:r>
              <a:rPr lang="en-US" altLang="ja-JP" sz="1700" dirty="0">
                <a:solidFill>
                  <a:srgbClr val="0000FF"/>
                </a:solidFill>
              </a:rPr>
              <a:t>(</a:t>
            </a:r>
            <a:r>
              <a:rPr lang="en-US" altLang="ja-JP" sz="1700" i="1" dirty="0" err="1">
                <a:solidFill>
                  <a:srgbClr val="0000FF"/>
                </a:solidFill>
              </a:rPr>
              <a:t>v</a:t>
            </a:r>
            <a:r>
              <a:rPr lang="en-US" altLang="ja-JP" sz="1700" i="1" baseline="-25000" dirty="0" err="1">
                <a:solidFill>
                  <a:srgbClr val="0000FF"/>
                </a:solidFill>
              </a:rPr>
              <a:t>k</a:t>
            </a:r>
            <a:r>
              <a:rPr lang="en-US" altLang="ja-JP" sz="1700" dirty="0">
                <a:solidFill>
                  <a:srgbClr val="0000FF"/>
                </a:solidFill>
              </a:rPr>
              <a:t>)</a:t>
            </a:r>
            <a:r>
              <a:rPr lang="en-US" altLang="zh-CN" sz="1700" dirty="0"/>
              <a:t>.</a:t>
            </a:r>
            <a:endParaRPr lang="en-US" altLang="ja-JP" sz="1700" dirty="0"/>
          </a:p>
          <a:p>
            <a:pPr eaLnBrk="1" hangingPunct="1">
              <a:lnSpc>
                <a:spcPct val="80000"/>
              </a:lnSpc>
            </a:pPr>
            <a:r>
              <a:rPr lang="en-US" altLang="ja-JP" sz="1900" b="1" u="sng" dirty="0">
                <a:solidFill>
                  <a:srgbClr val="FF0000"/>
                </a:solidFill>
              </a:rPr>
              <a:t>Genetic Operators</a:t>
            </a:r>
            <a:r>
              <a:rPr lang="en-US" altLang="ja-JP" sz="1900" dirty="0"/>
              <a:t>:</a:t>
            </a:r>
          </a:p>
          <a:p>
            <a:pPr lvl="1" eaLnBrk="1" hangingPunct="1">
              <a:lnSpc>
                <a:spcPct val="80000"/>
              </a:lnSpc>
            </a:pPr>
            <a:r>
              <a:rPr lang="en-US" altLang="zh-CN" sz="1700" dirty="0"/>
              <a:t>Some chromosomes undergo stochastic transformations by means of</a:t>
            </a:r>
            <a:r>
              <a:rPr lang="en-US" altLang="ja-JP" sz="1700" dirty="0"/>
              <a:t> </a:t>
            </a:r>
            <a:r>
              <a:rPr lang="en-US" altLang="zh-CN" sz="1700" dirty="0"/>
              <a:t>genetic operators to form new chromosomes</a:t>
            </a:r>
            <a:r>
              <a:rPr lang="en-US" altLang="ja-JP" sz="1700" dirty="0"/>
              <a:t>, </a:t>
            </a:r>
            <a:r>
              <a:rPr lang="en-US" altLang="ja-JP" sz="1700" i="1" dirty="0"/>
              <a:t>i.e.,</a:t>
            </a:r>
            <a:r>
              <a:rPr lang="en-US" altLang="ja-JP" sz="1700" dirty="0"/>
              <a:t> </a:t>
            </a:r>
            <a:r>
              <a:rPr lang="en-US" altLang="ja-JP" sz="1700" b="1" dirty="0"/>
              <a:t>offspring</a:t>
            </a:r>
            <a:r>
              <a:rPr lang="en-US" altLang="zh-CN" sz="1700" dirty="0"/>
              <a:t>. </a:t>
            </a:r>
            <a:endParaRPr lang="en-US" altLang="ja-JP" sz="1700" dirty="0"/>
          </a:p>
          <a:p>
            <a:pPr lvl="1" eaLnBrk="1" hangingPunct="1">
              <a:lnSpc>
                <a:spcPct val="80000"/>
              </a:lnSpc>
            </a:pPr>
            <a:r>
              <a:rPr lang="en-US" altLang="zh-CN" sz="1700" dirty="0"/>
              <a:t>There are two kinds of transformation: </a:t>
            </a:r>
            <a:endParaRPr lang="en-US" altLang="ja-JP" sz="1700" dirty="0"/>
          </a:p>
          <a:p>
            <a:pPr lvl="2" eaLnBrk="1" hangingPunct="1">
              <a:lnSpc>
                <a:spcPct val="80000"/>
              </a:lnSpc>
            </a:pPr>
            <a:r>
              <a:rPr lang="en-US" altLang="ja-JP" sz="1600" b="1" dirty="0">
                <a:solidFill>
                  <a:srgbClr val="0000FF"/>
                </a:solidFill>
              </a:rPr>
              <a:t>C</a:t>
            </a:r>
            <a:r>
              <a:rPr lang="en-US" altLang="zh-CN" sz="1600" b="1" dirty="0">
                <a:solidFill>
                  <a:srgbClr val="0000FF"/>
                </a:solidFill>
              </a:rPr>
              <a:t>rossover</a:t>
            </a:r>
            <a:r>
              <a:rPr lang="en-US" altLang="zh-CN" sz="1600" dirty="0"/>
              <a:t>, which creates new chromosomes by combining parts from two chromosomes. </a:t>
            </a:r>
            <a:endParaRPr lang="en-US" altLang="ja-JP" sz="1600" dirty="0"/>
          </a:p>
          <a:p>
            <a:pPr lvl="2" eaLnBrk="1" hangingPunct="1">
              <a:lnSpc>
                <a:spcPct val="80000"/>
              </a:lnSpc>
            </a:pPr>
            <a:r>
              <a:rPr lang="en-US" altLang="ja-JP" sz="1600" b="1" dirty="0">
                <a:solidFill>
                  <a:srgbClr val="0000FF"/>
                </a:solidFill>
              </a:rPr>
              <a:t>M</a:t>
            </a:r>
            <a:r>
              <a:rPr lang="en-US" altLang="zh-CN" sz="1600" b="1" dirty="0">
                <a:solidFill>
                  <a:srgbClr val="0000FF"/>
                </a:solidFill>
              </a:rPr>
              <a:t>utation</a:t>
            </a:r>
            <a:r>
              <a:rPr lang="en-US" altLang="zh-CN" sz="1600" dirty="0"/>
              <a:t>, which creates</a:t>
            </a:r>
            <a:r>
              <a:rPr lang="en-US" altLang="ja-JP" sz="1600" dirty="0"/>
              <a:t> </a:t>
            </a:r>
            <a:r>
              <a:rPr lang="en-US" altLang="zh-CN" sz="1600" dirty="0"/>
              <a:t>new chromosomes by making changes in a single</a:t>
            </a:r>
            <a:r>
              <a:rPr lang="en-US" altLang="ja-JP" sz="1600" dirty="0"/>
              <a:t> </a:t>
            </a:r>
            <a:r>
              <a:rPr lang="en-US" altLang="zh-CN" sz="1600" dirty="0"/>
              <a:t>chromosome</a:t>
            </a:r>
            <a:r>
              <a:rPr lang="en-US" altLang="ja-JP" sz="1600" dirty="0"/>
              <a:t>.</a:t>
            </a:r>
          </a:p>
          <a:p>
            <a:pPr lvl="1" eaLnBrk="1" hangingPunct="1">
              <a:lnSpc>
                <a:spcPct val="80000"/>
              </a:lnSpc>
            </a:pPr>
            <a:r>
              <a:rPr lang="en-US" altLang="zh-CN" sz="1700" dirty="0">
                <a:solidFill>
                  <a:srgbClr val="0000FF"/>
                </a:solidFill>
              </a:rPr>
              <a:t>New chromosomes</a:t>
            </a:r>
            <a:r>
              <a:rPr lang="en-US" altLang="zh-CN" sz="1700" dirty="0"/>
              <a:t>, called</a:t>
            </a:r>
            <a:r>
              <a:rPr lang="en-US" altLang="ja-JP" sz="1700" dirty="0"/>
              <a:t> </a:t>
            </a:r>
            <a:r>
              <a:rPr lang="en-US" altLang="zh-CN" sz="1700" b="1" dirty="0">
                <a:solidFill>
                  <a:srgbClr val="0000FF"/>
                </a:solidFill>
              </a:rPr>
              <a:t>offspring</a:t>
            </a:r>
            <a:r>
              <a:rPr lang="en-US" altLang="zh-CN" sz="1700" dirty="0">
                <a:solidFill>
                  <a:srgbClr val="0000FF"/>
                </a:solidFill>
              </a:rPr>
              <a:t> </a:t>
            </a:r>
            <a:r>
              <a:rPr lang="en-US" altLang="zh-CN" sz="1700" i="1" dirty="0">
                <a:solidFill>
                  <a:srgbClr val="0000FF"/>
                </a:solidFill>
              </a:rPr>
              <a:t>C</a:t>
            </a:r>
            <a:r>
              <a:rPr lang="en-US" altLang="zh-CN" sz="1700" dirty="0">
                <a:solidFill>
                  <a:srgbClr val="0000FF"/>
                </a:solidFill>
              </a:rPr>
              <a:t>(</a:t>
            </a:r>
            <a:r>
              <a:rPr lang="en-US" altLang="zh-CN" sz="1700" i="1" dirty="0">
                <a:solidFill>
                  <a:srgbClr val="0000FF"/>
                </a:solidFill>
              </a:rPr>
              <a:t>t</a:t>
            </a:r>
            <a:r>
              <a:rPr lang="en-US" altLang="zh-CN" sz="1700" dirty="0">
                <a:solidFill>
                  <a:srgbClr val="0000FF"/>
                </a:solidFill>
              </a:rPr>
              <a:t>),</a:t>
            </a:r>
            <a:r>
              <a:rPr lang="en-US" altLang="zh-CN" sz="1700" dirty="0"/>
              <a:t> are then evaluated. </a:t>
            </a:r>
            <a:endParaRPr lang="en-US" altLang="ja-JP" sz="1700" dirty="0"/>
          </a:p>
          <a:p>
            <a:pPr eaLnBrk="1" hangingPunct="1">
              <a:lnSpc>
                <a:spcPct val="80000"/>
              </a:lnSpc>
            </a:pPr>
            <a:r>
              <a:rPr lang="en-US" altLang="ja-JP" sz="1900" b="1" u="sng" dirty="0">
                <a:solidFill>
                  <a:srgbClr val="FF0000"/>
                </a:solidFill>
              </a:rPr>
              <a:t>Selection</a:t>
            </a:r>
            <a:r>
              <a:rPr lang="en-US" altLang="ja-JP" sz="1900" dirty="0"/>
              <a:t>:</a:t>
            </a:r>
          </a:p>
          <a:p>
            <a:pPr lvl="1" eaLnBrk="1" hangingPunct="1">
              <a:lnSpc>
                <a:spcPct val="80000"/>
              </a:lnSpc>
            </a:pPr>
            <a:r>
              <a:rPr lang="en-US" altLang="zh-CN" sz="1700" dirty="0"/>
              <a:t>A new population is formed by </a:t>
            </a:r>
            <a:r>
              <a:rPr lang="en-US" altLang="zh-CN" sz="1700" dirty="0">
                <a:solidFill>
                  <a:srgbClr val="0000FF"/>
                </a:solidFill>
              </a:rPr>
              <a:t>selecting</a:t>
            </a:r>
            <a:r>
              <a:rPr lang="en-US" altLang="ja-JP" sz="1700" dirty="0"/>
              <a:t> </a:t>
            </a:r>
            <a:r>
              <a:rPr lang="en-US" altLang="zh-CN" sz="1700" b="1" dirty="0"/>
              <a:t>the</a:t>
            </a:r>
            <a:r>
              <a:rPr lang="en-US" altLang="zh-CN" sz="1700" dirty="0"/>
              <a:t> </a:t>
            </a:r>
            <a:r>
              <a:rPr lang="en-US" altLang="zh-CN" sz="1700" b="1" dirty="0"/>
              <a:t>more fit chromosomes</a:t>
            </a:r>
            <a:r>
              <a:rPr lang="en-US" altLang="zh-CN" sz="1700" dirty="0"/>
              <a:t> </a:t>
            </a:r>
            <a:r>
              <a:rPr lang="en-US" altLang="zh-CN" sz="1700" dirty="0">
                <a:solidFill>
                  <a:srgbClr val="0000FF"/>
                </a:solidFill>
              </a:rPr>
              <a:t>from the parent population and the offspring</a:t>
            </a:r>
            <a:r>
              <a:rPr lang="en-US" altLang="ja-JP" sz="1700" dirty="0">
                <a:solidFill>
                  <a:srgbClr val="0000FF"/>
                </a:solidFill>
              </a:rPr>
              <a:t> </a:t>
            </a:r>
            <a:r>
              <a:rPr lang="en-US" altLang="zh-CN" sz="1700" dirty="0">
                <a:solidFill>
                  <a:srgbClr val="0000FF"/>
                </a:solidFill>
              </a:rPr>
              <a:t>population</a:t>
            </a:r>
            <a:r>
              <a:rPr lang="en-US" altLang="zh-CN" sz="1700" dirty="0"/>
              <a:t>.  </a:t>
            </a:r>
            <a:endParaRPr lang="en-US" altLang="ja-JP" sz="1700" dirty="0"/>
          </a:p>
          <a:p>
            <a:pPr eaLnBrk="1" hangingPunct="1">
              <a:lnSpc>
                <a:spcPct val="80000"/>
              </a:lnSpc>
            </a:pPr>
            <a:r>
              <a:rPr lang="en-US" altLang="ja-JP" sz="1900" b="1" u="sng" dirty="0">
                <a:solidFill>
                  <a:srgbClr val="FF0000"/>
                </a:solidFill>
              </a:rPr>
              <a:t>Best solution</a:t>
            </a:r>
            <a:r>
              <a:rPr lang="en-US" altLang="ja-JP" sz="1900" dirty="0"/>
              <a:t>:</a:t>
            </a:r>
          </a:p>
          <a:p>
            <a:pPr lvl="1" eaLnBrk="1" hangingPunct="1">
              <a:lnSpc>
                <a:spcPct val="80000"/>
              </a:lnSpc>
            </a:pPr>
            <a:r>
              <a:rPr lang="en-US" altLang="zh-CN" sz="1700" dirty="0"/>
              <a:t>After several generations, the algorithm</a:t>
            </a:r>
            <a:r>
              <a:rPr lang="en-US" altLang="ja-JP" sz="1700" dirty="0"/>
              <a:t> </a:t>
            </a:r>
            <a:r>
              <a:rPr lang="en-US" altLang="zh-CN" sz="1700" dirty="0">
                <a:solidFill>
                  <a:srgbClr val="0000FF"/>
                </a:solidFill>
              </a:rPr>
              <a:t>converges to </a:t>
            </a:r>
            <a:r>
              <a:rPr lang="en-US" altLang="zh-CN" sz="1700" b="1" dirty="0">
                <a:solidFill>
                  <a:srgbClr val="0000FF"/>
                </a:solidFill>
              </a:rPr>
              <a:t>the best chromosome</a:t>
            </a:r>
            <a:r>
              <a:rPr lang="en-US" altLang="zh-CN" sz="1700" dirty="0"/>
              <a:t>, which hopefully represents</a:t>
            </a:r>
            <a:r>
              <a:rPr lang="en-US" altLang="ja-JP" sz="1700" dirty="0"/>
              <a:t> </a:t>
            </a:r>
            <a:r>
              <a:rPr lang="en-US" altLang="zh-CN" sz="1700" dirty="0"/>
              <a:t>an optimal or suboptimal solution to the problem.</a:t>
            </a:r>
            <a:endParaRPr lang="en-US" altLang="ja-JP" sz="17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1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181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631811">
                                            <p:txEl>
                                              <p:pRg st="5" end="5"/>
                                            </p:txEl>
                                          </p:spTgt>
                                        </p:tgtEl>
                                        <p:attrNameLst>
                                          <p:attrName>style.visibility</p:attrName>
                                        </p:attrNameLst>
                                      </p:cBhvr>
                                      <p:to>
                                        <p:strVal val="visible"/>
                                      </p:to>
                                    </p:set>
                                    <p:animEffect transition="in" filter="slide(fromBottom)">
                                      <p:cBhvr>
                                        <p:cTn id="15" dur="500"/>
                                        <p:tgtEl>
                                          <p:spTgt spid="631811">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631811">
                                            <p:txEl>
                                              <p:pRg st="11" end="11"/>
                                            </p:txEl>
                                          </p:spTgt>
                                        </p:tgtEl>
                                        <p:attrNameLst>
                                          <p:attrName>style.visibility</p:attrName>
                                        </p:attrNameLst>
                                      </p:cBhvr>
                                      <p:to>
                                        <p:strVal val="visible"/>
                                      </p:to>
                                    </p:set>
                                    <p:animEffect transition="in" filter="slide(fromBottom)">
                                      <p:cBhvr>
                                        <p:cTn id="20" dur="500"/>
                                        <p:tgtEl>
                                          <p:spTgt spid="631811">
                                            <p:txEl>
                                              <p:pRg st="11" end="1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31811">
                                            <p:txEl>
                                              <p:pRg st="13" end="13"/>
                                            </p:txEl>
                                          </p:spTgt>
                                        </p:tgtEl>
                                        <p:attrNameLst>
                                          <p:attrName>style.visibility</p:attrName>
                                        </p:attrNameLst>
                                      </p:cBhvr>
                                      <p:to>
                                        <p:strVal val="visible"/>
                                      </p:to>
                                    </p:set>
                                    <p:animEffect transition="in" filter="slide(fromBottom)">
                                      <p:cBhvr>
                                        <p:cTn id="25" dur="500"/>
                                        <p:tgtEl>
                                          <p:spTgt spid="631811">
                                            <p:txEl>
                                              <p:pRg st="13" end="1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631811">
                                            <p:txEl>
                                              <p:pRg st="6" end="6"/>
                                            </p:txEl>
                                          </p:spTgt>
                                        </p:tgtEl>
                                        <p:attrNameLst>
                                          <p:attrName>style.visibility</p:attrName>
                                        </p:attrNameLst>
                                      </p:cBhvr>
                                      <p:to>
                                        <p:strVal val="visible"/>
                                      </p:to>
                                    </p:set>
                                    <p:animEffect transition="in" filter="slide(fromBottom)">
                                      <p:cBhvr>
                                        <p:cTn id="30" dur="500"/>
                                        <p:tgtEl>
                                          <p:spTgt spid="631811">
                                            <p:txEl>
                                              <p:pRg st="6" end="6"/>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631811">
                                            <p:txEl>
                                              <p:pRg st="7" end="7"/>
                                            </p:txEl>
                                          </p:spTgt>
                                        </p:tgtEl>
                                        <p:attrNameLst>
                                          <p:attrName>style.visibility</p:attrName>
                                        </p:attrNameLst>
                                      </p:cBhvr>
                                      <p:to>
                                        <p:strVal val="visible"/>
                                      </p:to>
                                    </p:set>
                                    <p:animEffect transition="in" filter="slide(fromBottom)">
                                      <p:cBhvr>
                                        <p:cTn id="33" dur="500"/>
                                        <p:tgtEl>
                                          <p:spTgt spid="631811">
                                            <p:txEl>
                                              <p:pRg st="7" end="7"/>
                                            </p:txEl>
                                          </p:spTgt>
                                        </p:tgtEl>
                                      </p:cBhvr>
                                    </p:animEffect>
                                  </p:childTnLst>
                                </p:cTn>
                              </p:par>
                              <p:par>
                                <p:cTn id="34" presetID="12" presetClass="entr" presetSubtype="4" fill="hold" nodeType="withEffect">
                                  <p:stCondLst>
                                    <p:cond delay="0"/>
                                  </p:stCondLst>
                                  <p:childTnLst>
                                    <p:set>
                                      <p:cBhvr>
                                        <p:cTn id="35" dur="1" fill="hold">
                                          <p:stCondLst>
                                            <p:cond delay="0"/>
                                          </p:stCondLst>
                                        </p:cTn>
                                        <p:tgtEl>
                                          <p:spTgt spid="631811">
                                            <p:txEl>
                                              <p:pRg st="8" end="8"/>
                                            </p:txEl>
                                          </p:spTgt>
                                        </p:tgtEl>
                                        <p:attrNameLst>
                                          <p:attrName>style.visibility</p:attrName>
                                        </p:attrNameLst>
                                      </p:cBhvr>
                                      <p:to>
                                        <p:strVal val="visible"/>
                                      </p:to>
                                    </p:set>
                                    <p:animEffect transition="in" filter="slide(fromBottom)">
                                      <p:cBhvr>
                                        <p:cTn id="36" dur="500"/>
                                        <p:tgtEl>
                                          <p:spTgt spid="631811">
                                            <p:txEl>
                                              <p:pRg st="8" end="8"/>
                                            </p:txEl>
                                          </p:spTgt>
                                        </p:tgtEl>
                                      </p:cBhvr>
                                    </p:animEffect>
                                  </p:childTnLst>
                                </p:cTn>
                              </p:par>
                              <p:par>
                                <p:cTn id="37" presetID="12" presetClass="entr" presetSubtype="4" fill="hold" nodeType="withEffect">
                                  <p:stCondLst>
                                    <p:cond delay="0"/>
                                  </p:stCondLst>
                                  <p:childTnLst>
                                    <p:set>
                                      <p:cBhvr>
                                        <p:cTn id="38" dur="1" fill="hold">
                                          <p:stCondLst>
                                            <p:cond delay="0"/>
                                          </p:stCondLst>
                                        </p:cTn>
                                        <p:tgtEl>
                                          <p:spTgt spid="631811">
                                            <p:txEl>
                                              <p:pRg st="9" end="9"/>
                                            </p:txEl>
                                          </p:spTgt>
                                        </p:tgtEl>
                                        <p:attrNameLst>
                                          <p:attrName>style.visibility</p:attrName>
                                        </p:attrNameLst>
                                      </p:cBhvr>
                                      <p:to>
                                        <p:strVal val="visible"/>
                                      </p:to>
                                    </p:set>
                                    <p:animEffect transition="in" filter="slide(fromBottom)">
                                      <p:cBhvr>
                                        <p:cTn id="39" dur="500"/>
                                        <p:tgtEl>
                                          <p:spTgt spid="631811">
                                            <p:txEl>
                                              <p:pRg st="9" end="9"/>
                                            </p:txEl>
                                          </p:spTgt>
                                        </p:tgtEl>
                                      </p:cBhvr>
                                    </p:animEffect>
                                  </p:childTnLst>
                                </p:cTn>
                              </p:par>
                              <p:par>
                                <p:cTn id="40" presetID="12" presetClass="entr" presetSubtype="4" fill="hold" nodeType="withEffect">
                                  <p:stCondLst>
                                    <p:cond delay="0"/>
                                  </p:stCondLst>
                                  <p:childTnLst>
                                    <p:set>
                                      <p:cBhvr>
                                        <p:cTn id="41" dur="1" fill="hold">
                                          <p:stCondLst>
                                            <p:cond delay="0"/>
                                          </p:stCondLst>
                                        </p:cTn>
                                        <p:tgtEl>
                                          <p:spTgt spid="631811">
                                            <p:txEl>
                                              <p:pRg st="10" end="10"/>
                                            </p:txEl>
                                          </p:spTgt>
                                        </p:tgtEl>
                                        <p:attrNameLst>
                                          <p:attrName>style.visibility</p:attrName>
                                        </p:attrNameLst>
                                      </p:cBhvr>
                                      <p:to>
                                        <p:strVal val="visible"/>
                                      </p:to>
                                    </p:set>
                                    <p:animEffect transition="in" filter="slide(fromBottom)">
                                      <p:cBhvr>
                                        <p:cTn id="42" dur="500"/>
                                        <p:tgtEl>
                                          <p:spTgt spid="631811">
                                            <p:txEl>
                                              <p:pRg st="10" end="10"/>
                                            </p:txEl>
                                          </p:spTgt>
                                        </p:tgtEl>
                                      </p:cBhvr>
                                    </p:animEffect>
                                  </p:childTnLst>
                                </p:cTn>
                              </p:par>
                              <p:par>
                                <p:cTn id="43" presetID="12" presetClass="entr" presetSubtype="4" fill="hold" nodeType="withEffect">
                                  <p:stCondLst>
                                    <p:cond delay="0"/>
                                  </p:stCondLst>
                                  <p:childTnLst>
                                    <p:set>
                                      <p:cBhvr>
                                        <p:cTn id="44" dur="1" fill="hold">
                                          <p:stCondLst>
                                            <p:cond delay="0"/>
                                          </p:stCondLst>
                                        </p:cTn>
                                        <p:tgtEl>
                                          <p:spTgt spid="631811">
                                            <p:txEl>
                                              <p:pRg st="12" end="12"/>
                                            </p:txEl>
                                          </p:spTgt>
                                        </p:tgtEl>
                                        <p:attrNameLst>
                                          <p:attrName>style.visibility</p:attrName>
                                        </p:attrNameLst>
                                      </p:cBhvr>
                                      <p:to>
                                        <p:strVal val="visible"/>
                                      </p:to>
                                    </p:set>
                                    <p:animEffect transition="in" filter="slide(fromBottom)">
                                      <p:cBhvr>
                                        <p:cTn id="45" dur="500"/>
                                        <p:tgtEl>
                                          <p:spTgt spid="631811">
                                            <p:txEl>
                                              <p:pRg st="12" end="12"/>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631811">
                                            <p:txEl>
                                              <p:pRg st="1" end="1"/>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31811">
                                            <p:txEl>
                                              <p:pRg st="2" end="2"/>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31811">
                                            <p:txEl>
                                              <p:pRg st="4" end="4"/>
                                            </p:txEl>
                                          </p:spTgt>
                                        </p:tgtEl>
                                        <p:attrNameLst>
                                          <p:attrName>style.visibility</p:attrName>
                                        </p:attrNameLst>
                                      </p:cBhvr>
                                      <p:to>
                                        <p:strVal val="visible"/>
                                      </p:to>
                                    </p:set>
                                  </p:childTnLst>
                                </p:cTn>
                              </p:par>
                              <p:par>
                                <p:cTn id="52" presetID="12" presetClass="entr" presetSubtype="4" fill="hold" nodeType="withEffect">
                                  <p:stCondLst>
                                    <p:cond delay="0"/>
                                  </p:stCondLst>
                                  <p:childTnLst>
                                    <p:set>
                                      <p:cBhvr>
                                        <p:cTn id="53" dur="1" fill="hold">
                                          <p:stCondLst>
                                            <p:cond delay="0"/>
                                          </p:stCondLst>
                                        </p:cTn>
                                        <p:tgtEl>
                                          <p:spTgt spid="631811">
                                            <p:txEl>
                                              <p:pRg st="14" end="14"/>
                                            </p:txEl>
                                          </p:spTgt>
                                        </p:tgtEl>
                                        <p:attrNameLst>
                                          <p:attrName>style.visibility</p:attrName>
                                        </p:attrNameLst>
                                      </p:cBhvr>
                                      <p:to>
                                        <p:strVal val="visible"/>
                                      </p:to>
                                    </p:set>
                                    <p:animEffect transition="in" filter="slide(fromBottom)">
                                      <p:cBhvr>
                                        <p:cTn id="54" dur="500"/>
                                        <p:tgtEl>
                                          <p:spTgt spid="6318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1">
            <a:extLst>
              <a:ext uri="{FF2B5EF4-FFF2-40B4-BE49-F238E27FC236}">
                <a16:creationId xmlns:a16="http://schemas.microsoft.com/office/drawing/2014/main" id="{0B9097B7-DDA7-B36E-E51B-6D544C40F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738" t="17581" r="30312" b="9052"/>
          <a:stretch>
            <a:fillRect/>
          </a:stretch>
        </p:blipFill>
        <p:spPr bwMode="auto">
          <a:xfrm>
            <a:off x="1116013" y="271463"/>
            <a:ext cx="7950200" cy="657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7302194-2A58-8D32-69DE-43FFD258CB0C}"/>
              </a:ext>
            </a:extLst>
          </p:cNvPr>
          <p:cNvSpPr txBox="1"/>
          <p:nvPr/>
        </p:nvSpPr>
        <p:spPr>
          <a:xfrm>
            <a:off x="77362" y="116632"/>
            <a:ext cx="5430742" cy="954107"/>
          </a:xfrm>
          <a:prstGeom prst="rect">
            <a:avLst/>
          </a:prstGeom>
          <a:noFill/>
        </p:spPr>
        <p:txBody>
          <a:bodyPr>
            <a:spAutoFit/>
          </a:bodyPr>
          <a:lstStyle/>
          <a:p>
            <a:pPr eaLnBrk="1" fontAlgn="auto" hangingPunct="1">
              <a:spcBef>
                <a:spcPts val="0"/>
              </a:spcBef>
              <a:spcAft>
                <a:spcPts val="0"/>
              </a:spcAft>
              <a:defRPr/>
            </a:pPr>
            <a:r>
              <a:rPr lang="zh-CN" altLang="en-US" sz="2800" dirty="0">
                <a:highlight>
                  <a:srgbClr val="FFFF00"/>
                </a:highlight>
                <a:latin typeface="+mn-lt"/>
                <a:ea typeface="+mn-ea"/>
              </a:rPr>
              <a:t>遗传算法求解</a:t>
            </a:r>
            <a:r>
              <a:rPr lang="en-US" altLang="zh-CN" sz="2800" dirty="0">
                <a:highlight>
                  <a:srgbClr val="FFFF00"/>
                </a:highlight>
                <a:latin typeface="+mn-lt"/>
                <a:ea typeface="+mn-ea"/>
              </a:rPr>
              <a:t>BP</a:t>
            </a:r>
            <a:r>
              <a:rPr lang="zh-CN" altLang="en-US" sz="2800" dirty="0">
                <a:highlight>
                  <a:srgbClr val="FFFF00"/>
                </a:highlight>
                <a:latin typeface="+mn-lt"/>
                <a:ea typeface="+mn-ea"/>
              </a:rPr>
              <a:t>网络初始权值和阈值</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AutoShape 4">
            <a:extLst>
              <a:ext uri="{FF2B5EF4-FFF2-40B4-BE49-F238E27FC236}">
                <a16:creationId xmlns:a16="http://schemas.microsoft.com/office/drawing/2014/main" id="{FC578DAC-6F71-85F4-745A-7DD2A75C0319}"/>
              </a:ext>
            </a:extLst>
          </p:cNvPr>
          <p:cNvSpPr>
            <a:spLocks noChangeArrowheads="1"/>
          </p:cNvSpPr>
          <p:nvPr/>
        </p:nvSpPr>
        <p:spPr bwMode="gray">
          <a:xfrm>
            <a:off x="3086100" y="4613275"/>
            <a:ext cx="379413" cy="554038"/>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73062" name="Group 6">
            <a:extLst>
              <a:ext uri="{FF2B5EF4-FFF2-40B4-BE49-F238E27FC236}">
                <a16:creationId xmlns:a16="http://schemas.microsoft.com/office/drawing/2014/main" id="{5B36E1F2-CE21-D7B7-EEC6-F1808E70C7E3}"/>
              </a:ext>
            </a:extLst>
          </p:cNvPr>
          <p:cNvGrpSpPr>
            <a:grpSpLocks/>
          </p:cNvGrpSpPr>
          <p:nvPr/>
        </p:nvGrpSpPr>
        <p:grpSpPr bwMode="auto">
          <a:xfrm>
            <a:off x="908050" y="1919288"/>
            <a:ext cx="2084388" cy="1354137"/>
            <a:chOff x="384" y="1076"/>
            <a:chExt cx="1272" cy="1031"/>
          </a:xfrm>
        </p:grpSpPr>
        <p:sp>
          <p:nvSpPr>
            <p:cNvPr id="173063" name="Oval 7">
              <a:extLst>
                <a:ext uri="{FF2B5EF4-FFF2-40B4-BE49-F238E27FC236}">
                  <a16:creationId xmlns:a16="http://schemas.microsoft.com/office/drawing/2014/main" id="{FFD918ED-54BA-0C7B-92CF-C1EB10892097}"/>
                </a:ext>
              </a:extLst>
            </p:cNvPr>
            <p:cNvSpPr>
              <a:spLocks noChangeArrowheads="1"/>
            </p:cNvSpPr>
            <p:nvPr/>
          </p:nvSpPr>
          <p:spPr bwMode="gray">
            <a:xfrm>
              <a:off x="384" y="1308"/>
              <a:ext cx="180" cy="56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64" name="Oval 8">
              <a:extLst>
                <a:ext uri="{FF2B5EF4-FFF2-40B4-BE49-F238E27FC236}">
                  <a16:creationId xmlns:a16="http://schemas.microsoft.com/office/drawing/2014/main" id="{077508BC-4ACE-8115-11AF-F117926E2ECA}"/>
                </a:ext>
              </a:extLst>
            </p:cNvPr>
            <p:cNvSpPr>
              <a:spLocks noChangeArrowheads="1"/>
            </p:cNvSpPr>
            <p:nvPr/>
          </p:nvSpPr>
          <p:spPr bwMode="gray">
            <a:xfrm>
              <a:off x="384" y="1308"/>
              <a:ext cx="180" cy="56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65" name="Oval 9">
              <a:extLst>
                <a:ext uri="{FF2B5EF4-FFF2-40B4-BE49-F238E27FC236}">
                  <a16:creationId xmlns:a16="http://schemas.microsoft.com/office/drawing/2014/main" id="{8EB70B86-9081-86E7-7B61-A94763DE5326}"/>
                </a:ext>
              </a:extLst>
            </p:cNvPr>
            <p:cNvSpPr>
              <a:spLocks noChangeArrowheads="1"/>
            </p:cNvSpPr>
            <p:nvPr/>
          </p:nvSpPr>
          <p:spPr bwMode="gray">
            <a:xfrm>
              <a:off x="473" y="1308"/>
              <a:ext cx="1183" cy="567"/>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66" name="Oval 10">
              <a:extLst>
                <a:ext uri="{FF2B5EF4-FFF2-40B4-BE49-F238E27FC236}">
                  <a16:creationId xmlns:a16="http://schemas.microsoft.com/office/drawing/2014/main" id="{56FDA6B9-AF5D-57BB-80F5-18A7BA95E2EB}"/>
                </a:ext>
              </a:extLst>
            </p:cNvPr>
            <p:cNvSpPr>
              <a:spLocks noChangeArrowheads="1"/>
            </p:cNvSpPr>
            <p:nvPr/>
          </p:nvSpPr>
          <p:spPr bwMode="gray">
            <a:xfrm>
              <a:off x="432" y="1310"/>
              <a:ext cx="1183" cy="567"/>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0312" name="Oval 11">
              <a:extLst>
                <a:ext uri="{FF2B5EF4-FFF2-40B4-BE49-F238E27FC236}">
                  <a16:creationId xmlns:a16="http://schemas.microsoft.com/office/drawing/2014/main" id="{574E4CBC-B782-D264-9AD0-9AAE9222229C}"/>
                </a:ext>
              </a:extLst>
            </p:cNvPr>
            <p:cNvSpPr>
              <a:spLocks noChangeArrowheads="1"/>
            </p:cNvSpPr>
            <p:nvPr/>
          </p:nvSpPr>
          <p:spPr bwMode="gray">
            <a:xfrm>
              <a:off x="532" y="1308"/>
              <a:ext cx="1065" cy="56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0313" name="Group 12">
              <a:extLst>
                <a:ext uri="{FF2B5EF4-FFF2-40B4-BE49-F238E27FC236}">
                  <a16:creationId xmlns:a16="http://schemas.microsoft.com/office/drawing/2014/main" id="{0A089BF4-32B7-3058-C0FC-C7BFE27079B9}"/>
                </a:ext>
              </a:extLst>
            </p:cNvPr>
            <p:cNvGrpSpPr>
              <a:grpSpLocks/>
            </p:cNvGrpSpPr>
            <p:nvPr/>
          </p:nvGrpSpPr>
          <p:grpSpPr bwMode="auto">
            <a:xfrm>
              <a:off x="549" y="1076"/>
              <a:ext cx="1031" cy="1031"/>
              <a:chOff x="4166" y="1706"/>
              <a:chExt cx="1252" cy="1252"/>
            </a:xfrm>
          </p:grpSpPr>
          <p:sp>
            <p:nvSpPr>
              <p:cNvPr id="140315" name="Oval 13">
                <a:extLst>
                  <a:ext uri="{FF2B5EF4-FFF2-40B4-BE49-F238E27FC236}">
                    <a16:creationId xmlns:a16="http://schemas.microsoft.com/office/drawing/2014/main" id="{D0D1990A-2FA0-20F9-91C3-04CD912E4E60}"/>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16" name="Oval 14">
                <a:extLst>
                  <a:ext uri="{FF2B5EF4-FFF2-40B4-BE49-F238E27FC236}">
                    <a16:creationId xmlns:a16="http://schemas.microsoft.com/office/drawing/2014/main" id="{CFFE1FF5-FB51-B4D5-0763-AADB2C5B61E5}"/>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17" name="Oval 15">
                <a:extLst>
                  <a:ext uri="{FF2B5EF4-FFF2-40B4-BE49-F238E27FC236}">
                    <a16:creationId xmlns:a16="http://schemas.microsoft.com/office/drawing/2014/main" id="{495DCAB5-CCF1-4136-780E-4C2ECF350600}"/>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18" name="Oval 16">
                <a:extLst>
                  <a:ext uri="{FF2B5EF4-FFF2-40B4-BE49-F238E27FC236}">
                    <a16:creationId xmlns:a16="http://schemas.microsoft.com/office/drawing/2014/main" id="{5565193B-8C89-E5A1-2AAD-C5CF82205B77}"/>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0314" name="Text Box 17">
              <a:extLst>
                <a:ext uri="{FF2B5EF4-FFF2-40B4-BE49-F238E27FC236}">
                  <a16:creationId xmlns:a16="http://schemas.microsoft.com/office/drawing/2014/main" id="{10BD2986-0FFB-2C12-977F-A1B9563475FF}"/>
                </a:ext>
              </a:extLst>
            </p:cNvPr>
            <p:cNvSpPr txBox="1">
              <a:spLocks noChangeArrowheads="1"/>
            </p:cNvSpPr>
            <p:nvPr/>
          </p:nvSpPr>
          <p:spPr bwMode="gray">
            <a:xfrm>
              <a:off x="560" y="1482"/>
              <a:ext cx="1015"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华文楷体" panose="02010600040101010101" pitchFamily="2" charset="-122"/>
                  <a:ea typeface="华文楷体" panose="02010600040101010101" pitchFamily="2" charset="-122"/>
                </a:rPr>
                <a:t>群体规模</a:t>
              </a:r>
              <a:r>
                <a:rPr lang="en-US" altLang="zh-CN" sz="2000" i="1">
                  <a:ea typeface="宋体" panose="02010600030101010101" pitchFamily="2" charset="-122"/>
                </a:rPr>
                <a:t>N</a:t>
              </a:r>
              <a:r>
                <a:rPr lang="en-US" altLang="zh-CN" sz="2000">
                  <a:ea typeface="宋体" panose="02010600030101010101" pitchFamily="2" charset="-122"/>
                </a:rPr>
                <a:t> </a:t>
              </a:r>
              <a:endParaRPr lang="zh-CN" altLang="en-US" sz="2000">
                <a:ea typeface="宋体" panose="02010600030101010101" pitchFamily="2" charset="-122"/>
              </a:endParaRPr>
            </a:p>
          </p:txBody>
        </p:sp>
      </p:grpSp>
      <p:grpSp>
        <p:nvGrpSpPr>
          <p:cNvPr id="173074" name="Group 18">
            <a:extLst>
              <a:ext uri="{FF2B5EF4-FFF2-40B4-BE49-F238E27FC236}">
                <a16:creationId xmlns:a16="http://schemas.microsoft.com/office/drawing/2014/main" id="{983BF14B-0DF8-1915-F2BA-FA0760D45A30}"/>
              </a:ext>
            </a:extLst>
          </p:cNvPr>
          <p:cNvGrpSpPr>
            <a:grpSpLocks/>
          </p:cNvGrpSpPr>
          <p:nvPr/>
        </p:nvGrpSpPr>
        <p:grpSpPr bwMode="auto">
          <a:xfrm>
            <a:off x="981075" y="4159250"/>
            <a:ext cx="2057400" cy="1423988"/>
            <a:chOff x="2108" y="1076"/>
            <a:chExt cx="1274" cy="1031"/>
          </a:xfrm>
        </p:grpSpPr>
        <p:sp>
          <p:nvSpPr>
            <p:cNvPr id="173075" name="Oval 19">
              <a:extLst>
                <a:ext uri="{FF2B5EF4-FFF2-40B4-BE49-F238E27FC236}">
                  <a16:creationId xmlns:a16="http://schemas.microsoft.com/office/drawing/2014/main" id="{85701FD7-ECDD-4D75-5C60-8EBFBCB8C530}"/>
                </a:ext>
              </a:extLst>
            </p:cNvPr>
            <p:cNvSpPr>
              <a:spLocks noChangeArrowheads="1"/>
            </p:cNvSpPr>
            <p:nvPr/>
          </p:nvSpPr>
          <p:spPr bwMode="gray">
            <a:xfrm>
              <a:off x="2108" y="1343"/>
              <a:ext cx="180" cy="507"/>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76" name="Oval 20">
              <a:extLst>
                <a:ext uri="{FF2B5EF4-FFF2-40B4-BE49-F238E27FC236}">
                  <a16:creationId xmlns:a16="http://schemas.microsoft.com/office/drawing/2014/main" id="{9EF85423-9C91-3659-FC83-CED13DAC247D}"/>
                </a:ext>
              </a:extLst>
            </p:cNvPr>
            <p:cNvSpPr>
              <a:spLocks noChangeArrowheads="1"/>
            </p:cNvSpPr>
            <p:nvPr/>
          </p:nvSpPr>
          <p:spPr bwMode="gray">
            <a:xfrm>
              <a:off x="2108" y="1343"/>
              <a:ext cx="180" cy="507"/>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77" name="Oval 21">
              <a:extLst>
                <a:ext uri="{FF2B5EF4-FFF2-40B4-BE49-F238E27FC236}">
                  <a16:creationId xmlns:a16="http://schemas.microsoft.com/office/drawing/2014/main" id="{3FD06640-0B12-23EE-A83F-963B34B030A4}"/>
                </a:ext>
              </a:extLst>
            </p:cNvPr>
            <p:cNvSpPr>
              <a:spLocks noChangeArrowheads="1"/>
            </p:cNvSpPr>
            <p:nvPr/>
          </p:nvSpPr>
          <p:spPr bwMode="gray">
            <a:xfrm>
              <a:off x="2197" y="1343"/>
              <a:ext cx="1183" cy="507"/>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73078" name="Oval 22">
              <a:extLst>
                <a:ext uri="{FF2B5EF4-FFF2-40B4-BE49-F238E27FC236}">
                  <a16:creationId xmlns:a16="http://schemas.microsoft.com/office/drawing/2014/main" id="{787772B1-F216-0595-BECE-D76A56C6EEA5}"/>
                </a:ext>
              </a:extLst>
            </p:cNvPr>
            <p:cNvSpPr>
              <a:spLocks noChangeArrowheads="1"/>
            </p:cNvSpPr>
            <p:nvPr/>
          </p:nvSpPr>
          <p:spPr bwMode="gray">
            <a:xfrm>
              <a:off x="2198" y="1345"/>
              <a:ext cx="1183" cy="506"/>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0301" name="Oval 23">
              <a:extLst>
                <a:ext uri="{FF2B5EF4-FFF2-40B4-BE49-F238E27FC236}">
                  <a16:creationId xmlns:a16="http://schemas.microsoft.com/office/drawing/2014/main" id="{88CC4301-B97E-E43D-BC12-1A7A00166476}"/>
                </a:ext>
              </a:extLst>
            </p:cNvPr>
            <p:cNvSpPr>
              <a:spLocks noChangeArrowheads="1"/>
            </p:cNvSpPr>
            <p:nvPr/>
          </p:nvSpPr>
          <p:spPr bwMode="gray">
            <a:xfrm>
              <a:off x="2256" y="1343"/>
              <a:ext cx="1065" cy="506"/>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0302" name="Group 24">
              <a:extLst>
                <a:ext uri="{FF2B5EF4-FFF2-40B4-BE49-F238E27FC236}">
                  <a16:creationId xmlns:a16="http://schemas.microsoft.com/office/drawing/2014/main" id="{2511FEAB-8974-4338-93D2-637BC26EF240}"/>
                </a:ext>
              </a:extLst>
            </p:cNvPr>
            <p:cNvGrpSpPr>
              <a:grpSpLocks/>
            </p:cNvGrpSpPr>
            <p:nvPr/>
          </p:nvGrpSpPr>
          <p:grpSpPr bwMode="auto">
            <a:xfrm>
              <a:off x="2273" y="1076"/>
              <a:ext cx="1031" cy="1031"/>
              <a:chOff x="4166" y="1706"/>
              <a:chExt cx="1252" cy="1252"/>
            </a:xfrm>
          </p:grpSpPr>
          <p:sp>
            <p:nvSpPr>
              <p:cNvPr id="140304" name="Oval 25">
                <a:extLst>
                  <a:ext uri="{FF2B5EF4-FFF2-40B4-BE49-F238E27FC236}">
                    <a16:creationId xmlns:a16="http://schemas.microsoft.com/office/drawing/2014/main" id="{428188CB-97AE-2BAE-5960-91FE9AA89806}"/>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05" name="Oval 26">
                <a:extLst>
                  <a:ext uri="{FF2B5EF4-FFF2-40B4-BE49-F238E27FC236}">
                    <a16:creationId xmlns:a16="http://schemas.microsoft.com/office/drawing/2014/main" id="{86034092-3728-C881-6C75-B7C64AF8587E}"/>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06" name="Oval 27">
                <a:extLst>
                  <a:ext uri="{FF2B5EF4-FFF2-40B4-BE49-F238E27FC236}">
                    <a16:creationId xmlns:a16="http://schemas.microsoft.com/office/drawing/2014/main" id="{4F360EB9-9DF2-22A7-A097-C5A0DAA3B27D}"/>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0307" name="Oval 28">
                <a:extLst>
                  <a:ext uri="{FF2B5EF4-FFF2-40B4-BE49-F238E27FC236}">
                    <a16:creationId xmlns:a16="http://schemas.microsoft.com/office/drawing/2014/main" id="{681B243F-B0DE-5A96-43E1-A3BBEB36A90B}"/>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0303" name="Text Box 29">
              <a:extLst>
                <a:ext uri="{FF2B5EF4-FFF2-40B4-BE49-F238E27FC236}">
                  <a16:creationId xmlns:a16="http://schemas.microsoft.com/office/drawing/2014/main" id="{949651EA-A21A-F60F-56A0-F1538E979054}"/>
                </a:ext>
              </a:extLst>
            </p:cNvPr>
            <p:cNvSpPr txBox="1">
              <a:spLocks noChangeArrowheads="1"/>
            </p:cNvSpPr>
            <p:nvPr/>
          </p:nvSpPr>
          <p:spPr bwMode="gray">
            <a:xfrm>
              <a:off x="2209" y="1511"/>
              <a:ext cx="1173"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华文楷体" panose="02010600040101010101" pitchFamily="2" charset="-122"/>
                  <a:ea typeface="华文楷体" panose="02010600040101010101" pitchFamily="2" charset="-122"/>
                </a:rPr>
                <a:t>染色体长度</a:t>
              </a:r>
              <a:r>
                <a:rPr lang="en-US" altLang="zh-CN" sz="2000" i="1">
                  <a:ea typeface="宋体" panose="02010600030101010101" pitchFamily="2" charset="-122"/>
                </a:rPr>
                <a:t>L</a:t>
              </a:r>
              <a:r>
                <a:rPr lang="en-US" altLang="zh-CN" sz="2000">
                  <a:ea typeface="宋体" panose="02010600030101010101" pitchFamily="2" charset="-122"/>
                </a:rPr>
                <a:t> </a:t>
              </a:r>
              <a:endParaRPr lang="zh-CN" altLang="en-US" sz="2000">
                <a:ea typeface="宋体" panose="02010600030101010101" pitchFamily="2" charset="-122"/>
              </a:endParaRPr>
            </a:p>
          </p:txBody>
        </p:sp>
      </p:grpSp>
      <p:sp>
        <p:nvSpPr>
          <p:cNvPr id="173100" name="AutoShape 44">
            <a:extLst>
              <a:ext uri="{FF2B5EF4-FFF2-40B4-BE49-F238E27FC236}">
                <a16:creationId xmlns:a16="http://schemas.microsoft.com/office/drawing/2014/main" id="{25F8B283-5959-CF91-7C19-3D753F4BFF24}"/>
              </a:ext>
            </a:extLst>
          </p:cNvPr>
          <p:cNvSpPr>
            <a:spLocks noChangeArrowheads="1"/>
          </p:cNvSpPr>
          <p:nvPr/>
        </p:nvSpPr>
        <p:spPr bwMode="auto">
          <a:xfrm>
            <a:off x="3517900" y="701675"/>
            <a:ext cx="4591050" cy="2898775"/>
          </a:xfrm>
          <a:prstGeom prst="roundRect">
            <a:avLst>
              <a:gd name="adj" fmla="val 13745"/>
            </a:avLst>
          </a:prstGeom>
          <a:noFill/>
          <a:ln w="38100">
            <a:solidFill>
              <a:schemeClr val="folHlink"/>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影响算法的</a:t>
            </a:r>
            <a:r>
              <a:rPr lang="zh-CN" altLang="en-US" sz="2400">
                <a:solidFill>
                  <a:srgbClr val="7030A0"/>
                </a:solidFill>
                <a:latin typeface="华文楷体" panose="02010600040101010101" pitchFamily="2" charset="-122"/>
                <a:ea typeface="华文楷体" panose="02010600040101010101" pitchFamily="2" charset="-122"/>
              </a:rPr>
              <a:t>搜索能力</a:t>
            </a:r>
            <a:r>
              <a:rPr lang="zh-CN" altLang="en-US" sz="2400">
                <a:solidFill>
                  <a:schemeClr val="tx2"/>
                </a:solidFill>
                <a:latin typeface="华文楷体" panose="02010600040101010101" pitchFamily="2" charset="-122"/>
                <a:ea typeface="华文楷体" panose="02010600040101010101" pitchFamily="2" charset="-122"/>
              </a:rPr>
              <a:t>和</a:t>
            </a:r>
            <a:r>
              <a:rPr lang="zh-CN" altLang="en-US" sz="2400">
                <a:solidFill>
                  <a:srgbClr val="FF0000"/>
                </a:solidFill>
                <a:latin typeface="华文楷体" panose="02010600040101010101" pitchFamily="2" charset="-122"/>
                <a:ea typeface="华文楷体" panose="02010600040101010101" pitchFamily="2" charset="-122"/>
              </a:rPr>
              <a:t>运行效率</a:t>
            </a:r>
            <a:r>
              <a:rPr lang="zh-CN" altLang="en-US" sz="2400">
                <a:solidFill>
                  <a:schemeClr val="tx2"/>
                </a:solidFill>
                <a:latin typeface="华文楷体" panose="02010600040101010101" pitchFamily="2" charset="-122"/>
                <a:ea typeface="华文楷体" panose="02010600040101010101" pitchFamily="2" charset="-122"/>
              </a:rPr>
              <a:t>。</a:t>
            </a:r>
          </a:p>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若</a:t>
            </a:r>
            <a:r>
              <a:rPr lang="en-US" altLang="zh-CN" sz="2400" i="1">
                <a:solidFill>
                  <a:schemeClr val="tx2"/>
                </a:solidFill>
                <a:latin typeface="华文楷体" panose="02010600040101010101" pitchFamily="2" charset="-122"/>
                <a:ea typeface="华文楷体" panose="02010600040101010101" pitchFamily="2" charset="-122"/>
              </a:rPr>
              <a:t>N</a:t>
            </a:r>
            <a:r>
              <a:rPr lang="zh-CN" altLang="en-US" sz="2400">
                <a:solidFill>
                  <a:schemeClr val="tx2"/>
                </a:solidFill>
                <a:latin typeface="华文楷体" panose="02010600040101010101" pitchFamily="2" charset="-122"/>
                <a:ea typeface="华文楷体" panose="02010600040101010101" pitchFamily="2" charset="-122"/>
              </a:rPr>
              <a:t>设置</a:t>
            </a:r>
            <a:r>
              <a:rPr lang="zh-CN" altLang="en-US" sz="2400">
                <a:solidFill>
                  <a:srgbClr val="FF0000"/>
                </a:solidFill>
                <a:latin typeface="华文楷体" panose="02010600040101010101" pitchFamily="2" charset="-122"/>
                <a:ea typeface="华文楷体" panose="02010600040101010101" pitchFamily="2" charset="-122"/>
              </a:rPr>
              <a:t>较大</a:t>
            </a:r>
            <a:r>
              <a:rPr lang="zh-CN" altLang="en-US" sz="2400">
                <a:solidFill>
                  <a:schemeClr val="tx2"/>
                </a:solidFill>
                <a:latin typeface="华文楷体" panose="02010600040101010101" pitchFamily="2" charset="-122"/>
                <a:ea typeface="华文楷体" panose="02010600040101010101" pitchFamily="2" charset="-122"/>
              </a:rPr>
              <a:t>，可以保证群体的</a:t>
            </a:r>
            <a:r>
              <a:rPr lang="zh-CN" altLang="en-US" sz="2400">
                <a:solidFill>
                  <a:srgbClr val="7030A0"/>
                </a:solidFill>
                <a:latin typeface="华文楷体" panose="02010600040101010101" pitchFamily="2" charset="-122"/>
                <a:ea typeface="华文楷体" panose="02010600040101010101" pitchFamily="2" charset="-122"/>
              </a:rPr>
              <a:t>多样性</a:t>
            </a:r>
            <a:r>
              <a:rPr lang="zh-CN" altLang="en-US" sz="2400">
                <a:solidFill>
                  <a:schemeClr val="tx2"/>
                </a:solidFill>
                <a:latin typeface="华文楷体" panose="02010600040101010101" pitchFamily="2" charset="-122"/>
                <a:ea typeface="华文楷体" panose="02010600040101010101" pitchFamily="2" charset="-122"/>
              </a:rPr>
              <a:t>，但增加算法的计算量，</a:t>
            </a:r>
            <a:r>
              <a:rPr lang="zh-CN" altLang="en-US" sz="2400">
                <a:solidFill>
                  <a:srgbClr val="7030A0"/>
                </a:solidFill>
                <a:latin typeface="华文楷体" panose="02010600040101010101" pitchFamily="2" charset="-122"/>
                <a:ea typeface="华文楷体" panose="02010600040101010101" pitchFamily="2" charset="-122"/>
              </a:rPr>
              <a:t>降低了算法的运行效率</a:t>
            </a:r>
            <a:r>
              <a:rPr lang="zh-CN" altLang="en-US" sz="2400">
                <a:solidFill>
                  <a:schemeClr val="tx2"/>
                </a:solidFill>
                <a:latin typeface="华文楷体" panose="02010600040101010101" pitchFamily="2" charset="-122"/>
                <a:ea typeface="华文楷体" panose="02010600040101010101" pitchFamily="2" charset="-122"/>
              </a:rPr>
              <a:t>。</a:t>
            </a:r>
          </a:p>
          <a:p>
            <a:pPr eaLnBrk="1" hangingPunct="1">
              <a:buClr>
                <a:schemeClr val="tx1"/>
              </a:buClr>
              <a:buFont typeface="Wingdings" panose="05000000000000000000" pitchFamily="2" charset="2"/>
              <a:buNone/>
            </a:pPr>
            <a:r>
              <a:rPr lang="en-US" altLang="zh-CN" sz="2400" i="1">
                <a:solidFill>
                  <a:schemeClr val="tx2"/>
                </a:solidFill>
                <a:latin typeface="华文楷体" panose="02010600040101010101" pitchFamily="2" charset="-122"/>
                <a:ea typeface="华文楷体" panose="02010600040101010101" pitchFamily="2" charset="-122"/>
              </a:rPr>
              <a:t>N</a:t>
            </a:r>
            <a:r>
              <a:rPr lang="zh-CN" altLang="en-US" sz="2400">
                <a:solidFill>
                  <a:schemeClr val="tx2"/>
                </a:solidFill>
                <a:latin typeface="华文楷体" panose="02010600040101010101" pitchFamily="2" charset="-122"/>
                <a:ea typeface="华文楷体" panose="02010600040101010101" pitchFamily="2" charset="-122"/>
              </a:rPr>
              <a:t>的设置一般为</a:t>
            </a:r>
            <a:r>
              <a:rPr lang="en-US" altLang="zh-CN" sz="2400">
                <a:solidFill>
                  <a:srgbClr val="FF0000"/>
                </a:solidFill>
                <a:latin typeface="华文楷体" panose="02010600040101010101" pitchFamily="2" charset="-122"/>
                <a:ea typeface="华文楷体" panose="02010600040101010101" pitchFamily="2" charset="-122"/>
              </a:rPr>
              <a:t>20~100</a:t>
            </a:r>
            <a:r>
              <a:rPr lang="zh-CN" altLang="en-US" sz="2400">
                <a:solidFill>
                  <a:schemeClr val="tx2"/>
                </a:solidFill>
                <a:latin typeface="华文楷体" panose="02010600040101010101" pitchFamily="2" charset="-122"/>
                <a:ea typeface="华文楷体" panose="02010600040101010101" pitchFamily="2" charset="-122"/>
              </a:rPr>
              <a:t>。</a:t>
            </a:r>
          </a:p>
        </p:txBody>
      </p:sp>
      <p:sp>
        <p:nvSpPr>
          <p:cNvPr id="173101" name="AutoShape 45">
            <a:extLst>
              <a:ext uri="{FF2B5EF4-FFF2-40B4-BE49-F238E27FC236}">
                <a16:creationId xmlns:a16="http://schemas.microsoft.com/office/drawing/2014/main" id="{09D0DEF7-C408-9891-5E82-5DAF0F39FAD2}"/>
              </a:ext>
            </a:extLst>
          </p:cNvPr>
          <p:cNvSpPr>
            <a:spLocks noChangeArrowheads="1"/>
          </p:cNvSpPr>
          <p:nvPr/>
        </p:nvSpPr>
        <p:spPr bwMode="auto">
          <a:xfrm>
            <a:off x="3517900" y="3708400"/>
            <a:ext cx="4711700" cy="2609850"/>
          </a:xfrm>
          <a:prstGeom prst="roundRect">
            <a:avLst>
              <a:gd name="adj" fmla="val 13745"/>
            </a:avLst>
          </a:prstGeom>
          <a:noFill/>
          <a:ln w="38100">
            <a:solidFill>
              <a:schemeClr val="accent1"/>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zh-CN" altLang="en-US" sz="2400">
                <a:solidFill>
                  <a:schemeClr val="tx2"/>
                </a:solidFill>
                <a:latin typeface="华文楷体" panose="02010600040101010101" pitchFamily="2" charset="-122"/>
                <a:ea typeface="华文楷体" panose="02010600040101010101" pitchFamily="2" charset="-122"/>
              </a:rPr>
              <a:t>影响算法的</a:t>
            </a:r>
            <a:r>
              <a:rPr lang="zh-CN" altLang="en-US" sz="2400">
                <a:solidFill>
                  <a:srgbClr val="FF0000"/>
                </a:solidFill>
                <a:latin typeface="华文楷体" panose="02010600040101010101" pitchFamily="2" charset="-122"/>
                <a:ea typeface="华文楷体" panose="02010600040101010101" pitchFamily="2" charset="-122"/>
              </a:rPr>
              <a:t>计算量</a:t>
            </a:r>
            <a:r>
              <a:rPr lang="zh-CN" altLang="en-US" sz="2400">
                <a:solidFill>
                  <a:schemeClr val="tx2"/>
                </a:solidFill>
                <a:latin typeface="华文楷体" panose="02010600040101010101" pitchFamily="2" charset="-122"/>
                <a:ea typeface="华文楷体" panose="02010600040101010101" pitchFamily="2" charset="-122"/>
              </a:rPr>
              <a:t>和</a:t>
            </a:r>
            <a:r>
              <a:rPr lang="zh-CN" altLang="en-US" sz="2400">
                <a:solidFill>
                  <a:srgbClr val="7030A0"/>
                </a:solidFill>
                <a:latin typeface="华文楷体" panose="02010600040101010101" pitchFamily="2" charset="-122"/>
                <a:ea typeface="华文楷体" panose="02010600040101010101" pitchFamily="2" charset="-122"/>
              </a:rPr>
              <a:t>交叉变异操作</a:t>
            </a:r>
            <a:r>
              <a:rPr lang="zh-CN" altLang="en-US" sz="2400">
                <a:solidFill>
                  <a:schemeClr val="tx2"/>
                </a:solidFill>
                <a:latin typeface="华文楷体" panose="02010600040101010101" pitchFamily="2" charset="-122"/>
                <a:ea typeface="华文楷体" panose="02010600040101010101" pitchFamily="2" charset="-122"/>
              </a:rPr>
              <a:t>的效果。</a:t>
            </a:r>
          </a:p>
          <a:p>
            <a:pPr eaLnBrk="1" hangingPunct="1"/>
            <a:r>
              <a:rPr lang="zh-CN" altLang="en-US" sz="2400">
                <a:solidFill>
                  <a:schemeClr val="tx2"/>
                </a:solidFill>
                <a:latin typeface="华文楷体" panose="02010600040101010101" pitchFamily="2" charset="-122"/>
                <a:ea typeface="华文楷体" panose="02010600040101010101" pitchFamily="2" charset="-122"/>
              </a:rPr>
              <a:t>对于二进制编码方法，染色体的长度</a:t>
            </a:r>
            <a:r>
              <a:rPr lang="en-US" altLang="zh-CN" sz="2400" i="1">
                <a:solidFill>
                  <a:schemeClr val="tx2"/>
                </a:solidFill>
                <a:latin typeface="华文楷体" panose="02010600040101010101" pitchFamily="2" charset="-122"/>
                <a:ea typeface="华文楷体" panose="02010600040101010101" pitchFamily="2" charset="-122"/>
              </a:rPr>
              <a:t>L</a:t>
            </a:r>
            <a:r>
              <a:rPr lang="zh-CN" altLang="en-US" sz="2400">
                <a:solidFill>
                  <a:schemeClr val="tx2"/>
                </a:solidFill>
                <a:latin typeface="华文楷体" panose="02010600040101010101" pitchFamily="2" charset="-122"/>
                <a:ea typeface="华文楷体" panose="02010600040101010101" pitchFamily="2" charset="-122"/>
              </a:rPr>
              <a:t>根据解的取值范围和规定精度要求选择大小。</a:t>
            </a:r>
          </a:p>
        </p:txBody>
      </p:sp>
      <p:sp>
        <p:nvSpPr>
          <p:cNvPr id="173103" name="AutoShape 47">
            <a:extLst>
              <a:ext uri="{FF2B5EF4-FFF2-40B4-BE49-F238E27FC236}">
                <a16:creationId xmlns:a16="http://schemas.microsoft.com/office/drawing/2014/main" id="{980CEFD7-3180-3344-9235-E36F1D1A568D}"/>
              </a:ext>
            </a:extLst>
          </p:cNvPr>
          <p:cNvSpPr>
            <a:spLocks noChangeArrowheads="1"/>
          </p:cNvSpPr>
          <p:nvPr/>
        </p:nvSpPr>
        <p:spPr bwMode="gray">
          <a:xfrm>
            <a:off x="3086100" y="2466975"/>
            <a:ext cx="379413" cy="431800"/>
          </a:xfrm>
          <a:prstGeom prst="chevron">
            <a:avLst>
              <a:gd name="adj" fmla="val 52514"/>
            </a:avLst>
          </a:prstGeom>
          <a:solidFill>
            <a:schemeClr val="fo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20840" name="Rectangle 48">
            <a:extLst>
              <a:ext uri="{FF2B5EF4-FFF2-40B4-BE49-F238E27FC236}">
                <a16:creationId xmlns:a16="http://schemas.microsoft.com/office/drawing/2014/main" id="{D2F1641E-56F7-1505-A6D4-AC849F1A18ED}"/>
              </a:ext>
            </a:extLst>
          </p:cNvPr>
          <p:cNvSpPr>
            <a:spLocks noGrp="1" noChangeArrowheads="1"/>
          </p:cNvSpPr>
          <p:nvPr>
            <p:ph type="title"/>
          </p:nvPr>
        </p:nvSpPr>
        <p:spPr>
          <a:xfrm>
            <a:off x="323850" y="190500"/>
            <a:ext cx="6400800" cy="565150"/>
          </a:xfrm>
        </p:spPr>
        <p:txBody>
          <a:bodyPr rtlCol="0">
            <a:normAutofit fontScale="90000"/>
          </a:bodyPr>
          <a:lstStyle/>
          <a:p>
            <a:pPr eaLnBrk="1" fontAlgn="auto" hangingPunct="1">
              <a:spcAft>
                <a:spcPts val="0"/>
              </a:spcAft>
              <a:defRPr/>
            </a:pPr>
            <a:r>
              <a:rPr lang="zh-CN" altLang="en-US" sz="3600" dirty="0">
                <a:latin typeface="Times New Roman" panose="02020603050405020304" pitchFamily="18" charset="0"/>
              </a:rPr>
              <a:t>参数设置</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3062"/>
                                        </p:tgtEl>
                                        <p:attrNameLst>
                                          <p:attrName>style.visibility</p:attrName>
                                        </p:attrNameLst>
                                      </p:cBhvr>
                                      <p:to>
                                        <p:strVal val="visible"/>
                                      </p:to>
                                    </p:set>
                                    <p:anim calcmode="lin" valueType="num">
                                      <p:cBhvr additive="base">
                                        <p:cTn id="7" dur="500" fill="hold"/>
                                        <p:tgtEl>
                                          <p:spTgt spid="173062"/>
                                        </p:tgtEl>
                                        <p:attrNameLst>
                                          <p:attrName>ppt_x</p:attrName>
                                        </p:attrNameLst>
                                      </p:cBhvr>
                                      <p:tavLst>
                                        <p:tav tm="0">
                                          <p:val>
                                            <p:strVal val="#ppt_x"/>
                                          </p:val>
                                        </p:tav>
                                        <p:tav tm="100000">
                                          <p:val>
                                            <p:strVal val="#ppt_x"/>
                                          </p:val>
                                        </p:tav>
                                      </p:tavLst>
                                    </p:anim>
                                    <p:anim calcmode="lin" valueType="num">
                                      <p:cBhvr additive="base">
                                        <p:cTn id="8" dur="500" fill="hold"/>
                                        <p:tgtEl>
                                          <p:spTgt spid="1730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3103"/>
                                        </p:tgtEl>
                                        <p:attrNameLst>
                                          <p:attrName>style.visibility</p:attrName>
                                        </p:attrNameLst>
                                      </p:cBhvr>
                                      <p:to>
                                        <p:strVal val="visible"/>
                                      </p:to>
                                    </p:set>
                                  </p:childTnLst>
                                </p:cTn>
                              </p:par>
                              <p:par>
                                <p:cTn id="13" presetID="2" presetClass="entr" presetSubtype="4" fill="hold" nodeType="withEffect">
                                  <p:stCondLst>
                                    <p:cond delay="0"/>
                                  </p:stCondLst>
                                  <p:childTnLst>
                                    <p:set>
                                      <p:cBhvr>
                                        <p:cTn id="14" dur="1" fill="hold">
                                          <p:stCondLst>
                                            <p:cond delay="0"/>
                                          </p:stCondLst>
                                        </p:cTn>
                                        <p:tgtEl>
                                          <p:spTgt spid="173100"/>
                                        </p:tgtEl>
                                        <p:attrNameLst>
                                          <p:attrName>style.visibility</p:attrName>
                                        </p:attrNameLst>
                                      </p:cBhvr>
                                      <p:to>
                                        <p:strVal val="visible"/>
                                      </p:to>
                                    </p:set>
                                    <p:anim calcmode="lin" valueType="num">
                                      <p:cBhvr additive="base">
                                        <p:cTn id="15" dur="500" fill="hold"/>
                                        <p:tgtEl>
                                          <p:spTgt spid="173100"/>
                                        </p:tgtEl>
                                        <p:attrNameLst>
                                          <p:attrName>ppt_x</p:attrName>
                                        </p:attrNameLst>
                                      </p:cBhvr>
                                      <p:tavLst>
                                        <p:tav tm="0">
                                          <p:val>
                                            <p:strVal val="#ppt_x"/>
                                          </p:val>
                                        </p:tav>
                                        <p:tav tm="100000">
                                          <p:val>
                                            <p:strVal val="#ppt_x"/>
                                          </p:val>
                                        </p:tav>
                                      </p:tavLst>
                                    </p:anim>
                                    <p:anim calcmode="lin" valueType="num">
                                      <p:cBhvr additive="base">
                                        <p:cTn id="16" dur="500" fill="hold"/>
                                        <p:tgtEl>
                                          <p:spTgt spid="17310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3100">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3100">
                                            <p:txEl>
                                              <p:pRg st="1" end="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3100">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30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73060"/>
                                        </p:tgtEl>
                                        <p:attrNameLst>
                                          <p:attrName>style.visibility</p:attrName>
                                        </p:attrNameLst>
                                      </p:cBhvr>
                                      <p:to>
                                        <p:strVal val="visible"/>
                                      </p:to>
                                    </p:set>
                                    <p:animEffect transition="in" filter="dissolve">
                                      <p:cBhvr>
                                        <p:cTn id="37" dur="500"/>
                                        <p:tgtEl>
                                          <p:spTgt spid="173060"/>
                                        </p:tgtEl>
                                      </p:cBhvr>
                                    </p:animEffect>
                                  </p:childTnLst>
                                </p:cTn>
                              </p:par>
                              <p:par>
                                <p:cTn id="38" presetID="2" presetClass="entr" presetSubtype="4" fill="hold" nodeType="withEffect">
                                  <p:stCondLst>
                                    <p:cond delay="0"/>
                                  </p:stCondLst>
                                  <p:childTnLst>
                                    <p:set>
                                      <p:cBhvr>
                                        <p:cTn id="39" dur="1" fill="hold">
                                          <p:stCondLst>
                                            <p:cond delay="0"/>
                                          </p:stCondLst>
                                        </p:cTn>
                                        <p:tgtEl>
                                          <p:spTgt spid="173101"/>
                                        </p:tgtEl>
                                        <p:attrNameLst>
                                          <p:attrName>style.visibility</p:attrName>
                                        </p:attrNameLst>
                                      </p:cBhvr>
                                      <p:to>
                                        <p:strVal val="visible"/>
                                      </p:to>
                                    </p:set>
                                    <p:anim calcmode="lin" valueType="num">
                                      <p:cBhvr additive="base">
                                        <p:cTn id="40" dur="500" fill="hold"/>
                                        <p:tgtEl>
                                          <p:spTgt spid="173101"/>
                                        </p:tgtEl>
                                        <p:attrNameLst>
                                          <p:attrName>ppt_x</p:attrName>
                                        </p:attrNameLst>
                                      </p:cBhvr>
                                      <p:tavLst>
                                        <p:tav tm="0">
                                          <p:val>
                                            <p:strVal val="#ppt_x"/>
                                          </p:val>
                                        </p:tav>
                                        <p:tav tm="100000">
                                          <p:val>
                                            <p:strVal val="#ppt_x"/>
                                          </p:val>
                                        </p:tav>
                                      </p:tavLst>
                                    </p:anim>
                                    <p:anim calcmode="lin" valueType="num">
                                      <p:cBhvr additive="base">
                                        <p:cTn id="41" dur="500" fill="hold"/>
                                        <p:tgtEl>
                                          <p:spTgt spid="173101"/>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173101">
                                            <p:txEl>
                                              <p:pRg st="0" end="0"/>
                                            </p:txEl>
                                          </p:spTgt>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1731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00" grpId="0" animBg="1"/>
      <p:bldP spid="173101" grpId="0" animBg="1"/>
      <p:bldP spid="17310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60" name="AutoShape 48">
            <a:extLst>
              <a:ext uri="{FF2B5EF4-FFF2-40B4-BE49-F238E27FC236}">
                <a16:creationId xmlns:a16="http://schemas.microsoft.com/office/drawing/2014/main" id="{57A025A9-1C5E-CA65-4FEE-42B36F9BA522}"/>
              </a:ext>
            </a:extLst>
          </p:cNvPr>
          <p:cNvSpPr>
            <a:spLocks noChangeArrowheads="1"/>
          </p:cNvSpPr>
          <p:nvPr/>
        </p:nvSpPr>
        <p:spPr bwMode="gray">
          <a:xfrm>
            <a:off x="2789238" y="5373688"/>
            <a:ext cx="379412" cy="431800"/>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15762" name="Group 50">
            <a:extLst>
              <a:ext uri="{FF2B5EF4-FFF2-40B4-BE49-F238E27FC236}">
                <a16:creationId xmlns:a16="http://schemas.microsoft.com/office/drawing/2014/main" id="{42FFC4F6-3287-EEC6-EE05-7D63BF6EC064}"/>
              </a:ext>
            </a:extLst>
          </p:cNvPr>
          <p:cNvGrpSpPr>
            <a:grpSpLocks/>
          </p:cNvGrpSpPr>
          <p:nvPr/>
        </p:nvGrpSpPr>
        <p:grpSpPr bwMode="auto">
          <a:xfrm>
            <a:off x="395288" y="2765425"/>
            <a:ext cx="2447925" cy="1344613"/>
            <a:chOff x="384" y="1076"/>
            <a:chExt cx="1272" cy="1114"/>
          </a:xfrm>
        </p:grpSpPr>
        <p:sp>
          <p:nvSpPr>
            <p:cNvPr id="115763" name="Oval 51">
              <a:extLst>
                <a:ext uri="{FF2B5EF4-FFF2-40B4-BE49-F238E27FC236}">
                  <a16:creationId xmlns:a16="http://schemas.microsoft.com/office/drawing/2014/main" id="{E1A90F6E-0621-8684-5510-BD54C5A2E731}"/>
                </a:ext>
              </a:extLst>
            </p:cNvPr>
            <p:cNvSpPr>
              <a:spLocks noChangeArrowheads="1"/>
            </p:cNvSpPr>
            <p:nvPr/>
          </p:nvSpPr>
          <p:spPr bwMode="gray">
            <a:xfrm>
              <a:off x="384" y="1297"/>
              <a:ext cx="181" cy="59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64" name="Oval 52">
              <a:extLst>
                <a:ext uri="{FF2B5EF4-FFF2-40B4-BE49-F238E27FC236}">
                  <a16:creationId xmlns:a16="http://schemas.microsoft.com/office/drawing/2014/main" id="{C527F066-392E-B7EB-1429-E8584E07B42F}"/>
                </a:ext>
              </a:extLst>
            </p:cNvPr>
            <p:cNvSpPr>
              <a:spLocks noChangeArrowheads="1"/>
            </p:cNvSpPr>
            <p:nvPr/>
          </p:nvSpPr>
          <p:spPr bwMode="gray">
            <a:xfrm>
              <a:off x="384" y="1297"/>
              <a:ext cx="181" cy="59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65" name="Oval 53">
              <a:extLst>
                <a:ext uri="{FF2B5EF4-FFF2-40B4-BE49-F238E27FC236}">
                  <a16:creationId xmlns:a16="http://schemas.microsoft.com/office/drawing/2014/main" id="{75A33D34-26A9-C27E-40A3-5A2AD083E8AD}"/>
                </a:ext>
              </a:extLst>
            </p:cNvPr>
            <p:cNvSpPr>
              <a:spLocks noChangeArrowheads="1"/>
            </p:cNvSpPr>
            <p:nvPr/>
          </p:nvSpPr>
          <p:spPr bwMode="gray">
            <a:xfrm>
              <a:off x="473" y="1297"/>
              <a:ext cx="1183" cy="591"/>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66" name="Oval 54">
              <a:extLst>
                <a:ext uri="{FF2B5EF4-FFF2-40B4-BE49-F238E27FC236}">
                  <a16:creationId xmlns:a16="http://schemas.microsoft.com/office/drawing/2014/main" id="{EF4AA0EC-38C4-8B77-D93A-96141C250EBD}"/>
                </a:ext>
              </a:extLst>
            </p:cNvPr>
            <p:cNvSpPr>
              <a:spLocks noChangeArrowheads="1"/>
            </p:cNvSpPr>
            <p:nvPr/>
          </p:nvSpPr>
          <p:spPr bwMode="gray">
            <a:xfrm>
              <a:off x="432" y="1300"/>
              <a:ext cx="1183" cy="592"/>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1348" name="Oval 55">
              <a:extLst>
                <a:ext uri="{FF2B5EF4-FFF2-40B4-BE49-F238E27FC236}">
                  <a16:creationId xmlns:a16="http://schemas.microsoft.com/office/drawing/2014/main" id="{6958B7A6-0061-24FC-73F6-AA8B84294D61}"/>
                </a:ext>
              </a:extLst>
            </p:cNvPr>
            <p:cNvSpPr>
              <a:spLocks noChangeArrowheads="1"/>
            </p:cNvSpPr>
            <p:nvPr/>
          </p:nvSpPr>
          <p:spPr bwMode="gray">
            <a:xfrm>
              <a:off x="532" y="1297"/>
              <a:ext cx="1065" cy="591"/>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1349" name="Group 56">
              <a:extLst>
                <a:ext uri="{FF2B5EF4-FFF2-40B4-BE49-F238E27FC236}">
                  <a16:creationId xmlns:a16="http://schemas.microsoft.com/office/drawing/2014/main" id="{88CDC22C-3FA7-F07C-3F91-666C62C01454}"/>
                </a:ext>
              </a:extLst>
            </p:cNvPr>
            <p:cNvGrpSpPr>
              <a:grpSpLocks/>
            </p:cNvGrpSpPr>
            <p:nvPr/>
          </p:nvGrpSpPr>
          <p:grpSpPr bwMode="auto">
            <a:xfrm>
              <a:off x="549" y="1076"/>
              <a:ext cx="1031" cy="1031"/>
              <a:chOff x="4166" y="1706"/>
              <a:chExt cx="1252" cy="1252"/>
            </a:xfrm>
          </p:grpSpPr>
          <p:sp>
            <p:nvSpPr>
              <p:cNvPr id="141351" name="Oval 57">
                <a:extLst>
                  <a:ext uri="{FF2B5EF4-FFF2-40B4-BE49-F238E27FC236}">
                    <a16:creationId xmlns:a16="http://schemas.microsoft.com/office/drawing/2014/main" id="{1A1C8437-D5A8-9AB7-771C-F738E9B6AD96}"/>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52" name="Oval 58">
                <a:extLst>
                  <a:ext uri="{FF2B5EF4-FFF2-40B4-BE49-F238E27FC236}">
                    <a16:creationId xmlns:a16="http://schemas.microsoft.com/office/drawing/2014/main" id="{DE38A306-D590-D57A-B467-B3C03A8D2B24}"/>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53" name="Oval 59">
                <a:extLst>
                  <a:ext uri="{FF2B5EF4-FFF2-40B4-BE49-F238E27FC236}">
                    <a16:creationId xmlns:a16="http://schemas.microsoft.com/office/drawing/2014/main" id="{CC3BAAF0-33FE-F1FD-3CBB-F338A2F3583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54" name="Oval 60">
                <a:extLst>
                  <a:ext uri="{FF2B5EF4-FFF2-40B4-BE49-F238E27FC236}">
                    <a16:creationId xmlns:a16="http://schemas.microsoft.com/office/drawing/2014/main" id="{B6195478-5F0C-5F6B-8DB3-3518CB0905D6}"/>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1350" name="Text Box 61">
              <a:extLst>
                <a:ext uri="{FF2B5EF4-FFF2-40B4-BE49-F238E27FC236}">
                  <a16:creationId xmlns:a16="http://schemas.microsoft.com/office/drawing/2014/main" id="{F0AA5971-0849-FACC-1D75-5299BE086A84}"/>
                </a:ext>
              </a:extLst>
            </p:cNvPr>
            <p:cNvSpPr txBox="1">
              <a:spLocks noChangeArrowheads="1"/>
            </p:cNvSpPr>
            <p:nvPr/>
          </p:nvSpPr>
          <p:spPr bwMode="gray">
            <a:xfrm>
              <a:off x="644" y="1447"/>
              <a:ext cx="847" cy="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黑体" panose="02010609060101010101" pitchFamily="49" charset="-122"/>
                  <a:ea typeface="黑体" panose="02010609060101010101" pitchFamily="49" charset="-122"/>
                </a:rPr>
                <a:t>交叉概率</a:t>
              </a:r>
            </a:p>
            <a:p>
              <a:pPr algn="ctr" eaLnBrk="1" hangingPunct="1"/>
              <a:r>
                <a:rPr lang="en-US" altLang="zh-CN" sz="2000" i="1">
                  <a:ea typeface="宋体" panose="02010600030101010101" pitchFamily="2" charset="-122"/>
                </a:rPr>
                <a:t>Pc</a:t>
              </a:r>
              <a:r>
                <a:rPr lang="en-US" altLang="zh-CN" sz="2000">
                  <a:ea typeface="宋体" panose="02010600030101010101" pitchFamily="2" charset="-122"/>
                </a:rPr>
                <a:t> </a:t>
              </a:r>
              <a:endParaRPr lang="zh-CN" altLang="en-US" sz="2000">
                <a:ea typeface="宋体" panose="02010600030101010101" pitchFamily="2" charset="-122"/>
              </a:endParaRPr>
            </a:p>
          </p:txBody>
        </p:sp>
      </p:grpSp>
      <p:grpSp>
        <p:nvGrpSpPr>
          <p:cNvPr id="115774" name="Group 62">
            <a:extLst>
              <a:ext uri="{FF2B5EF4-FFF2-40B4-BE49-F238E27FC236}">
                <a16:creationId xmlns:a16="http://schemas.microsoft.com/office/drawing/2014/main" id="{5963FE14-3B57-F597-D4E9-323CA93A3435}"/>
              </a:ext>
            </a:extLst>
          </p:cNvPr>
          <p:cNvGrpSpPr>
            <a:grpSpLocks/>
          </p:cNvGrpSpPr>
          <p:nvPr/>
        </p:nvGrpSpPr>
        <p:grpSpPr bwMode="auto">
          <a:xfrm>
            <a:off x="661988" y="4995863"/>
            <a:ext cx="2035175" cy="1385887"/>
            <a:chOff x="2108" y="1076"/>
            <a:chExt cx="1273" cy="1144"/>
          </a:xfrm>
        </p:grpSpPr>
        <p:sp>
          <p:nvSpPr>
            <p:cNvPr id="115775" name="Oval 63">
              <a:extLst>
                <a:ext uri="{FF2B5EF4-FFF2-40B4-BE49-F238E27FC236}">
                  <a16:creationId xmlns:a16="http://schemas.microsoft.com/office/drawing/2014/main" id="{7E234E1C-5837-67E0-DF46-02474B7565EC}"/>
                </a:ext>
              </a:extLst>
            </p:cNvPr>
            <p:cNvSpPr>
              <a:spLocks noChangeArrowheads="1"/>
            </p:cNvSpPr>
            <p:nvPr/>
          </p:nvSpPr>
          <p:spPr bwMode="gray">
            <a:xfrm>
              <a:off x="2108" y="1288"/>
              <a:ext cx="186" cy="617"/>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76" name="Oval 64">
              <a:extLst>
                <a:ext uri="{FF2B5EF4-FFF2-40B4-BE49-F238E27FC236}">
                  <a16:creationId xmlns:a16="http://schemas.microsoft.com/office/drawing/2014/main" id="{0EE18351-B515-9DD2-546F-853B109D0493}"/>
                </a:ext>
              </a:extLst>
            </p:cNvPr>
            <p:cNvSpPr>
              <a:spLocks noChangeArrowheads="1"/>
            </p:cNvSpPr>
            <p:nvPr/>
          </p:nvSpPr>
          <p:spPr bwMode="gray">
            <a:xfrm>
              <a:off x="2108" y="1288"/>
              <a:ext cx="186" cy="617"/>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77" name="Oval 65">
              <a:extLst>
                <a:ext uri="{FF2B5EF4-FFF2-40B4-BE49-F238E27FC236}">
                  <a16:creationId xmlns:a16="http://schemas.microsoft.com/office/drawing/2014/main" id="{A6122630-66E7-857D-5702-4CCDEFD7A38D}"/>
                </a:ext>
              </a:extLst>
            </p:cNvPr>
            <p:cNvSpPr>
              <a:spLocks noChangeArrowheads="1"/>
            </p:cNvSpPr>
            <p:nvPr/>
          </p:nvSpPr>
          <p:spPr bwMode="gray">
            <a:xfrm>
              <a:off x="2197" y="1288"/>
              <a:ext cx="1183" cy="617"/>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778" name="Oval 66">
              <a:extLst>
                <a:ext uri="{FF2B5EF4-FFF2-40B4-BE49-F238E27FC236}">
                  <a16:creationId xmlns:a16="http://schemas.microsoft.com/office/drawing/2014/main" id="{E2B12D06-5B48-5CAF-9DD0-21B5C2E5D2E6}"/>
                </a:ext>
              </a:extLst>
            </p:cNvPr>
            <p:cNvSpPr>
              <a:spLocks noChangeArrowheads="1"/>
            </p:cNvSpPr>
            <p:nvPr/>
          </p:nvSpPr>
          <p:spPr bwMode="gray">
            <a:xfrm>
              <a:off x="2198" y="1290"/>
              <a:ext cx="1183" cy="617"/>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1337" name="Oval 67">
              <a:extLst>
                <a:ext uri="{FF2B5EF4-FFF2-40B4-BE49-F238E27FC236}">
                  <a16:creationId xmlns:a16="http://schemas.microsoft.com/office/drawing/2014/main" id="{CA2F73EB-F098-21EE-9972-72A3186E9D1B}"/>
                </a:ext>
              </a:extLst>
            </p:cNvPr>
            <p:cNvSpPr>
              <a:spLocks noChangeArrowheads="1"/>
            </p:cNvSpPr>
            <p:nvPr/>
          </p:nvSpPr>
          <p:spPr bwMode="gray">
            <a:xfrm>
              <a:off x="2256" y="1288"/>
              <a:ext cx="1065" cy="61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1338" name="Group 68">
              <a:extLst>
                <a:ext uri="{FF2B5EF4-FFF2-40B4-BE49-F238E27FC236}">
                  <a16:creationId xmlns:a16="http://schemas.microsoft.com/office/drawing/2014/main" id="{8C252828-EAC3-7856-692E-AF932E61548A}"/>
                </a:ext>
              </a:extLst>
            </p:cNvPr>
            <p:cNvGrpSpPr>
              <a:grpSpLocks/>
            </p:cNvGrpSpPr>
            <p:nvPr/>
          </p:nvGrpSpPr>
          <p:grpSpPr bwMode="auto">
            <a:xfrm>
              <a:off x="2273" y="1076"/>
              <a:ext cx="1031" cy="1031"/>
              <a:chOff x="4166" y="1706"/>
              <a:chExt cx="1252" cy="1252"/>
            </a:xfrm>
          </p:grpSpPr>
          <p:sp>
            <p:nvSpPr>
              <p:cNvPr id="141340" name="Oval 69">
                <a:extLst>
                  <a:ext uri="{FF2B5EF4-FFF2-40B4-BE49-F238E27FC236}">
                    <a16:creationId xmlns:a16="http://schemas.microsoft.com/office/drawing/2014/main" id="{D9AF4306-E1C0-68AC-A0AB-75A15B72D572}"/>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41" name="Oval 70">
                <a:extLst>
                  <a:ext uri="{FF2B5EF4-FFF2-40B4-BE49-F238E27FC236}">
                    <a16:creationId xmlns:a16="http://schemas.microsoft.com/office/drawing/2014/main" id="{B5D38A1C-5A77-D444-BC27-19473E90CA6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42" name="Oval 71">
                <a:extLst>
                  <a:ext uri="{FF2B5EF4-FFF2-40B4-BE49-F238E27FC236}">
                    <a16:creationId xmlns:a16="http://schemas.microsoft.com/office/drawing/2014/main" id="{DE37ADC7-9BE5-5A7A-C795-2B54632968A8}"/>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43" name="Oval 72">
                <a:extLst>
                  <a:ext uri="{FF2B5EF4-FFF2-40B4-BE49-F238E27FC236}">
                    <a16:creationId xmlns:a16="http://schemas.microsoft.com/office/drawing/2014/main" id="{D409E0FF-9603-2AAA-66E4-E3D771A5F0A1}"/>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1339" name="Text Box 73">
              <a:extLst>
                <a:ext uri="{FF2B5EF4-FFF2-40B4-BE49-F238E27FC236}">
                  <a16:creationId xmlns:a16="http://schemas.microsoft.com/office/drawing/2014/main" id="{14A0702A-E504-BFAD-41F1-B9BE93EC524C}"/>
                </a:ext>
              </a:extLst>
            </p:cNvPr>
            <p:cNvSpPr txBox="1">
              <a:spLocks noChangeArrowheads="1"/>
            </p:cNvSpPr>
            <p:nvPr/>
          </p:nvSpPr>
          <p:spPr bwMode="gray">
            <a:xfrm>
              <a:off x="2359" y="1444"/>
              <a:ext cx="873" cy="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黑体" panose="02010609060101010101" pitchFamily="49" charset="-122"/>
                  <a:ea typeface="黑体" panose="02010609060101010101" pitchFamily="49" charset="-122"/>
                </a:rPr>
                <a:t>变异概率</a:t>
              </a:r>
            </a:p>
            <a:p>
              <a:pPr algn="ctr" eaLnBrk="1" hangingPunct="1"/>
              <a:r>
                <a:rPr lang="en-US" altLang="zh-CN" sz="2000" i="1">
                  <a:ea typeface="宋体" panose="02010600030101010101" pitchFamily="2" charset="-122"/>
                </a:rPr>
                <a:t>Pm</a:t>
              </a:r>
              <a:r>
                <a:rPr lang="en-US" altLang="zh-CN" sz="2000">
                  <a:ea typeface="宋体" panose="02010600030101010101" pitchFamily="2" charset="-122"/>
                </a:rPr>
                <a:t> </a:t>
              </a:r>
              <a:endParaRPr lang="zh-CN" altLang="en-US" sz="2000">
                <a:ea typeface="宋体" panose="02010600030101010101" pitchFamily="2" charset="-122"/>
              </a:endParaRPr>
            </a:p>
          </p:txBody>
        </p:sp>
      </p:grpSp>
      <p:sp>
        <p:nvSpPr>
          <p:cNvPr id="115800" name="AutoShape 88">
            <a:extLst>
              <a:ext uri="{FF2B5EF4-FFF2-40B4-BE49-F238E27FC236}">
                <a16:creationId xmlns:a16="http://schemas.microsoft.com/office/drawing/2014/main" id="{E0637520-C506-F178-7CA9-1D47B891AC53}"/>
              </a:ext>
            </a:extLst>
          </p:cNvPr>
          <p:cNvSpPr>
            <a:spLocks noChangeArrowheads="1"/>
          </p:cNvSpPr>
          <p:nvPr/>
        </p:nvSpPr>
        <p:spPr bwMode="auto">
          <a:xfrm>
            <a:off x="3222625" y="2662238"/>
            <a:ext cx="4957763" cy="1566862"/>
          </a:xfrm>
          <a:prstGeom prst="roundRect">
            <a:avLst>
              <a:gd name="adj" fmla="val 13745"/>
            </a:avLst>
          </a:prstGeom>
          <a:noFill/>
          <a:ln w="38100">
            <a:solidFill>
              <a:schemeClr val="folHlink"/>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tx1"/>
              </a:buClr>
              <a:buFont typeface="Wingdings" panose="05000000000000000000" pitchFamily="2" charset="2"/>
              <a:buNone/>
            </a:pPr>
            <a:r>
              <a:rPr lang="zh-CN" altLang="en-US" sz="2000">
                <a:solidFill>
                  <a:schemeClr val="tx2"/>
                </a:solidFill>
                <a:latin typeface="华文楷体" panose="02010600040101010101" pitchFamily="2" charset="-122"/>
                <a:ea typeface="华文楷体" panose="02010600040101010101" pitchFamily="2" charset="-122"/>
              </a:rPr>
              <a:t>决定了进化过程种群参加交叉的染色体平均数目。</a:t>
            </a:r>
          </a:p>
          <a:p>
            <a:pPr eaLnBrk="1" hangingPunct="1">
              <a:buClr>
                <a:schemeClr val="tx1"/>
              </a:buClr>
              <a:buFont typeface="Wingdings" panose="05000000000000000000" pitchFamily="2" charset="2"/>
              <a:buNone/>
            </a:pPr>
            <a:r>
              <a:rPr lang="zh-CN" altLang="en-US" sz="2000">
                <a:solidFill>
                  <a:schemeClr val="tx2"/>
                </a:solidFill>
                <a:latin typeface="华文楷体" panose="02010600040101010101" pitchFamily="2" charset="-122"/>
                <a:ea typeface="华文楷体" panose="02010600040101010101" pitchFamily="2" charset="-122"/>
              </a:rPr>
              <a:t>取值一般为</a:t>
            </a:r>
            <a:r>
              <a:rPr lang="en-US" altLang="zh-CN" sz="2000">
                <a:solidFill>
                  <a:srgbClr val="FF0000"/>
                </a:solidFill>
                <a:latin typeface="华文楷体" panose="02010600040101010101" pitchFamily="2" charset="-122"/>
                <a:ea typeface="华文楷体" panose="02010600040101010101" pitchFamily="2" charset="-122"/>
              </a:rPr>
              <a:t>0.4</a:t>
            </a:r>
            <a:r>
              <a:rPr lang="zh-CN" altLang="en-US" sz="2000">
                <a:solidFill>
                  <a:srgbClr val="FF0000"/>
                </a:solidFill>
                <a:latin typeface="华文楷体" panose="02010600040101010101" pitchFamily="2" charset="-122"/>
                <a:ea typeface="华文楷体" panose="02010600040101010101" pitchFamily="2" charset="-122"/>
              </a:rPr>
              <a:t>至</a:t>
            </a:r>
            <a:r>
              <a:rPr lang="en-US" altLang="zh-CN" sz="2000">
                <a:solidFill>
                  <a:srgbClr val="FF0000"/>
                </a:solidFill>
                <a:latin typeface="华文楷体" panose="02010600040101010101" pitchFamily="2" charset="-122"/>
                <a:ea typeface="华文楷体" panose="02010600040101010101" pitchFamily="2" charset="-122"/>
              </a:rPr>
              <a:t>0.99</a:t>
            </a:r>
            <a:r>
              <a:rPr lang="zh-CN" altLang="en-US" sz="2000">
                <a:solidFill>
                  <a:schemeClr val="tx2"/>
                </a:solidFill>
                <a:latin typeface="华文楷体" panose="02010600040101010101" pitchFamily="2" charset="-122"/>
                <a:ea typeface="华文楷体" panose="02010600040101010101" pitchFamily="2" charset="-122"/>
              </a:rPr>
              <a:t>。</a:t>
            </a:r>
          </a:p>
          <a:p>
            <a:pPr eaLnBrk="1" hangingPunct="1">
              <a:buClr>
                <a:schemeClr val="tx1"/>
              </a:buClr>
              <a:buFont typeface="Wingdings" panose="05000000000000000000" pitchFamily="2" charset="2"/>
              <a:buNone/>
            </a:pPr>
            <a:r>
              <a:rPr lang="zh-CN" altLang="en-US" sz="2000">
                <a:solidFill>
                  <a:schemeClr val="tx2"/>
                </a:solidFill>
                <a:latin typeface="华文楷体" panose="02010600040101010101" pitchFamily="2" charset="-122"/>
                <a:ea typeface="华文楷体" panose="02010600040101010101" pitchFamily="2" charset="-122"/>
              </a:rPr>
              <a:t>也可采用自适应方法调整。</a:t>
            </a:r>
          </a:p>
        </p:txBody>
      </p:sp>
      <p:sp>
        <p:nvSpPr>
          <p:cNvPr id="115801" name="AutoShape 89">
            <a:extLst>
              <a:ext uri="{FF2B5EF4-FFF2-40B4-BE49-F238E27FC236}">
                <a16:creationId xmlns:a16="http://schemas.microsoft.com/office/drawing/2014/main" id="{31B9DF26-19B0-DE2F-A33F-891BCB5516BF}"/>
              </a:ext>
            </a:extLst>
          </p:cNvPr>
          <p:cNvSpPr>
            <a:spLocks noChangeArrowheads="1"/>
          </p:cNvSpPr>
          <p:nvPr/>
        </p:nvSpPr>
        <p:spPr bwMode="auto">
          <a:xfrm>
            <a:off x="3221038" y="4454525"/>
            <a:ext cx="4959350" cy="2143125"/>
          </a:xfrm>
          <a:prstGeom prst="roundRect">
            <a:avLst>
              <a:gd name="adj" fmla="val 13745"/>
            </a:avLst>
          </a:prstGeom>
          <a:noFill/>
          <a:ln w="38100">
            <a:solidFill>
              <a:schemeClr val="accent1"/>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000" i="1">
                <a:solidFill>
                  <a:schemeClr val="tx2"/>
                </a:solidFill>
                <a:latin typeface="华文楷体" panose="02010600040101010101" pitchFamily="2" charset="-122"/>
                <a:ea typeface="华文楷体" panose="02010600040101010101" pitchFamily="2" charset="-122"/>
              </a:rPr>
              <a:t>Pm</a:t>
            </a:r>
            <a:r>
              <a:rPr lang="zh-CN" altLang="en-US" sz="2000">
                <a:solidFill>
                  <a:schemeClr val="tx2"/>
                </a:solidFill>
                <a:latin typeface="华文楷体" panose="02010600040101010101" pitchFamily="2" charset="-122"/>
                <a:ea typeface="华文楷体" panose="02010600040101010101" pitchFamily="2" charset="-122"/>
              </a:rPr>
              <a:t>的值不宜过大。因为变异对已找到的较优解具有一定的破坏作用。</a:t>
            </a:r>
          </a:p>
          <a:p>
            <a:pPr eaLnBrk="1" hangingPunct="1"/>
            <a:r>
              <a:rPr lang="en-US" altLang="zh-CN" sz="2000" i="1">
                <a:solidFill>
                  <a:schemeClr val="tx2"/>
                </a:solidFill>
                <a:latin typeface="华文楷体" panose="02010600040101010101" pitchFamily="2" charset="-122"/>
                <a:ea typeface="华文楷体" panose="02010600040101010101" pitchFamily="2" charset="-122"/>
              </a:rPr>
              <a:t>Pm</a:t>
            </a:r>
            <a:r>
              <a:rPr lang="zh-CN" altLang="en-US" sz="2000">
                <a:solidFill>
                  <a:schemeClr val="tx2"/>
                </a:solidFill>
                <a:latin typeface="华文楷体" panose="02010600040101010101" pitchFamily="2" charset="-122"/>
                <a:ea typeface="华文楷体" panose="02010600040101010101" pitchFamily="2" charset="-122"/>
              </a:rPr>
              <a:t>的取值一般为</a:t>
            </a:r>
            <a:r>
              <a:rPr lang="en-US" altLang="zh-CN" sz="2000">
                <a:solidFill>
                  <a:srgbClr val="FF0000"/>
                </a:solidFill>
                <a:latin typeface="华文楷体" panose="02010600040101010101" pitchFamily="2" charset="-122"/>
                <a:ea typeface="华文楷体" panose="02010600040101010101" pitchFamily="2" charset="-122"/>
              </a:rPr>
              <a:t>0.001</a:t>
            </a:r>
            <a:r>
              <a:rPr lang="zh-CN" altLang="en-US" sz="2000">
                <a:solidFill>
                  <a:srgbClr val="FF0000"/>
                </a:solidFill>
                <a:latin typeface="华文楷体" panose="02010600040101010101" pitchFamily="2" charset="-122"/>
                <a:ea typeface="华文楷体" panose="02010600040101010101" pitchFamily="2" charset="-122"/>
              </a:rPr>
              <a:t>至</a:t>
            </a:r>
            <a:r>
              <a:rPr lang="en-US" altLang="zh-CN" sz="2000">
                <a:solidFill>
                  <a:srgbClr val="FF0000"/>
                </a:solidFill>
                <a:latin typeface="华文楷体" panose="02010600040101010101" pitchFamily="2" charset="-122"/>
                <a:ea typeface="华文楷体" panose="02010600040101010101" pitchFamily="2" charset="-122"/>
              </a:rPr>
              <a:t>0.1</a:t>
            </a:r>
            <a:r>
              <a:rPr lang="zh-CN" altLang="en-US" sz="2000">
                <a:solidFill>
                  <a:schemeClr val="tx2"/>
                </a:solidFill>
                <a:latin typeface="华文楷体" panose="02010600040101010101" pitchFamily="2" charset="-122"/>
                <a:ea typeface="华文楷体" panose="02010600040101010101" pitchFamily="2" charset="-122"/>
              </a:rPr>
              <a:t>之间。</a:t>
            </a:r>
          </a:p>
          <a:p>
            <a:pPr eaLnBrk="1" hangingPunct="1"/>
            <a:r>
              <a:rPr lang="zh-CN" altLang="en-US" sz="2000">
                <a:solidFill>
                  <a:schemeClr val="tx2"/>
                </a:solidFill>
                <a:latin typeface="华文楷体" panose="02010600040101010101" pitchFamily="2" charset="-122"/>
                <a:ea typeface="华文楷体" panose="02010600040101010101" pitchFamily="2" charset="-122"/>
              </a:rPr>
              <a:t>也可采用自适应方法调整。</a:t>
            </a:r>
          </a:p>
        </p:txBody>
      </p:sp>
      <p:sp>
        <p:nvSpPr>
          <p:cNvPr id="115803" name="AutoShape 91">
            <a:extLst>
              <a:ext uri="{FF2B5EF4-FFF2-40B4-BE49-F238E27FC236}">
                <a16:creationId xmlns:a16="http://schemas.microsoft.com/office/drawing/2014/main" id="{51654912-E042-D202-FE48-635630595861}"/>
              </a:ext>
            </a:extLst>
          </p:cNvPr>
          <p:cNvSpPr>
            <a:spLocks noChangeArrowheads="1"/>
          </p:cNvSpPr>
          <p:nvPr/>
        </p:nvSpPr>
        <p:spPr bwMode="gray">
          <a:xfrm>
            <a:off x="2771775" y="3203575"/>
            <a:ext cx="379413" cy="431800"/>
          </a:xfrm>
          <a:prstGeom prst="chevron">
            <a:avLst>
              <a:gd name="adj" fmla="val 52514"/>
            </a:avLst>
          </a:prstGeom>
          <a:solidFill>
            <a:schemeClr val="fo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15834" name="AutoShape 122">
            <a:extLst>
              <a:ext uri="{FF2B5EF4-FFF2-40B4-BE49-F238E27FC236}">
                <a16:creationId xmlns:a16="http://schemas.microsoft.com/office/drawing/2014/main" id="{BCC2F3F8-DB33-1D2B-0407-5A1A35A88DEB}"/>
              </a:ext>
            </a:extLst>
          </p:cNvPr>
          <p:cNvSpPr>
            <a:spLocks noChangeArrowheads="1"/>
          </p:cNvSpPr>
          <p:nvPr/>
        </p:nvSpPr>
        <p:spPr bwMode="gray">
          <a:xfrm>
            <a:off x="2681288" y="1355725"/>
            <a:ext cx="377825" cy="433388"/>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15835" name="AutoShape 123">
            <a:extLst>
              <a:ext uri="{FF2B5EF4-FFF2-40B4-BE49-F238E27FC236}">
                <a16:creationId xmlns:a16="http://schemas.microsoft.com/office/drawing/2014/main" id="{96B2060F-CFE3-3C97-796C-0031C37F2EB6}"/>
              </a:ext>
            </a:extLst>
          </p:cNvPr>
          <p:cNvSpPr>
            <a:spLocks noChangeArrowheads="1"/>
          </p:cNvSpPr>
          <p:nvPr/>
        </p:nvSpPr>
        <p:spPr bwMode="auto">
          <a:xfrm>
            <a:off x="3078163" y="492125"/>
            <a:ext cx="4878387" cy="1943100"/>
          </a:xfrm>
          <a:prstGeom prst="roundRect">
            <a:avLst>
              <a:gd name="adj" fmla="val 13745"/>
            </a:avLst>
          </a:prstGeom>
          <a:noFill/>
          <a:ln w="38100">
            <a:solidFill>
              <a:srgbClr val="CC99FF"/>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r>
              <a:rPr lang="en-US" altLang="zh-CN" sz="2000" i="1">
                <a:solidFill>
                  <a:schemeClr val="tx2"/>
                </a:solidFill>
                <a:latin typeface="华文楷体" panose="02010600040101010101" pitchFamily="2" charset="-122"/>
                <a:ea typeface="华文楷体" panose="02010600040101010101" pitchFamily="2" charset="-122"/>
              </a:rPr>
              <a:t>R</a:t>
            </a:r>
            <a:r>
              <a:rPr lang="zh-CN" altLang="en-US" sz="2000">
                <a:solidFill>
                  <a:schemeClr val="tx2"/>
                </a:solidFill>
                <a:latin typeface="华文楷体" panose="02010600040101010101" pitchFamily="2" charset="-122"/>
                <a:ea typeface="华文楷体" panose="02010600040101010101" pitchFamily="2" charset="-122"/>
              </a:rPr>
              <a:t>视采用的染色体编码方案而定。</a:t>
            </a:r>
          </a:p>
          <a:p>
            <a:pPr eaLnBrk="1" hangingPunct="1"/>
            <a:r>
              <a:rPr lang="zh-CN" altLang="en-US" sz="2000">
                <a:solidFill>
                  <a:schemeClr val="tx2"/>
                </a:solidFill>
                <a:latin typeface="华文楷体" panose="02010600040101010101" pitchFamily="2" charset="-122"/>
                <a:ea typeface="华文楷体" panose="02010600040101010101" pitchFamily="2" charset="-122"/>
              </a:rPr>
              <a:t>对于</a:t>
            </a:r>
            <a:r>
              <a:rPr lang="zh-CN" altLang="en-US" sz="2000">
                <a:solidFill>
                  <a:srgbClr val="FF0000"/>
                </a:solidFill>
                <a:latin typeface="华文楷体" panose="02010600040101010101" pitchFamily="2" charset="-122"/>
                <a:ea typeface="华文楷体" panose="02010600040101010101" pitchFamily="2" charset="-122"/>
              </a:rPr>
              <a:t>二进制编码</a:t>
            </a:r>
            <a:r>
              <a:rPr lang="zh-CN" altLang="en-US" sz="2000">
                <a:solidFill>
                  <a:schemeClr val="tx2"/>
                </a:solidFill>
                <a:latin typeface="华文楷体" panose="02010600040101010101" pitchFamily="2" charset="-122"/>
                <a:ea typeface="华文楷体" panose="02010600040101010101" pitchFamily="2" charset="-122"/>
              </a:rPr>
              <a:t>方法，</a:t>
            </a:r>
            <a:r>
              <a:rPr lang="en-US" altLang="zh-CN" sz="2000" i="1">
                <a:solidFill>
                  <a:schemeClr val="tx2"/>
                </a:solidFill>
                <a:latin typeface="华文楷体" panose="02010600040101010101" pitchFamily="2" charset="-122"/>
                <a:ea typeface="华文楷体" panose="02010600040101010101" pitchFamily="2" charset="-122"/>
              </a:rPr>
              <a:t>R </a:t>
            </a:r>
            <a:r>
              <a:rPr lang="en-US" altLang="zh-CN" sz="2000">
                <a:solidFill>
                  <a:schemeClr val="tx2"/>
                </a:solidFill>
                <a:latin typeface="华文楷体" panose="02010600040101010101" pitchFamily="2" charset="-122"/>
                <a:ea typeface="华文楷体" panose="02010600040101010101" pitchFamily="2" charset="-122"/>
              </a:rPr>
              <a:t>={0,1}</a:t>
            </a:r>
          </a:p>
          <a:p>
            <a:pPr eaLnBrk="1" hangingPunct="1"/>
            <a:r>
              <a:rPr lang="zh-CN" altLang="en-US" sz="2000">
                <a:solidFill>
                  <a:schemeClr val="tx2"/>
                </a:solidFill>
                <a:latin typeface="华文楷体" panose="02010600040101010101" pitchFamily="2" charset="-122"/>
                <a:ea typeface="华文楷体" panose="02010600040101010101" pitchFamily="2" charset="-122"/>
              </a:rPr>
              <a:t>对于</a:t>
            </a:r>
            <a:r>
              <a:rPr lang="zh-CN" altLang="en-US" sz="2000">
                <a:solidFill>
                  <a:srgbClr val="FF0000"/>
                </a:solidFill>
                <a:latin typeface="华文楷体" panose="02010600040101010101" pitchFamily="2" charset="-122"/>
                <a:ea typeface="华文楷体" panose="02010600040101010101" pitchFamily="2" charset="-122"/>
              </a:rPr>
              <a:t>实数编码</a:t>
            </a:r>
            <a:r>
              <a:rPr lang="zh-CN" altLang="en-US" sz="2000">
                <a:solidFill>
                  <a:schemeClr val="tx2"/>
                </a:solidFill>
                <a:latin typeface="华文楷体" panose="02010600040101010101" pitchFamily="2" charset="-122"/>
                <a:ea typeface="华文楷体" panose="02010600040101010101" pitchFamily="2" charset="-122"/>
              </a:rPr>
              <a:t>方法，</a:t>
            </a:r>
            <a:r>
              <a:rPr lang="en-US" altLang="zh-CN" sz="2000" i="1">
                <a:solidFill>
                  <a:schemeClr val="tx2"/>
                </a:solidFill>
                <a:latin typeface="华文楷体" panose="02010600040101010101" pitchFamily="2" charset="-122"/>
                <a:ea typeface="华文楷体" panose="02010600040101010101" pitchFamily="2" charset="-122"/>
              </a:rPr>
              <a:t>R</a:t>
            </a:r>
            <a:r>
              <a:rPr lang="zh-CN" altLang="en-US" sz="2000">
                <a:solidFill>
                  <a:schemeClr val="tx2"/>
                </a:solidFill>
                <a:latin typeface="华文楷体" panose="02010600040101010101" pitchFamily="2" charset="-122"/>
                <a:ea typeface="华文楷体" panose="02010600040101010101" pitchFamily="2" charset="-122"/>
              </a:rPr>
              <a:t>与每一维变量的取值范围相同。</a:t>
            </a:r>
          </a:p>
        </p:txBody>
      </p:sp>
      <p:grpSp>
        <p:nvGrpSpPr>
          <p:cNvPr id="115850" name="Group 138">
            <a:extLst>
              <a:ext uri="{FF2B5EF4-FFF2-40B4-BE49-F238E27FC236}">
                <a16:creationId xmlns:a16="http://schemas.microsoft.com/office/drawing/2014/main" id="{283D9FE9-918A-AE09-EBB5-ABB57FB451EA}"/>
              </a:ext>
            </a:extLst>
          </p:cNvPr>
          <p:cNvGrpSpPr>
            <a:grpSpLocks/>
          </p:cNvGrpSpPr>
          <p:nvPr/>
        </p:nvGrpSpPr>
        <p:grpSpPr bwMode="auto">
          <a:xfrm>
            <a:off x="468313" y="852488"/>
            <a:ext cx="2303462" cy="1438275"/>
            <a:chOff x="204" y="787"/>
            <a:chExt cx="1164" cy="721"/>
          </a:xfrm>
        </p:grpSpPr>
        <p:sp>
          <p:nvSpPr>
            <p:cNvPr id="115837" name="Oval 125">
              <a:extLst>
                <a:ext uri="{FF2B5EF4-FFF2-40B4-BE49-F238E27FC236}">
                  <a16:creationId xmlns:a16="http://schemas.microsoft.com/office/drawing/2014/main" id="{1FEF898C-421E-C33F-CEBD-EEA32A1BDC62}"/>
                </a:ext>
              </a:extLst>
            </p:cNvPr>
            <p:cNvSpPr>
              <a:spLocks noChangeArrowheads="1"/>
            </p:cNvSpPr>
            <p:nvPr/>
          </p:nvSpPr>
          <p:spPr bwMode="gray">
            <a:xfrm>
              <a:off x="204" y="932"/>
              <a:ext cx="168" cy="4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839" name="Oval 127">
              <a:extLst>
                <a:ext uri="{FF2B5EF4-FFF2-40B4-BE49-F238E27FC236}">
                  <a16:creationId xmlns:a16="http://schemas.microsoft.com/office/drawing/2014/main" id="{096808D5-E392-2A69-0572-43A197A3EDE6}"/>
                </a:ext>
              </a:extLst>
            </p:cNvPr>
            <p:cNvSpPr>
              <a:spLocks noChangeArrowheads="1"/>
            </p:cNvSpPr>
            <p:nvPr/>
          </p:nvSpPr>
          <p:spPr bwMode="gray">
            <a:xfrm>
              <a:off x="204" y="932"/>
              <a:ext cx="168" cy="413"/>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841" name="Oval 129">
              <a:extLst>
                <a:ext uri="{FF2B5EF4-FFF2-40B4-BE49-F238E27FC236}">
                  <a16:creationId xmlns:a16="http://schemas.microsoft.com/office/drawing/2014/main" id="{F20ED710-FA01-50D4-D1AE-590507D66870}"/>
                </a:ext>
              </a:extLst>
            </p:cNvPr>
            <p:cNvSpPr>
              <a:spLocks noChangeArrowheads="1"/>
            </p:cNvSpPr>
            <p:nvPr/>
          </p:nvSpPr>
          <p:spPr bwMode="gray">
            <a:xfrm>
              <a:off x="284" y="944"/>
              <a:ext cx="1066" cy="41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5842" name="Oval 130">
              <a:extLst>
                <a:ext uri="{FF2B5EF4-FFF2-40B4-BE49-F238E27FC236}">
                  <a16:creationId xmlns:a16="http://schemas.microsoft.com/office/drawing/2014/main" id="{D669B8AA-5EB4-2C09-217F-7D246C912240}"/>
                </a:ext>
              </a:extLst>
            </p:cNvPr>
            <p:cNvSpPr>
              <a:spLocks noChangeArrowheads="1"/>
            </p:cNvSpPr>
            <p:nvPr/>
          </p:nvSpPr>
          <p:spPr bwMode="gray">
            <a:xfrm>
              <a:off x="302" y="949"/>
              <a:ext cx="1066" cy="413"/>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1327" name="Oval 131">
              <a:extLst>
                <a:ext uri="{FF2B5EF4-FFF2-40B4-BE49-F238E27FC236}">
                  <a16:creationId xmlns:a16="http://schemas.microsoft.com/office/drawing/2014/main" id="{807F439A-BA34-6281-064D-112476D8FCE8}"/>
                </a:ext>
              </a:extLst>
            </p:cNvPr>
            <p:cNvSpPr>
              <a:spLocks noChangeArrowheads="1"/>
            </p:cNvSpPr>
            <p:nvPr/>
          </p:nvSpPr>
          <p:spPr bwMode="gray">
            <a:xfrm>
              <a:off x="342" y="944"/>
              <a:ext cx="959" cy="413"/>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28" name="Oval 133">
              <a:extLst>
                <a:ext uri="{FF2B5EF4-FFF2-40B4-BE49-F238E27FC236}">
                  <a16:creationId xmlns:a16="http://schemas.microsoft.com/office/drawing/2014/main" id="{21592D13-9830-85F4-02A5-43F95D15B730}"/>
                </a:ext>
              </a:extLst>
            </p:cNvPr>
            <p:cNvSpPr>
              <a:spLocks noChangeArrowheads="1"/>
            </p:cNvSpPr>
            <p:nvPr/>
          </p:nvSpPr>
          <p:spPr bwMode="gray">
            <a:xfrm>
              <a:off x="359" y="787"/>
              <a:ext cx="929" cy="721"/>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29" name="Oval 134">
              <a:extLst>
                <a:ext uri="{FF2B5EF4-FFF2-40B4-BE49-F238E27FC236}">
                  <a16:creationId xmlns:a16="http://schemas.microsoft.com/office/drawing/2014/main" id="{66D592E7-34E0-2C33-A28E-634EDD466EBC}"/>
                </a:ext>
              </a:extLst>
            </p:cNvPr>
            <p:cNvSpPr>
              <a:spLocks noChangeArrowheads="1"/>
            </p:cNvSpPr>
            <p:nvPr/>
          </p:nvSpPr>
          <p:spPr bwMode="gray">
            <a:xfrm>
              <a:off x="371" y="791"/>
              <a:ext cx="907" cy="70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30" name="Oval 135">
              <a:extLst>
                <a:ext uri="{FF2B5EF4-FFF2-40B4-BE49-F238E27FC236}">
                  <a16:creationId xmlns:a16="http://schemas.microsoft.com/office/drawing/2014/main" id="{526289B8-EDFC-E311-72FA-C92871F3D900}"/>
                </a:ext>
              </a:extLst>
            </p:cNvPr>
            <p:cNvSpPr>
              <a:spLocks noChangeArrowheads="1"/>
            </p:cNvSpPr>
            <p:nvPr/>
          </p:nvSpPr>
          <p:spPr bwMode="gray">
            <a:xfrm>
              <a:off x="381" y="798"/>
              <a:ext cx="862" cy="6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31" name="Oval 136">
              <a:extLst>
                <a:ext uri="{FF2B5EF4-FFF2-40B4-BE49-F238E27FC236}">
                  <a16:creationId xmlns:a16="http://schemas.microsoft.com/office/drawing/2014/main" id="{2D614DC1-DF56-845A-E4CE-5DC905B0FEBA}"/>
                </a:ext>
              </a:extLst>
            </p:cNvPr>
            <p:cNvSpPr>
              <a:spLocks noChangeArrowheads="1"/>
            </p:cNvSpPr>
            <p:nvPr/>
          </p:nvSpPr>
          <p:spPr bwMode="gray">
            <a:xfrm>
              <a:off x="431" y="816"/>
              <a:ext cx="766" cy="534"/>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1332" name="Text Box 137">
              <a:extLst>
                <a:ext uri="{FF2B5EF4-FFF2-40B4-BE49-F238E27FC236}">
                  <a16:creationId xmlns:a16="http://schemas.microsoft.com/office/drawing/2014/main" id="{7773FC91-EC7C-7A23-E967-57554A8CEE8F}"/>
                </a:ext>
              </a:extLst>
            </p:cNvPr>
            <p:cNvSpPr txBox="1">
              <a:spLocks noChangeArrowheads="1"/>
            </p:cNvSpPr>
            <p:nvPr/>
          </p:nvSpPr>
          <p:spPr bwMode="gray">
            <a:xfrm>
              <a:off x="438" y="981"/>
              <a:ext cx="783"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华文楷体" panose="02010600040101010101" pitchFamily="2" charset="-122"/>
                  <a:ea typeface="华文楷体" panose="02010600040101010101" pitchFamily="2" charset="-122"/>
                </a:rPr>
                <a:t>基因取值</a:t>
              </a:r>
            </a:p>
            <a:p>
              <a:pPr algn="ctr" eaLnBrk="1" hangingPunct="1"/>
              <a:r>
                <a:rPr lang="zh-CN" altLang="en-US" sz="2000">
                  <a:solidFill>
                    <a:srgbClr val="000000"/>
                  </a:solidFill>
                  <a:latin typeface="华文楷体" panose="02010600040101010101" pitchFamily="2" charset="-122"/>
                  <a:ea typeface="华文楷体" panose="02010600040101010101" pitchFamily="2" charset="-122"/>
                </a:rPr>
                <a:t>范围</a:t>
              </a:r>
              <a:r>
                <a:rPr lang="en-US" altLang="zh-CN" sz="2000" i="1">
                  <a:ea typeface="宋体" panose="02010600030101010101" pitchFamily="2" charset="-122"/>
                </a:rPr>
                <a:t>R</a:t>
              </a:r>
              <a:r>
                <a:rPr lang="en-US" altLang="zh-CN" sz="2000">
                  <a:ea typeface="宋体" panose="02010600030101010101" pitchFamily="2" charset="-122"/>
                </a:rPr>
                <a:t> </a:t>
              </a:r>
              <a:endParaRPr lang="zh-CN" altLang="en-US" sz="200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5850"/>
                                        </p:tgtEl>
                                        <p:attrNameLst>
                                          <p:attrName>style.visibility</p:attrName>
                                        </p:attrNameLst>
                                      </p:cBhvr>
                                      <p:to>
                                        <p:strVal val="visible"/>
                                      </p:to>
                                    </p:set>
                                    <p:animEffect transition="in" filter="box(in)">
                                      <p:cBhvr>
                                        <p:cTn id="7" dur="500"/>
                                        <p:tgtEl>
                                          <p:spTgt spid="115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576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577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15834"/>
                                        </p:tgtEl>
                                        <p:attrNameLst>
                                          <p:attrName>style.visibility</p:attrName>
                                        </p:attrNameLst>
                                      </p:cBhvr>
                                      <p:to>
                                        <p:strVal val="visible"/>
                                      </p:to>
                                    </p:set>
                                  </p:childTnLst>
                                </p:cTn>
                              </p:par>
                              <p:par>
                                <p:cTn id="20" presetID="2" presetClass="entr" presetSubtype="4" fill="hold" nodeType="withEffect">
                                  <p:stCondLst>
                                    <p:cond delay="0"/>
                                  </p:stCondLst>
                                  <p:childTnLst>
                                    <p:set>
                                      <p:cBhvr>
                                        <p:cTn id="21" dur="1" fill="hold">
                                          <p:stCondLst>
                                            <p:cond delay="0"/>
                                          </p:stCondLst>
                                        </p:cTn>
                                        <p:tgtEl>
                                          <p:spTgt spid="115835"/>
                                        </p:tgtEl>
                                        <p:attrNameLst>
                                          <p:attrName>style.visibility</p:attrName>
                                        </p:attrNameLst>
                                      </p:cBhvr>
                                      <p:to>
                                        <p:strVal val="visible"/>
                                      </p:to>
                                    </p:set>
                                    <p:anim calcmode="lin" valueType="num">
                                      <p:cBhvr additive="base">
                                        <p:cTn id="22" dur="500" fill="hold"/>
                                        <p:tgtEl>
                                          <p:spTgt spid="115835"/>
                                        </p:tgtEl>
                                        <p:attrNameLst>
                                          <p:attrName>ppt_x</p:attrName>
                                        </p:attrNameLst>
                                      </p:cBhvr>
                                      <p:tavLst>
                                        <p:tav tm="0">
                                          <p:val>
                                            <p:strVal val="#ppt_x"/>
                                          </p:val>
                                        </p:tav>
                                        <p:tav tm="100000">
                                          <p:val>
                                            <p:strVal val="#ppt_x"/>
                                          </p:val>
                                        </p:tav>
                                      </p:tavLst>
                                    </p:anim>
                                    <p:anim calcmode="lin" valueType="num">
                                      <p:cBhvr additive="base">
                                        <p:cTn id="23" dur="500" fill="hold"/>
                                        <p:tgtEl>
                                          <p:spTgt spid="115835"/>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1583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15835">
                                            <p:txEl>
                                              <p:pRg st="1" end="1"/>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15835">
                                            <p:txEl>
                                              <p:pRg st="2" end="2"/>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15803"/>
                                        </p:tgtEl>
                                        <p:attrNameLst>
                                          <p:attrName>style.visibility</p:attrName>
                                        </p:attrNameLst>
                                      </p:cBhvr>
                                      <p:to>
                                        <p:strVal val="visible"/>
                                      </p:to>
                                    </p:set>
                                  </p:childTnLst>
                                </p:cTn>
                              </p:par>
                              <p:par>
                                <p:cTn id="40" presetID="2" presetClass="entr" presetSubtype="4" fill="hold" nodeType="withEffect">
                                  <p:stCondLst>
                                    <p:cond delay="0"/>
                                  </p:stCondLst>
                                  <p:childTnLst>
                                    <p:set>
                                      <p:cBhvr>
                                        <p:cTn id="41" dur="1" fill="hold">
                                          <p:stCondLst>
                                            <p:cond delay="0"/>
                                          </p:stCondLst>
                                        </p:cTn>
                                        <p:tgtEl>
                                          <p:spTgt spid="115800"/>
                                        </p:tgtEl>
                                        <p:attrNameLst>
                                          <p:attrName>style.visibility</p:attrName>
                                        </p:attrNameLst>
                                      </p:cBhvr>
                                      <p:to>
                                        <p:strVal val="visible"/>
                                      </p:to>
                                    </p:set>
                                    <p:anim calcmode="lin" valueType="num">
                                      <p:cBhvr additive="base">
                                        <p:cTn id="42" dur="500" fill="hold"/>
                                        <p:tgtEl>
                                          <p:spTgt spid="115800"/>
                                        </p:tgtEl>
                                        <p:attrNameLst>
                                          <p:attrName>ppt_x</p:attrName>
                                        </p:attrNameLst>
                                      </p:cBhvr>
                                      <p:tavLst>
                                        <p:tav tm="0">
                                          <p:val>
                                            <p:strVal val="#ppt_x"/>
                                          </p:val>
                                        </p:tav>
                                        <p:tav tm="100000">
                                          <p:val>
                                            <p:strVal val="#ppt_x"/>
                                          </p:val>
                                        </p:tav>
                                      </p:tavLst>
                                    </p:anim>
                                    <p:anim calcmode="lin" valueType="num">
                                      <p:cBhvr additive="base">
                                        <p:cTn id="43" dur="500" fill="hold"/>
                                        <p:tgtEl>
                                          <p:spTgt spid="115800"/>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15800">
                                            <p:txEl>
                                              <p:pRg st="0" end="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15800">
                                            <p:txEl>
                                              <p:pRg st="1" end="1"/>
                                            </p:txEl>
                                          </p:spTgt>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115800">
                                            <p:txEl>
                                              <p:pRg st="2" end="2"/>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0"/>
                                          </p:stCondLst>
                                        </p:cTn>
                                        <p:tgtEl>
                                          <p:spTgt spid="115760"/>
                                        </p:tgtEl>
                                        <p:attrNameLst>
                                          <p:attrName>style.visibility</p:attrName>
                                        </p:attrNameLst>
                                      </p:cBhvr>
                                      <p:to>
                                        <p:strVal val="visible"/>
                                      </p:to>
                                    </p:set>
                                  </p:childTnLst>
                                </p:cTn>
                              </p:par>
                              <p:par>
                                <p:cTn id="60" presetID="2" presetClass="entr" presetSubtype="4" fill="hold" nodeType="withEffect">
                                  <p:stCondLst>
                                    <p:cond delay="0"/>
                                  </p:stCondLst>
                                  <p:childTnLst>
                                    <p:set>
                                      <p:cBhvr>
                                        <p:cTn id="61" dur="1" fill="hold">
                                          <p:stCondLst>
                                            <p:cond delay="0"/>
                                          </p:stCondLst>
                                        </p:cTn>
                                        <p:tgtEl>
                                          <p:spTgt spid="115801"/>
                                        </p:tgtEl>
                                        <p:attrNameLst>
                                          <p:attrName>style.visibility</p:attrName>
                                        </p:attrNameLst>
                                      </p:cBhvr>
                                      <p:to>
                                        <p:strVal val="visible"/>
                                      </p:to>
                                    </p:set>
                                    <p:anim calcmode="lin" valueType="num">
                                      <p:cBhvr additive="base">
                                        <p:cTn id="62" dur="500" fill="hold"/>
                                        <p:tgtEl>
                                          <p:spTgt spid="115801"/>
                                        </p:tgtEl>
                                        <p:attrNameLst>
                                          <p:attrName>ppt_x</p:attrName>
                                        </p:attrNameLst>
                                      </p:cBhvr>
                                      <p:tavLst>
                                        <p:tav tm="0">
                                          <p:val>
                                            <p:strVal val="#ppt_x"/>
                                          </p:val>
                                        </p:tav>
                                        <p:tav tm="100000">
                                          <p:val>
                                            <p:strVal val="#ppt_x"/>
                                          </p:val>
                                        </p:tav>
                                      </p:tavLst>
                                    </p:anim>
                                    <p:anim calcmode="lin" valueType="num">
                                      <p:cBhvr additive="base">
                                        <p:cTn id="63" dur="500" fill="hold"/>
                                        <p:tgtEl>
                                          <p:spTgt spid="115801"/>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115801">
                                            <p:txEl>
                                              <p:pRg st="0" end="0"/>
                                            </p:txEl>
                                          </p:spTgt>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115801">
                                            <p:txEl>
                                              <p:pRg st="1" end="1"/>
                                            </p:txEl>
                                          </p:spTgt>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1158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60" grpId="0" animBg="1"/>
      <p:bldP spid="115800" grpId="0" animBg="1"/>
      <p:bldP spid="115801" grpId="0" animBg="1"/>
      <p:bldP spid="115834" grpId="0" animBg="1"/>
      <p:bldP spid="1158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AutoShape 5">
            <a:extLst>
              <a:ext uri="{FF2B5EF4-FFF2-40B4-BE49-F238E27FC236}">
                <a16:creationId xmlns:a16="http://schemas.microsoft.com/office/drawing/2014/main" id="{2F37C474-A586-43CD-B7C7-048E6C595C34}"/>
              </a:ext>
            </a:extLst>
          </p:cNvPr>
          <p:cNvSpPr>
            <a:spLocks noChangeArrowheads="1"/>
          </p:cNvSpPr>
          <p:nvPr/>
        </p:nvSpPr>
        <p:spPr bwMode="gray">
          <a:xfrm>
            <a:off x="2700338" y="4652963"/>
            <a:ext cx="377825" cy="431800"/>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18814" name="Group 30">
            <a:extLst>
              <a:ext uri="{FF2B5EF4-FFF2-40B4-BE49-F238E27FC236}">
                <a16:creationId xmlns:a16="http://schemas.microsoft.com/office/drawing/2014/main" id="{133BB1F9-5001-6D35-88AA-474C786D5D2F}"/>
              </a:ext>
            </a:extLst>
          </p:cNvPr>
          <p:cNvGrpSpPr>
            <a:grpSpLocks/>
          </p:cNvGrpSpPr>
          <p:nvPr/>
        </p:nvGrpSpPr>
        <p:grpSpPr bwMode="auto">
          <a:xfrm>
            <a:off x="468313" y="4133850"/>
            <a:ext cx="2247900" cy="1455738"/>
            <a:chOff x="3831" y="1076"/>
            <a:chExt cx="1292" cy="1031"/>
          </a:xfrm>
        </p:grpSpPr>
        <p:sp>
          <p:nvSpPr>
            <p:cNvPr id="118815" name="Oval 31">
              <a:extLst>
                <a:ext uri="{FF2B5EF4-FFF2-40B4-BE49-F238E27FC236}">
                  <a16:creationId xmlns:a16="http://schemas.microsoft.com/office/drawing/2014/main" id="{EDCD1F1E-D666-29F3-B4A0-54D1A3D97361}"/>
                </a:ext>
              </a:extLst>
            </p:cNvPr>
            <p:cNvSpPr>
              <a:spLocks noChangeArrowheads="1"/>
            </p:cNvSpPr>
            <p:nvPr/>
          </p:nvSpPr>
          <p:spPr bwMode="gray">
            <a:xfrm>
              <a:off x="3831" y="1324"/>
              <a:ext cx="200" cy="54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grpSp>
          <p:nvGrpSpPr>
            <p:cNvPr id="142358" name="Group 32">
              <a:extLst>
                <a:ext uri="{FF2B5EF4-FFF2-40B4-BE49-F238E27FC236}">
                  <a16:creationId xmlns:a16="http://schemas.microsoft.com/office/drawing/2014/main" id="{E77DFB39-5661-BE58-CA7E-3C6A9B8CCFC3}"/>
                </a:ext>
              </a:extLst>
            </p:cNvPr>
            <p:cNvGrpSpPr>
              <a:grpSpLocks/>
            </p:cNvGrpSpPr>
            <p:nvPr/>
          </p:nvGrpSpPr>
          <p:grpSpPr bwMode="auto">
            <a:xfrm>
              <a:off x="3831" y="1076"/>
              <a:ext cx="1292" cy="1031"/>
              <a:chOff x="3831" y="1076"/>
              <a:chExt cx="1292" cy="1031"/>
            </a:xfrm>
          </p:grpSpPr>
          <p:sp>
            <p:nvSpPr>
              <p:cNvPr id="118817" name="Oval 33">
                <a:extLst>
                  <a:ext uri="{FF2B5EF4-FFF2-40B4-BE49-F238E27FC236}">
                    <a16:creationId xmlns:a16="http://schemas.microsoft.com/office/drawing/2014/main" id="{96F3F45B-472D-9F47-DAA4-C930D79A65DB}"/>
                  </a:ext>
                </a:extLst>
              </p:cNvPr>
              <p:cNvSpPr>
                <a:spLocks noChangeArrowheads="1"/>
              </p:cNvSpPr>
              <p:nvPr/>
            </p:nvSpPr>
            <p:spPr bwMode="gray">
              <a:xfrm>
                <a:off x="3831" y="1324"/>
                <a:ext cx="200" cy="543"/>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grpSp>
            <p:nvGrpSpPr>
              <p:cNvPr id="142360" name="Group 34">
                <a:extLst>
                  <a:ext uri="{FF2B5EF4-FFF2-40B4-BE49-F238E27FC236}">
                    <a16:creationId xmlns:a16="http://schemas.microsoft.com/office/drawing/2014/main" id="{C6A178ED-7CBF-8053-880D-74E739FE867A}"/>
                  </a:ext>
                </a:extLst>
              </p:cNvPr>
              <p:cNvGrpSpPr>
                <a:grpSpLocks/>
              </p:cNvGrpSpPr>
              <p:nvPr/>
            </p:nvGrpSpPr>
            <p:grpSpPr bwMode="auto">
              <a:xfrm>
                <a:off x="3920" y="1076"/>
                <a:ext cx="1203" cy="1031"/>
                <a:chOff x="3920" y="1076"/>
                <a:chExt cx="1203" cy="1031"/>
              </a:xfrm>
            </p:grpSpPr>
            <p:sp>
              <p:nvSpPr>
                <p:cNvPr id="118819" name="Oval 35">
                  <a:extLst>
                    <a:ext uri="{FF2B5EF4-FFF2-40B4-BE49-F238E27FC236}">
                      <a16:creationId xmlns:a16="http://schemas.microsoft.com/office/drawing/2014/main" id="{6A87DA12-A30E-7A2A-D778-28F578FBC66D}"/>
                    </a:ext>
                  </a:extLst>
                </p:cNvPr>
                <p:cNvSpPr>
                  <a:spLocks noChangeArrowheads="1"/>
                </p:cNvSpPr>
                <p:nvPr/>
              </p:nvSpPr>
              <p:spPr bwMode="gray">
                <a:xfrm>
                  <a:off x="3920" y="1324"/>
                  <a:ext cx="1183" cy="54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8820" name="Oval 36">
                  <a:extLst>
                    <a:ext uri="{FF2B5EF4-FFF2-40B4-BE49-F238E27FC236}">
                      <a16:creationId xmlns:a16="http://schemas.microsoft.com/office/drawing/2014/main" id="{1862AC0F-17DF-862E-0D71-148C4ED4D056}"/>
                    </a:ext>
                  </a:extLst>
                </p:cNvPr>
                <p:cNvSpPr>
                  <a:spLocks noChangeArrowheads="1"/>
                </p:cNvSpPr>
                <p:nvPr/>
              </p:nvSpPr>
              <p:spPr bwMode="gray">
                <a:xfrm>
                  <a:off x="3940" y="1331"/>
                  <a:ext cx="1183" cy="545"/>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2363" name="Oval 37">
                  <a:extLst>
                    <a:ext uri="{FF2B5EF4-FFF2-40B4-BE49-F238E27FC236}">
                      <a16:creationId xmlns:a16="http://schemas.microsoft.com/office/drawing/2014/main" id="{98E0B431-0690-1B1E-3855-48F7CE448043}"/>
                    </a:ext>
                  </a:extLst>
                </p:cNvPr>
                <p:cNvSpPr>
                  <a:spLocks noChangeArrowheads="1"/>
                </p:cNvSpPr>
                <p:nvPr/>
              </p:nvSpPr>
              <p:spPr bwMode="gray">
                <a:xfrm>
                  <a:off x="3984" y="1324"/>
                  <a:ext cx="1065" cy="545"/>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2364" name="Group 38">
                  <a:extLst>
                    <a:ext uri="{FF2B5EF4-FFF2-40B4-BE49-F238E27FC236}">
                      <a16:creationId xmlns:a16="http://schemas.microsoft.com/office/drawing/2014/main" id="{1C1983D6-B47E-78CE-7406-84D7B072F606}"/>
                    </a:ext>
                  </a:extLst>
                </p:cNvPr>
                <p:cNvGrpSpPr>
                  <a:grpSpLocks/>
                </p:cNvGrpSpPr>
                <p:nvPr/>
              </p:nvGrpSpPr>
              <p:grpSpPr bwMode="auto">
                <a:xfrm>
                  <a:off x="4003" y="1076"/>
                  <a:ext cx="1031" cy="1031"/>
                  <a:chOff x="4166" y="1706"/>
                  <a:chExt cx="1252" cy="1252"/>
                </a:xfrm>
              </p:grpSpPr>
              <p:sp>
                <p:nvSpPr>
                  <p:cNvPr id="142366" name="Oval 39">
                    <a:extLst>
                      <a:ext uri="{FF2B5EF4-FFF2-40B4-BE49-F238E27FC236}">
                        <a16:creationId xmlns:a16="http://schemas.microsoft.com/office/drawing/2014/main" id="{A23E08A2-7CB8-F949-5EB9-DC7353FB47F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67" name="Oval 40">
                    <a:extLst>
                      <a:ext uri="{FF2B5EF4-FFF2-40B4-BE49-F238E27FC236}">
                        <a16:creationId xmlns:a16="http://schemas.microsoft.com/office/drawing/2014/main" id="{22E2F8B4-9FD1-4F5F-9292-3F1BEC39901A}"/>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68" name="Oval 41">
                    <a:extLst>
                      <a:ext uri="{FF2B5EF4-FFF2-40B4-BE49-F238E27FC236}">
                        <a16:creationId xmlns:a16="http://schemas.microsoft.com/office/drawing/2014/main" id="{54354F20-2607-8590-4C50-989E47EED044}"/>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69" name="Oval 42">
                    <a:extLst>
                      <a:ext uri="{FF2B5EF4-FFF2-40B4-BE49-F238E27FC236}">
                        <a16:creationId xmlns:a16="http://schemas.microsoft.com/office/drawing/2014/main" id="{34D31527-4C19-18C6-8FD8-BD5D262E59DD}"/>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2365" name="Text Box 43">
                  <a:extLst>
                    <a:ext uri="{FF2B5EF4-FFF2-40B4-BE49-F238E27FC236}">
                      <a16:creationId xmlns:a16="http://schemas.microsoft.com/office/drawing/2014/main" id="{8A43D78B-90F6-9286-9472-DE8E465FC388}"/>
                    </a:ext>
                  </a:extLst>
                </p:cNvPr>
                <p:cNvSpPr txBox="1">
                  <a:spLocks noChangeArrowheads="1"/>
                </p:cNvSpPr>
                <p:nvPr/>
              </p:nvSpPr>
              <p:spPr bwMode="gray">
                <a:xfrm>
                  <a:off x="4064" y="1445"/>
                  <a:ext cx="93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黑体" panose="02010609060101010101" pitchFamily="49" charset="-122"/>
                      <a:ea typeface="黑体" panose="02010609060101010101" pitchFamily="49" charset="-122"/>
                    </a:rPr>
                    <a:t>终止条件</a:t>
                  </a:r>
                  <a:endParaRPr lang="en-US" altLang="zh-CN" sz="2000">
                    <a:solidFill>
                      <a:srgbClr val="000000"/>
                    </a:solidFill>
                    <a:latin typeface="黑体" panose="02010609060101010101" pitchFamily="49" charset="-122"/>
                    <a:ea typeface="黑体" panose="02010609060101010101" pitchFamily="49" charset="-122"/>
                  </a:endParaRPr>
                </a:p>
              </p:txBody>
            </p:sp>
          </p:grpSp>
        </p:grpSp>
      </p:grpSp>
      <p:sp>
        <p:nvSpPr>
          <p:cNvPr id="118852" name="AutoShape 68">
            <a:extLst>
              <a:ext uri="{FF2B5EF4-FFF2-40B4-BE49-F238E27FC236}">
                <a16:creationId xmlns:a16="http://schemas.microsoft.com/office/drawing/2014/main" id="{0CF666A1-DF85-B93D-7BF2-E3CAC0BC4986}"/>
              </a:ext>
            </a:extLst>
          </p:cNvPr>
          <p:cNvSpPr>
            <a:spLocks noChangeArrowheads="1"/>
          </p:cNvSpPr>
          <p:nvPr/>
        </p:nvSpPr>
        <p:spPr bwMode="auto">
          <a:xfrm>
            <a:off x="2979738" y="3284538"/>
            <a:ext cx="5375275" cy="3225800"/>
          </a:xfrm>
          <a:prstGeom prst="roundRect">
            <a:avLst>
              <a:gd name="adj" fmla="val 13745"/>
            </a:avLst>
          </a:prstGeom>
          <a:noFill/>
          <a:ln w="38100">
            <a:solidFill>
              <a:srgbClr val="CC99FF"/>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最大进化代数一般可设置为</a:t>
            </a:r>
            <a:r>
              <a:rPr lang="en-US" altLang="zh-CN" sz="2400">
                <a:solidFill>
                  <a:srgbClr val="FF0000"/>
                </a:solidFill>
                <a:latin typeface="华文楷体" panose="02010600040101010101" pitchFamily="2" charset="-122"/>
                <a:ea typeface="华文楷体" panose="02010600040101010101" pitchFamily="2" charset="-122"/>
              </a:rPr>
              <a:t>100~1000</a:t>
            </a:r>
            <a:r>
              <a:rPr lang="zh-CN" altLang="en-US" sz="2400">
                <a:solidFill>
                  <a:schemeClr val="tx2"/>
                </a:solidFill>
                <a:latin typeface="华文楷体" panose="02010600040101010101" pitchFamily="2" charset="-122"/>
                <a:ea typeface="华文楷体" panose="02010600040101010101" pitchFamily="2" charset="-122"/>
              </a:rPr>
              <a:t>，根据具体问题可对该建议值作相应的修改</a:t>
            </a:r>
            <a:endParaRPr lang="en-US" altLang="zh-CN" sz="2400">
              <a:solidFill>
                <a:schemeClr val="tx2"/>
              </a:solidFill>
              <a:latin typeface="华文楷体" panose="02010600040101010101" pitchFamily="2" charset="-122"/>
              <a:ea typeface="华文楷体" panose="02010600040101010101" pitchFamily="2" charset="-122"/>
            </a:endParaRPr>
          </a:p>
          <a:p>
            <a:pPr eaLnBrk="1" hangingPunct="1">
              <a:buClr>
                <a:schemeClr val="tx1"/>
              </a:buClr>
              <a:buFont typeface="Wingdings" panose="05000000000000000000" pitchFamily="2" charset="2"/>
              <a:buNone/>
            </a:pPr>
            <a:endParaRPr lang="zh-CN" altLang="en-US" sz="2400">
              <a:solidFill>
                <a:schemeClr val="tx2"/>
              </a:solidFill>
              <a:latin typeface="华文楷体" panose="02010600040101010101" pitchFamily="2" charset="-122"/>
              <a:ea typeface="华文楷体" panose="02010600040101010101" pitchFamily="2" charset="-122"/>
            </a:endParaRPr>
          </a:p>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也可以通过考察找到的当前最优解是否达到误差要求来控制算法的停止。</a:t>
            </a:r>
          </a:p>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或者是算法在持续很长的一段进化时间内所找到的最优解没有得到改善时，算法可以停止。</a:t>
            </a:r>
          </a:p>
        </p:txBody>
      </p:sp>
      <p:sp>
        <p:nvSpPr>
          <p:cNvPr id="118854" name="AutoShape 70">
            <a:extLst>
              <a:ext uri="{FF2B5EF4-FFF2-40B4-BE49-F238E27FC236}">
                <a16:creationId xmlns:a16="http://schemas.microsoft.com/office/drawing/2014/main" id="{D5579533-1F0F-78EA-636F-88B7C5C0118E}"/>
              </a:ext>
            </a:extLst>
          </p:cNvPr>
          <p:cNvSpPr>
            <a:spLocks noChangeArrowheads="1"/>
          </p:cNvSpPr>
          <p:nvPr/>
        </p:nvSpPr>
        <p:spPr bwMode="gray">
          <a:xfrm>
            <a:off x="2292350" y="1482725"/>
            <a:ext cx="379413" cy="431800"/>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18870" name="Group 86">
            <a:extLst>
              <a:ext uri="{FF2B5EF4-FFF2-40B4-BE49-F238E27FC236}">
                <a16:creationId xmlns:a16="http://schemas.microsoft.com/office/drawing/2014/main" id="{12B24633-F93A-E42C-037B-738C1CA57D9A}"/>
              </a:ext>
            </a:extLst>
          </p:cNvPr>
          <p:cNvGrpSpPr>
            <a:grpSpLocks/>
          </p:cNvGrpSpPr>
          <p:nvPr/>
        </p:nvGrpSpPr>
        <p:grpSpPr bwMode="auto">
          <a:xfrm>
            <a:off x="546100" y="1262063"/>
            <a:ext cx="1679575" cy="1063625"/>
            <a:chOff x="3831" y="1076"/>
            <a:chExt cx="1292" cy="1031"/>
          </a:xfrm>
        </p:grpSpPr>
        <p:sp>
          <p:nvSpPr>
            <p:cNvPr id="118871" name="Oval 87">
              <a:extLst>
                <a:ext uri="{FF2B5EF4-FFF2-40B4-BE49-F238E27FC236}">
                  <a16:creationId xmlns:a16="http://schemas.microsoft.com/office/drawing/2014/main" id="{03869353-080D-AB6B-EC36-D823BD855718}"/>
                </a:ext>
              </a:extLst>
            </p:cNvPr>
            <p:cNvSpPr>
              <a:spLocks noChangeArrowheads="1"/>
            </p:cNvSpPr>
            <p:nvPr/>
          </p:nvSpPr>
          <p:spPr bwMode="gray">
            <a:xfrm>
              <a:off x="3831" y="1324"/>
              <a:ext cx="200" cy="54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grpSp>
          <p:nvGrpSpPr>
            <p:cNvPr id="142345" name="Group 88">
              <a:extLst>
                <a:ext uri="{FF2B5EF4-FFF2-40B4-BE49-F238E27FC236}">
                  <a16:creationId xmlns:a16="http://schemas.microsoft.com/office/drawing/2014/main" id="{657995EB-413C-780A-9FA4-2977EE599573}"/>
                </a:ext>
              </a:extLst>
            </p:cNvPr>
            <p:cNvGrpSpPr>
              <a:grpSpLocks/>
            </p:cNvGrpSpPr>
            <p:nvPr/>
          </p:nvGrpSpPr>
          <p:grpSpPr bwMode="auto">
            <a:xfrm>
              <a:off x="3831" y="1076"/>
              <a:ext cx="1292" cy="1031"/>
              <a:chOff x="3831" y="1076"/>
              <a:chExt cx="1292" cy="1031"/>
            </a:xfrm>
          </p:grpSpPr>
          <p:sp>
            <p:nvSpPr>
              <p:cNvPr id="118873" name="Oval 89">
                <a:extLst>
                  <a:ext uri="{FF2B5EF4-FFF2-40B4-BE49-F238E27FC236}">
                    <a16:creationId xmlns:a16="http://schemas.microsoft.com/office/drawing/2014/main" id="{B3E0A4A4-947C-4A01-96D6-1029AFA07728}"/>
                  </a:ext>
                </a:extLst>
              </p:cNvPr>
              <p:cNvSpPr>
                <a:spLocks noChangeArrowheads="1"/>
              </p:cNvSpPr>
              <p:nvPr/>
            </p:nvSpPr>
            <p:spPr bwMode="gray">
              <a:xfrm>
                <a:off x="3831" y="1324"/>
                <a:ext cx="200" cy="545"/>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p:spPr>
            <p:txBody>
              <a:bodyPr wrap="none" anchor="ctr">
                <a:spAutoFit/>
              </a:bodyPr>
              <a:lstStyle/>
              <a:p>
                <a:pPr eaLnBrk="1" fontAlgn="auto" hangingPunct="1">
                  <a:spcBef>
                    <a:spcPts val="0"/>
                  </a:spcBef>
                  <a:spcAft>
                    <a:spcPts val="0"/>
                  </a:spcAft>
                  <a:defRPr/>
                </a:pPr>
                <a:endParaRPr lang="zh-CN" altLang="en-US" sz="2000">
                  <a:latin typeface="+mn-lt"/>
                  <a:ea typeface="+mn-ea"/>
                </a:endParaRPr>
              </a:p>
            </p:txBody>
          </p:sp>
          <p:grpSp>
            <p:nvGrpSpPr>
              <p:cNvPr id="142347" name="Group 90">
                <a:extLst>
                  <a:ext uri="{FF2B5EF4-FFF2-40B4-BE49-F238E27FC236}">
                    <a16:creationId xmlns:a16="http://schemas.microsoft.com/office/drawing/2014/main" id="{78B201F1-F32A-6C0D-EEB8-DC9E9D7DE1F1}"/>
                  </a:ext>
                </a:extLst>
              </p:cNvPr>
              <p:cNvGrpSpPr>
                <a:grpSpLocks/>
              </p:cNvGrpSpPr>
              <p:nvPr/>
            </p:nvGrpSpPr>
            <p:grpSpPr bwMode="auto">
              <a:xfrm>
                <a:off x="3920" y="1076"/>
                <a:ext cx="1203" cy="1031"/>
                <a:chOff x="3920" y="1076"/>
                <a:chExt cx="1203" cy="1031"/>
              </a:xfrm>
            </p:grpSpPr>
            <p:sp>
              <p:nvSpPr>
                <p:cNvPr id="118875" name="Oval 91">
                  <a:extLst>
                    <a:ext uri="{FF2B5EF4-FFF2-40B4-BE49-F238E27FC236}">
                      <a16:creationId xmlns:a16="http://schemas.microsoft.com/office/drawing/2014/main" id="{4BB50862-E2E9-03D7-1E8E-F845E964C81C}"/>
                    </a:ext>
                  </a:extLst>
                </p:cNvPr>
                <p:cNvSpPr>
                  <a:spLocks noChangeArrowheads="1"/>
                </p:cNvSpPr>
                <p:nvPr/>
              </p:nvSpPr>
              <p:spPr bwMode="gray">
                <a:xfrm>
                  <a:off x="3920" y="1324"/>
                  <a:ext cx="1183" cy="54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18876" name="Oval 92">
                  <a:extLst>
                    <a:ext uri="{FF2B5EF4-FFF2-40B4-BE49-F238E27FC236}">
                      <a16:creationId xmlns:a16="http://schemas.microsoft.com/office/drawing/2014/main" id="{0D734F95-9C20-AB2D-C71D-241CD9188FD2}"/>
                    </a:ext>
                  </a:extLst>
                </p:cNvPr>
                <p:cNvSpPr>
                  <a:spLocks noChangeArrowheads="1"/>
                </p:cNvSpPr>
                <p:nvPr/>
              </p:nvSpPr>
              <p:spPr bwMode="gray">
                <a:xfrm>
                  <a:off x="3940" y="1331"/>
                  <a:ext cx="1183" cy="545"/>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eaLnBrk="1" fontAlgn="auto" hangingPunct="1">
                    <a:spcBef>
                      <a:spcPts val="0"/>
                    </a:spcBef>
                    <a:spcAft>
                      <a:spcPts val="0"/>
                    </a:spcAft>
                    <a:defRPr/>
                  </a:pPr>
                  <a:endParaRPr lang="zh-CN" altLang="en-US" sz="2000">
                    <a:latin typeface="+mn-lt"/>
                    <a:ea typeface="+mn-ea"/>
                  </a:endParaRPr>
                </a:p>
              </p:txBody>
            </p:sp>
            <p:sp>
              <p:nvSpPr>
                <p:cNvPr id="142350" name="Oval 93">
                  <a:extLst>
                    <a:ext uri="{FF2B5EF4-FFF2-40B4-BE49-F238E27FC236}">
                      <a16:creationId xmlns:a16="http://schemas.microsoft.com/office/drawing/2014/main" id="{1ABDBC40-BAEB-2479-AE1A-3D9FCCE6FF4F}"/>
                    </a:ext>
                  </a:extLst>
                </p:cNvPr>
                <p:cNvSpPr>
                  <a:spLocks noChangeArrowheads="1"/>
                </p:cNvSpPr>
                <p:nvPr/>
              </p:nvSpPr>
              <p:spPr bwMode="gray">
                <a:xfrm>
                  <a:off x="3984" y="1324"/>
                  <a:ext cx="1065" cy="545"/>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nvGrpSpPr>
                <p:cNvPr id="142351" name="Group 94">
                  <a:extLst>
                    <a:ext uri="{FF2B5EF4-FFF2-40B4-BE49-F238E27FC236}">
                      <a16:creationId xmlns:a16="http://schemas.microsoft.com/office/drawing/2014/main" id="{94FFE80E-5072-3D5E-52F2-2A28BBD22AE9}"/>
                    </a:ext>
                  </a:extLst>
                </p:cNvPr>
                <p:cNvGrpSpPr>
                  <a:grpSpLocks/>
                </p:cNvGrpSpPr>
                <p:nvPr/>
              </p:nvGrpSpPr>
              <p:grpSpPr bwMode="auto">
                <a:xfrm>
                  <a:off x="4003" y="1076"/>
                  <a:ext cx="1031" cy="1031"/>
                  <a:chOff x="4166" y="1706"/>
                  <a:chExt cx="1252" cy="1252"/>
                </a:xfrm>
              </p:grpSpPr>
              <p:sp>
                <p:nvSpPr>
                  <p:cNvPr id="142353" name="Oval 95">
                    <a:extLst>
                      <a:ext uri="{FF2B5EF4-FFF2-40B4-BE49-F238E27FC236}">
                        <a16:creationId xmlns:a16="http://schemas.microsoft.com/office/drawing/2014/main" id="{58A77E4E-0F69-5DAE-BCEA-487D9F41849F}"/>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54" name="Oval 96">
                    <a:extLst>
                      <a:ext uri="{FF2B5EF4-FFF2-40B4-BE49-F238E27FC236}">
                        <a16:creationId xmlns:a16="http://schemas.microsoft.com/office/drawing/2014/main" id="{8722712A-B271-37D6-27BD-D478719487C4}"/>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55" name="Oval 97">
                    <a:extLst>
                      <a:ext uri="{FF2B5EF4-FFF2-40B4-BE49-F238E27FC236}">
                        <a16:creationId xmlns:a16="http://schemas.microsoft.com/office/drawing/2014/main" id="{0AABC412-45E4-E101-A84C-2FAC063F957C}"/>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sp>
                <p:nvSpPr>
                  <p:cNvPr id="142356" name="Oval 98">
                    <a:extLst>
                      <a:ext uri="{FF2B5EF4-FFF2-40B4-BE49-F238E27FC236}">
                        <a16:creationId xmlns:a16="http://schemas.microsoft.com/office/drawing/2014/main" id="{88F5A474-37A5-E87C-5F28-C5AA6B9AFE8E}"/>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endParaRPr lang="zh-CN" altLang="en-US" sz="2000">
                      <a:ea typeface="宋体" panose="02010600030101010101" pitchFamily="2" charset="-122"/>
                    </a:endParaRPr>
                  </a:p>
                </p:txBody>
              </p:sp>
            </p:grpSp>
            <p:sp>
              <p:nvSpPr>
                <p:cNvPr id="142352" name="Text Box 99">
                  <a:extLst>
                    <a:ext uri="{FF2B5EF4-FFF2-40B4-BE49-F238E27FC236}">
                      <a16:creationId xmlns:a16="http://schemas.microsoft.com/office/drawing/2014/main" id="{EC650882-EA6E-3AF9-DBD5-02C6034B0829}"/>
                    </a:ext>
                  </a:extLst>
                </p:cNvPr>
                <p:cNvSpPr txBox="1">
                  <a:spLocks noChangeArrowheads="1"/>
                </p:cNvSpPr>
                <p:nvPr/>
              </p:nvSpPr>
              <p:spPr bwMode="gray">
                <a:xfrm>
                  <a:off x="3957" y="1445"/>
                  <a:ext cx="113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2000">
                      <a:solidFill>
                        <a:srgbClr val="000000"/>
                      </a:solidFill>
                      <a:latin typeface="黑体" panose="02010609060101010101" pitchFamily="49" charset="-122"/>
                      <a:ea typeface="黑体" panose="02010609060101010101" pitchFamily="49" charset="-122"/>
                    </a:rPr>
                    <a:t>适应值评价</a:t>
                  </a:r>
                </a:p>
              </p:txBody>
            </p:sp>
          </p:grpSp>
        </p:grpSp>
      </p:grpSp>
      <p:sp>
        <p:nvSpPr>
          <p:cNvPr id="118884" name="AutoShape 100">
            <a:extLst>
              <a:ext uri="{FF2B5EF4-FFF2-40B4-BE49-F238E27FC236}">
                <a16:creationId xmlns:a16="http://schemas.microsoft.com/office/drawing/2014/main" id="{6912F68F-1296-D857-F082-9D0434788E05}"/>
              </a:ext>
            </a:extLst>
          </p:cNvPr>
          <p:cNvSpPr>
            <a:spLocks noChangeArrowheads="1"/>
          </p:cNvSpPr>
          <p:nvPr/>
        </p:nvSpPr>
        <p:spPr bwMode="auto">
          <a:xfrm>
            <a:off x="2738438" y="347663"/>
            <a:ext cx="5375275" cy="2701925"/>
          </a:xfrm>
          <a:prstGeom prst="roundRect">
            <a:avLst>
              <a:gd name="adj" fmla="val 13745"/>
            </a:avLst>
          </a:prstGeom>
          <a:noFill/>
          <a:ln w="38100">
            <a:solidFill>
              <a:srgbClr val="CC99FF"/>
            </a:solidFill>
            <a:round/>
            <a:headEnd/>
            <a:tailEnd/>
          </a:ln>
          <a:effectLst/>
          <a:extLst>
            <a:ext uri="{909E8E84-426E-40DD-AFC4-6F175D3DCCD1}">
              <a14:hiddenFill xmlns:a14="http://schemas.microsoft.com/office/drawing/2010/main">
                <a:solidFill>
                  <a:srgbClr val="C0C0C0">
                    <a:alpha val="3098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1600" b="1">
                <a:solidFill>
                  <a:schemeClr val="tx1"/>
                </a:solidFill>
                <a:latin typeface="Arial" panose="020B0604020202020204" pitchFamily="34" charset="0"/>
                <a:ea typeface="MS PGothic" panose="020B0600070205080204" pitchFamily="34" charset="-128"/>
              </a:defRPr>
            </a:lvl1pPr>
            <a:lvl2pPr marL="742950" indent="-285750">
              <a:defRPr kumimoji="1" sz="1600" b="1">
                <a:solidFill>
                  <a:schemeClr val="tx1"/>
                </a:solidFill>
                <a:latin typeface="Arial" panose="020B0604020202020204" pitchFamily="34" charset="0"/>
                <a:ea typeface="MS PGothic" panose="020B0600070205080204" pitchFamily="34" charset="-128"/>
              </a:defRPr>
            </a:lvl2pPr>
            <a:lvl3pPr marL="1143000" indent="-228600">
              <a:defRPr kumimoji="1" sz="1600" b="1">
                <a:solidFill>
                  <a:schemeClr val="tx1"/>
                </a:solidFill>
                <a:latin typeface="Arial" panose="020B0604020202020204" pitchFamily="34" charset="0"/>
                <a:ea typeface="MS PGothic" panose="020B0600070205080204" pitchFamily="34" charset="-128"/>
              </a:defRPr>
            </a:lvl3pPr>
            <a:lvl4pPr marL="1600200" indent="-228600">
              <a:defRPr kumimoji="1" sz="1600" b="1">
                <a:solidFill>
                  <a:schemeClr val="tx1"/>
                </a:solidFill>
                <a:latin typeface="Arial" panose="020B0604020202020204" pitchFamily="34" charset="0"/>
                <a:ea typeface="MS PGothic" panose="020B0600070205080204" pitchFamily="34" charset="-128"/>
              </a:defRPr>
            </a:lvl4pPr>
            <a:lvl5pPr marL="2057400" indent="-228600">
              <a:defRPr kumimoji="1" sz="16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MS PGothic" panose="020B0600070205080204" pitchFamily="34" charset="-128"/>
              </a:defRPr>
            </a:lvl9pPr>
          </a:lstStyle>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适应度函数的设置同优化问题的求解目标有关。</a:t>
            </a:r>
            <a:endParaRPr lang="en-US" altLang="zh-CN" sz="2400">
              <a:solidFill>
                <a:schemeClr val="tx2"/>
              </a:solidFill>
              <a:latin typeface="华文楷体" panose="02010600040101010101" pitchFamily="2" charset="-122"/>
              <a:ea typeface="华文楷体" panose="02010600040101010101" pitchFamily="2" charset="-122"/>
            </a:endParaRPr>
          </a:p>
          <a:p>
            <a:pPr eaLnBrk="1" hangingPunct="1">
              <a:buClr>
                <a:schemeClr val="tx1"/>
              </a:buClr>
              <a:buFont typeface="Wingdings" panose="05000000000000000000" pitchFamily="2" charset="2"/>
              <a:buNone/>
            </a:pPr>
            <a:endParaRPr lang="zh-CN" altLang="en-US" sz="2400">
              <a:solidFill>
                <a:schemeClr val="tx2"/>
              </a:solidFill>
              <a:latin typeface="华文楷体" panose="02010600040101010101" pitchFamily="2" charset="-122"/>
              <a:ea typeface="华文楷体" panose="02010600040101010101" pitchFamily="2" charset="-122"/>
            </a:endParaRPr>
          </a:p>
          <a:p>
            <a:pPr eaLnBrk="1" hangingPunct="1">
              <a:buClr>
                <a:schemeClr val="tx1"/>
              </a:buClr>
              <a:buFont typeface="Wingdings" panose="05000000000000000000" pitchFamily="2" charset="2"/>
              <a:buNone/>
            </a:pPr>
            <a:r>
              <a:rPr lang="zh-CN" altLang="en-US" sz="2400">
                <a:solidFill>
                  <a:schemeClr val="tx2"/>
                </a:solidFill>
                <a:latin typeface="华文楷体" panose="02010600040101010101" pitchFamily="2" charset="-122"/>
                <a:ea typeface="华文楷体" panose="02010600040101010101" pitchFamily="2" charset="-122"/>
              </a:rPr>
              <a:t>为了更好地提高选择的效能，可以对适应度函数做出一定的修正</a:t>
            </a:r>
            <a:r>
              <a:rPr lang="zh-CN" altLang="en-US" sz="2000">
                <a:solidFill>
                  <a:schemeClr val="tx2"/>
                </a:solidFill>
                <a:latin typeface="华文楷体" panose="02010600040101010101" pitchFamily="2" charset="-122"/>
                <a:ea typeface="华文楷体" panose="0201060004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8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8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854"/>
                                        </p:tgtEl>
                                        <p:attrNameLst>
                                          <p:attrName>style.visibility</p:attrName>
                                        </p:attrNameLst>
                                      </p:cBhvr>
                                      <p:to>
                                        <p:strVal val="visible"/>
                                      </p:to>
                                    </p:set>
                                  </p:childTnLst>
                                </p:cTn>
                              </p:par>
                              <p:par>
                                <p:cTn id="15" presetID="2" presetClass="entr" presetSubtype="4" fill="hold" nodeType="withEffect">
                                  <p:stCondLst>
                                    <p:cond delay="0"/>
                                  </p:stCondLst>
                                  <p:childTnLst>
                                    <p:set>
                                      <p:cBhvr>
                                        <p:cTn id="16" dur="1" fill="hold">
                                          <p:stCondLst>
                                            <p:cond delay="0"/>
                                          </p:stCondLst>
                                        </p:cTn>
                                        <p:tgtEl>
                                          <p:spTgt spid="118884"/>
                                        </p:tgtEl>
                                        <p:attrNameLst>
                                          <p:attrName>style.visibility</p:attrName>
                                        </p:attrNameLst>
                                      </p:cBhvr>
                                      <p:to>
                                        <p:strVal val="visible"/>
                                      </p:to>
                                    </p:set>
                                    <p:anim calcmode="lin" valueType="num">
                                      <p:cBhvr additive="base">
                                        <p:cTn id="17" dur="500" fill="hold"/>
                                        <p:tgtEl>
                                          <p:spTgt spid="118884"/>
                                        </p:tgtEl>
                                        <p:attrNameLst>
                                          <p:attrName>ppt_x</p:attrName>
                                        </p:attrNameLst>
                                      </p:cBhvr>
                                      <p:tavLst>
                                        <p:tav tm="0">
                                          <p:val>
                                            <p:strVal val="#ppt_x"/>
                                          </p:val>
                                        </p:tav>
                                        <p:tav tm="100000">
                                          <p:val>
                                            <p:strVal val="#ppt_x"/>
                                          </p:val>
                                        </p:tav>
                                      </p:tavLst>
                                    </p:anim>
                                    <p:anim calcmode="lin" valueType="num">
                                      <p:cBhvr additive="base">
                                        <p:cTn id="18" dur="500" fill="hold"/>
                                        <p:tgtEl>
                                          <p:spTgt spid="11888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8884">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888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8789"/>
                                        </p:tgtEl>
                                        <p:attrNameLst>
                                          <p:attrName>style.visibility</p:attrName>
                                        </p:attrNameLst>
                                      </p:cBhvr>
                                      <p:to>
                                        <p:strVal val="visible"/>
                                      </p:to>
                                    </p:set>
                                  </p:childTnLst>
                                </p:cTn>
                              </p:par>
                              <p:par>
                                <p:cTn id="31" presetID="2" presetClass="entr" presetSubtype="4" fill="hold" nodeType="withEffect">
                                  <p:stCondLst>
                                    <p:cond delay="0"/>
                                  </p:stCondLst>
                                  <p:childTnLst>
                                    <p:set>
                                      <p:cBhvr>
                                        <p:cTn id="32" dur="1" fill="hold">
                                          <p:stCondLst>
                                            <p:cond delay="0"/>
                                          </p:stCondLst>
                                        </p:cTn>
                                        <p:tgtEl>
                                          <p:spTgt spid="118852"/>
                                        </p:tgtEl>
                                        <p:attrNameLst>
                                          <p:attrName>style.visibility</p:attrName>
                                        </p:attrNameLst>
                                      </p:cBhvr>
                                      <p:to>
                                        <p:strVal val="visible"/>
                                      </p:to>
                                    </p:set>
                                    <p:anim calcmode="lin" valueType="num">
                                      <p:cBhvr additive="base">
                                        <p:cTn id="33" dur="500" fill="hold"/>
                                        <p:tgtEl>
                                          <p:spTgt spid="118852"/>
                                        </p:tgtEl>
                                        <p:attrNameLst>
                                          <p:attrName>ppt_x</p:attrName>
                                        </p:attrNameLst>
                                      </p:cBhvr>
                                      <p:tavLst>
                                        <p:tav tm="0">
                                          <p:val>
                                            <p:strVal val="#ppt_x"/>
                                          </p:val>
                                        </p:tav>
                                        <p:tav tm="100000">
                                          <p:val>
                                            <p:strVal val="#ppt_x"/>
                                          </p:val>
                                        </p:tav>
                                      </p:tavLst>
                                    </p:anim>
                                    <p:anim calcmode="lin" valueType="num">
                                      <p:cBhvr additive="base">
                                        <p:cTn id="34" dur="500" fill="hold"/>
                                        <p:tgtEl>
                                          <p:spTgt spid="11885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8852">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18852">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88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52" grpId="0" animBg="1"/>
      <p:bldP spid="118854" grpId="0" animBg="1"/>
      <p:bldP spid="118884"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灯片编号占位符 5">
            <a:extLst>
              <a:ext uri="{FF2B5EF4-FFF2-40B4-BE49-F238E27FC236}">
                <a16:creationId xmlns:a16="http://schemas.microsoft.com/office/drawing/2014/main" id="{C257BE69-E933-60BE-A48F-8EF6832DC70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8A56D993-EAE4-411C-BA73-EFFD52C29CBE}" type="slidenum">
              <a:rPr kumimoji="0" lang="en-US" altLang="ja-JP" sz="1400" smtClean="0">
                <a:solidFill>
                  <a:srgbClr val="A50021"/>
                </a:solidFill>
              </a:rPr>
              <a:pPr>
                <a:spcBef>
                  <a:spcPct val="0"/>
                </a:spcBef>
                <a:buClrTx/>
                <a:buFontTx/>
                <a:buNone/>
              </a:pPr>
              <a:t>98</a:t>
            </a:fld>
            <a:endParaRPr kumimoji="0" lang="en-US" altLang="ja-JP" sz="1400">
              <a:solidFill>
                <a:srgbClr val="A50021"/>
              </a:solidFill>
            </a:endParaRPr>
          </a:p>
        </p:txBody>
      </p:sp>
      <p:sp>
        <p:nvSpPr>
          <p:cNvPr id="143363" name="Rectangle 2">
            <a:extLst>
              <a:ext uri="{FF2B5EF4-FFF2-40B4-BE49-F238E27FC236}">
                <a16:creationId xmlns:a16="http://schemas.microsoft.com/office/drawing/2014/main" id="{F57F4776-9F43-CABD-2D8E-4D8D6AE97923}"/>
              </a:ext>
            </a:extLst>
          </p:cNvPr>
          <p:cNvSpPr>
            <a:spLocks noGrp="1" noChangeArrowheads="1"/>
          </p:cNvSpPr>
          <p:nvPr>
            <p:ph type="title"/>
          </p:nvPr>
        </p:nvSpPr>
        <p:spPr/>
        <p:txBody>
          <a:bodyPr/>
          <a:lstStyle/>
          <a:p>
            <a:pPr eaLnBrk="1" hangingPunct="1"/>
            <a:r>
              <a:rPr lang="zh-CN" altLang="en-US"/>
              <a:t>总结：</a:t>
            </a:r>
          </a:p>
        </p:txBody>
      </p:sp>
      <p:sp>
        <p:nvSpPr>
          <p:cNvPr id="146438" name="Rectangle 3">
            <a:extLst>
              <a:ext uri="{FF2B5EF4-FFF2-40B4-BE49-F238E27FC236}">
                <a16:creationId xmlns:a16="http://schemas.microsoft.com/office/drawing/2014/main" id="{75A9AD09-729E-DF28-FE63-DF2E80019551}"/>
              </a:ext>
            </a:extLst>
          </p:cNvPr>
          <p:cNvSpPr>
            <a:spLocks noGrp="1" noChangeArrowheads="1"/>
          </p:cNvSpPr>
          <p:nvPr>
            <p:ph type="body" idx="1"/>
          </p:nvPr>
        </p:nvSpPr>
        <p:spPr>
          <a:xfrm>
            <a:off x="250825" y="908050"/>
            <a:ext cx="8797925" cy="5949950"/>
          </a:xfrm>
        </p:spPr>
        <p:txBody>
          <a:bodyPr/>
          <a:lstStyle/>
          <a:p>
            <a:pPr eaLnBrk="1" hangingPunct="1">
              <a:buSzPct val="85000"/>
              <a:buFont typeface="Wingdings" panose="05000000000000000000" pitchFamily="2" charset="2"/>
              <a:buChar char="p"/>
            </a:pPr>
            <a:r>
              <a:rPr lang="zh-CN" altLang="en-US" dirty="0">
                <a:ea typeface="黑体" panose="02010609060101010101" pitchFamily="49" charset="-122"/>
              </a:rPr>
              <a:t>同常规算法相比，遗传算法有以下特点：</a:t>
            </a:r>
          </a:p>
          <a:p>
            <a:pPr lvl="1" eaLnBrk="1" hangingPunct="1">
              <a:buSzPct val="85000"/>
              <a:buFont typeface="Wingdings" panose="05000000000000000000" pitchFamily="2" charset="2"/>
              <a:buAutoNum type="circleNumDbPlain"/>
            </a:pPr>
            <a:r>
              <a:rPr lang="zh-CN" altLang="en-US" sz="3000" dirty="0">
                <a:latin typeface="黑体" panose="02010609060101010101" pitchFamily="49" charset="-122"/>
                <a:ea typeface="黑体" panose="02010609060101010101" pitchFamily="49" charset="-122"/>
              </a:rPr>
              <a:t>遗传算法是对决策变量的编码进行操作。</a:t>
            </a:r>
          </a:p>
          <a:p>
            <a:pPr lvl="1" eaLnBrk="1" hangingPunct="1">
              <a:buSzPct val="85000"/>
              <a:buFont typeface="Wingdings" panose="05000000000000000000" pitchFamily="2" charset="2"/>
              <a:buAutoNum type="circleNumDbPlain"/>
            </a:pPr>
            <a:r>
              <a:rPr lang="zh-CN" altLang="en-US" sz="3000" dirty="0">
                <a:latin typeface="黑体" panose="02010609060101010101" pitchFamily="49" charset="-122"/>
                <a:ea typeface="黑体" panose="02010609060101010101" pitchFamily="49" charset="-122"/>
              </a:rPr>
              <a:t>遗传算法是从许多点开始并行操作，可以有效防止搜索过程收敛于局部最优解。</a:t>
            </a:r>
          </a:p>
          <a:p>
            <a:pPr lvl="1" eaLnBrk="1" hangingPunct="1">
              <a:buSzPct val="85000"/>
              <a:buFont typeface="Wingdings" panose="05000000000000000000" pitchFamily="2" charset="2"/>
              <a:buAutoNum type="circleNumDbPlain"/>
            </a:pPr>
            <a:r>
              <a:rPr lang="zh-CN" altLang="en-US" sz="3000" dirty="0">
                <a:latin typeface="黑体" panose="02010609060101010101" pitchFamily="49" charset="-122"/>
                <a:ea typeface="黑体" panose="02010609060101010101" pitchFamily="49" charset="-122"/>
              </a:rPr>
              <a:t>遗传算法通过目标函数来构造适应度函数，不需要其他推导和附加信息，从而对问题的依赖性小。</a:t>
            </a:r>
          </a:p>
          <a:p>
            <a:pPr lvl="1" eaLnBrk="1" hangingPunct="1">
              <a:buSzPct val="85000"/>
              <a:buFont typeface="Wingdings" panose="05000000000000000000" pitchFamily="2" charset="2"/>
              <a:buAutoNum type="circleNumDbPlain"/>
            </a:pPr>
            <a:r>
              <a:rPr lang="zh-CN" altLang="en-US" sz="3000" dirty="0">
                <a:latin typeface="黑体" panose="02010609060101010101" pitchFamily="49" charset="-122"/>
                <a:ea typeface="黑体" panose="02010609060101010101" pitchFamily="49" charset="-122"/>
              </a:rPr>
              <a:t>遗传算法使用概率搜索技术，</a:t>
            </a:r>
            <a:r>
              <a:rPr lang="zh-CN" altLang="en-US" sz="3200" dirty="0"/>
              <a:t>其选择、交叉、变异等运算都是以一种概率的方式来进行的，从而增加了其搜索过程的灵活性。 </a:t>
            </a:r>
            <a:endParaRPr lang="zh-CN" altLang="en-US" sz="3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64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64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643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643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64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灯片编号占位符 5">
            <a:extLst>
              <a:ext uri="{FF2B5EF4-FFF2-40B4-BE49-F238E27FC236}">
                <a16:creationId xmlns:a16="http://schemas.microsoft.com/office/drawing/2014/main" id="{AC2E6616-BCE2-116A-570E-6B4C3276F5C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o"/>
              <a:defRPr kumimoji="1" sz="30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2"/>
              </a:buClr>
              <a:buFont typeface="Wingdings" panose="05000000000000000000" pitchFamily="2" charset="2"/>
              <a:buChar char="n"/>
              <a:defRPr kumimoji="1" sz="2600">
                <a:solidFill>
                  <a:schemeClr val="folHlink"/>
                </a:solidFill>
                <a:latin typeface="Arial" panose="020B0604020202020204" pitchFamily="34" charset="0"/>
                <a:ea typeface="MS PGothic" panose="020B0600070205080204" pitchFamily="34" charset="-128"/>
              </a:defRPr>
            </a:lvl2pPr>
            <a:lvl3pPr marL="1143000" indent="-228600">
              <a:spcBef>
                <a:spcPct val="20000"/>
              </a:spcBef>
              <a:buClr>
                <a:schemeClr val="accent2"/>
              </a:buClr>
              <a:buFont typeface="Wingdings" panose="05000000000000000000" pitchFamily="2" charset="2"/>
              <a:buChar char="o"/>
              <a:defRPr kumimoji="1" sz="2300">
                <a:solidFill>
                  <a:srgbClr val="009900"/>
                </a:solidFill>
                <a:latin typeface="Arial" panose="020B0604020202020204" pitchFamily="34" charset="0"/>
                <a:ea typeface="MS PGothic" panose="020B0600070205080204" pitchFamily="34" charset="-128"/>
              </a:defRPr>
            </a:lvl3pPr>
            <a:lvl4pPr marL="1600200" indent="-228600">
              <a:spcBef>
                <a:spcPct val="20000"/>
              </a:spcBef>
              <a:buClr>
                <a:schemeClr val="accent2"/>
              </a:buClr>
              <a:buFont typeface="Wingdings" panose="05000000000000000000" pitchFamily="2" charset="2"/>
              <a:buChar char="n"/>
              <a:defRPr kumimoji="1" sz="2000">
                <a:solidFill>
                  <a:srgbClr val="0099CC"/>
                </a:solidFill>
                <a:latin typeface="Arial" panose="020B0604020202020204" pitchFamily="34" charset="0"/>
                <a:ea typeface="MS PGothic" panose="020B0600070205080204" pitchFamily="34" charset="-128"/>
              </a:defRPr>
            </a:lvl4pPr>
            <a:lvl5pPr marL="2057400" indent="-228600">
              <a:spcBef>
                <a:spcPct val="25000"/>
              </a:spcBef>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kumimoji="1" sz="2000">
                <a:solidFill>
                  <a:srgbClr val="99CC00"/>
                </a:solidFill>
                <a:latin typeface="Arial" panose="020B0604020202020204" pitchFamily="34" charset="0"/>
                <a:ea typeface="MS PGothic" panose="020B0600070205080204" pitchFamily="34" charset="-128"/>
              </a:defRPr>
            </a:lvl9pPr>
          </a:lstStyle>
          <a:p>
            <a:pPr>
              <a:spcBef>
                <a:spcPct val="0"/>
              </a:spcBef>
              <a:buClrTx/>
              <a:buFontTx/>
              <a:buNone/>
            </a:pPr>
            <a:fld id="{AF392A4A-62E7-4042-89EA-42B36DF3ACC4}" type="slidenum">
              <a:rPr kumimoji="0" lang="en-US" altLang="ja-JP" sz="1400" smtClean="0">
                <a:solidFill>
                  <a:srgbClr val="A50021"/>
                </a:solidFill>
              </a:rPr>
              <a:pPr>
                <a:spcBef>
                  <a:spcPct val="0"/>
                </a:spcBef>
                <a:buClrTx/>
                <a:buFontTx/>
                <a:buNone/>
              </a:pPr>
              <a:t>99</a:t>
            </a:fld>
            <a:endParaRPr kumimoji="0" lang="en-US" altLang="ja-JP" sz="1400">
              <a:solidFill>
                <a:srgbClr val="A50021"/>
              </a:solidFill>
            </a:endParaRPr>
          </a:p>
        </p:txBody>
      </p:sp>
      <p:sp>
        <p:nvSpPr>
          <p:cNvPr id="144387" name="Rectangle 2">
            <a:extLst>
              <a:ext uri="{FF2B5EF4-FFF2-40B4-BE49-F238E27FC236}">
                <a16:creationId xmlns:a16="http://schemas.microsoft.com/office/drawing/2014/main" id="{48771528-9845-2039-610C-998F76BAE84E}"/>
              </a:ext>
            </a:extLst>
          </p:cNvPr>
          <p:cNvSpPr>
            <a:spLocks noGrp="1" noChangeArrowheads="1"/>
          </p:cNvSpPr>
          <p:nvPr>
            <p:ph type="title"/>
          </p:nvPr>
        </p:nvSpPr>
        <p:spPr/>
        <p:txBody>
          <a:bodyPr/>
          <a:lstStyle/>
          <a:p>
            <a:pPr eaLnBrk="1" hangingPunct="1"/>
            <a:endParaRPr lang="zh-CN" altLang="en-US"/>
          </a:p>
        </p:txBody>
      </p:sp>
      <p:sp>
        <p:nvSpPr>
          <p:cNvPr id="147462" name="Rectangle 3">
            <a:extLst>
              <a:ext uri="{FF2B5EF4-FFF2-40B4-BE49-F238E27FC236}">
                <a16:creationId xmlns:a16="http://schemas.microsoft.com/office/drawing/2014/main" id="{2960C9B9-2911-CC1A-49A8-8CEB889FC93A}"/>
              </a:ext>
            </a:extLst>
          </p:cNvPr>
          <p:cNvSpPr>
            <a:spLocks noGrp="1" noChangeArrowheads="1"/>
          </p:cNvSpPr>
          <p:nvPr>
            <p:ph type="body" idx="1"/>
          </p:nvPr>
        </p:nvSpPr>
        <p:spPr/>
        <p:txBody>
          <a:bodyPr/>
          <a:lstStyle/>
          <a:p>
            <a:pPr marL="571500" indent="-571500" eaLnBrk="1" hangingPunct="1">
              <a:buClr>
                <a:schemeClr val="tx1"/>
              </a:buClr>
              <a:buSzPct val="85000"/>
              <a:buFont typeface="Wingdings" panose="05000000000000000000" pitchFamily="2" charset="2"/>
              <a:buAutoNum type="circleNumDbPlain" startAt="5"/>
            </a:pPr>
            <a:r>
              <a:rPr lang="zh-CN" altLang="en-US" dirty="0">
                <a:latin typeface="黑体" panose="02010609060101010101" pitchFamily="49" charset="-122"/>
                <a:ea typeface="黑体" panose="02010609060101010101" pitchFamily="49" charset="-122"/>
              </a:rPr>
              <a:t>遗传算法对于待寻优的函数基本无限制，因而应用范围较广。</a:t>
            </a:r>
          </a:p>
          <a:p>
            <a:pPr marL="571500" indent="-571500" eaLnBrk="1" hangingPunct="1">
              <a:buClr>
                <a:schemeClr val="tx1"/>
              </a:buClr>
              <a:buSzPct val="85000"/>
              <a:buFont typeface="Wingdings" panose="05000000000000000000" pitchFamily="2" charset="2"/>
              <a:buAutoNum type="circleNumDbPlain" startAt="5"/>
            </a:pPr>
            <a:r>
              <a:rPr lang="zh-CN" altLang="en-US" dirty="0">
                <a:latin typeface="黑体" panose="02010609060101010101" pitchFamily="49" charset="-122"/>
                <a:ea typeface="黑体" panose="02010609060101010101" pitchFamily="49" charset="-122"/>
              </a:rPr>
              <a:t>遗传算法具有并行计算的特点，因而可通过大规模并行计算来提高计算速度。</a:t>
            </a:r>
          </a:p>
          <a:p>
            <a:pPr marL="571500" indent="-571500" eaLnBrk="1" hangingPunct="1">
              <a:buClr>
                <a:schemeClr val="tx1"/>
              </a:buClr>
              <a:buSzPct val="85000"/>
              <a:buFont typeface="Wingdings" panose="05000000000000000000" pitchFamily="2" charset="2"/>
              <a:buAutoNum type="circleNumDbPlain" startAt="5"/>
            </a:pPr>
            <a:r>
              <a:rPr lang="zh-CN" altLang="en-US" dirty="0">
                <a:latin typeface="黑体" panose="02010609060101010101" pitchFamily="49" charset="-122"/>
                <a:ea typeface="黑体" panose="02010609060101010101" pitchFamily="49" charset="-122"/>
              </a:rPr>
              <a:t>遗传算法计算简单，功能强。</a:t>
            </a:r>
          </a:p>
        </p:txBody>
      </p:sp>
      <p:sp>
        <p:nvSpPr>
          <p:cNvPr id="2" name="标题 1">
            <a:extLst>
              <a:ext uri="{FF2B5EF4-FFF2-40B4-BE49-F238E27FC236}">
                <a16:creationId xmlns:a16="http://schemas.microsoft.com/office/drawing/2014/main" id="{6389A5ED-AB11-62F1-F7D9-D07460079630}"/>
              </a:ext>
            </a:extLst>
          </p:cNvPr>
          <p:cNvSpPr txBox="1">
            <a:spLocks noChangeArrowheads="1"/>
          </p:cNvSpPr>
          <p:nvPr/>
        </p:nvSpPr>
        <p:spPr bwMode="auto">
          <a:xfrm>
            <a:off x="250825" y="4072659"/>
            <a:ext cx="8097838" cy="1295400"/>
          </a:xfrm>
          <a:prstGeom prst="rect">
            <a:avLst/>
          </a:prstGeom>
          <a:noFill/>
          <a:ln>
            <a:noFill/>
          </a:ln>
        </p:spPr>
        <p:txBody>
          <a:bodyPr anchor="b"/>
          <a:lstStyle>
            <a:lvl1pPr indent="176213" algn="l" rtl="0" eaLnBrk="0" fontAlgn="base" hangingPunct="0">
              <a:spcBef>
                <a:spcPct val="0"/>
              </a:spcBef>
              <a:spcAft>
                <a:spcPct val="0"/>
              </a:spcAft>
              <a:defRPr kumimoji="1" sz="3800" b="1">
                <a:solidFill>
                  <a:schemeClr val="bg1"/>
                </a:solidFill>
                <a:latin typeface="+mj-lt"/>
                <a:ea typeface="MS PGothic" panose="020B0600070205080204" pitchFamily="34" charset="-128"/>
                <a:cs typeface="+mj-cs"/>
              </a:defRPr>
            </a:lvl1pPr>
            <a:lvl2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2pPr>
            <a:lvl3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3pPr>
            <a:lvl4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4pPr>
            <a:lvl5pPr indent="176213" algn="l" rtl="0" eaLnBrk="0" fontAlgn="base" hangingPunct="0">
              <a:spcBef>
                <a:spcPct val="0"/>
              </a:spcBef>
              <a:spcAft>
                <a:spcPct val="0"/>
              </a:spcAft>
              <a:defRPr kumimoji="1" sz="3800" b="1">
                <a:solidFill>
                  <a:schemeClr val="bg1"/>
                </a:solidFill>
                <a:latin typeface="Arial" charset="0"/>
                <a:ea typeface="MS PGothic" panose="020B0600070205080204" pitchFamily="34" charset="-128"/>
              </a:defRPr>
            </a:lvl5pPr>
            <a:lvl6pPr marL="457200" indent="176213" algn="l" rtl="0" fontAlgn="base">
              <a:spcBef>
                <a:spcPct val="0"/>
              </a:spcBef>
              <a:spcAft>
                <a:spcPct val="0"/>
              </a:spcAft>
              <a:defRPr kumimoji="1" sz="3800" b="1">
                <a:solidFill>
                  <a:schemeClr val="bg1"/>
                </a:solidFill>
                <a:latin typeface="Arial" charset="0"/>
                <a:ea typeface="ＭＳ Ｐゴシック" pitchFamily="34" charset="-128"/>
              </a:defRPr>
            </a:lvl6pPr>
            <a:lvl7pPr marL="914400" indent="176213" algn="l" rtl="0" fontAlgn="base">
              <a:spcBef>
                <a:spcPct val="0"/>
              </a:spcBef>
              <a:spcAft>
                <a:spcPct val="0"/>
              </a:spcAft>
              <a:defRPr kumimoji="1" sz="3800" b="1">
                <a:solidFill>
                  <a:schemeClr val="bg1"/>
                </a:solidFill>
                <a:latin typeface="Arial" charset="0"/>
                <a:ea typeface="ＭＳ Ｐゴシック" pitchFamily="34" charset="-128"/>
              </a:defRPr>
            </a:lvl7pPr>
            <a:lvl8pPr marL="1371600" indent="176213" algn="l" rtl="0" fontAlgn="base">
              <a:spcBef>
                <a:spcPct val="0"/>
              </a:spcBef>
              <a:spcAft>
                <a:spcPct val="0"/>
              </a:spcAft>
              <a:defRPr kumimoji="1" sz="3800" b="1">
                <a:solidFill>
                  <a:schemeClr val="bg1"/>
                </a:solidFill>
                <a:latin typeface="Arial" charset="0"/>
                <a:ea typeface="ＭＳ Ｐゴシック" pitchFamily="34" charset="-128"/>
              </a:defRPr>
            </a:lvl8pPr>
            <a:lvl9pPr marL="1828800" indent="176213" algn="l" rtl="0" fontAlgn="base">
              <a:spcBef>
                <a:spcPct val="0"/>
              </a:spcBef>
              <a:spcAft>
                <a:spcPct val="0"/>
              </a:spcAft>
              <a:defRPr kumimoji="1" sz="3800" b="1">
                <a:solidFill>
                  <a:schemeClr val="bg1"/>
                </a:solidFill>
                <a:latin typeface="Arial" charset="0"/>
                <a:ea typeface="ＭＳ Ｐゴシック" pitchFamily="34" charset="-128"/>
              </a:defRPr>
            </a:lvl9pPr>
          </a:lstStyle>
          <a:p>
            <a:pPr eaLnBrk="1" hangingPunct="1">
              <a:defRPr/>
            </a:pPr>
            <a:r>
              <a:rPr lang="en-US" altLang="zh-CN" sz="3200" kern="0" dirty="0">
                <a:solidFill>
                  <a:schemeClr val="tx1"/>
                </a:solidFill>
              </a:rPr>
              <a:t>2.7</a:t>
            </a:r>
            <a:r>
              <a:rPr lang="zh-CN" altLang="en-US" sz="3200" kern="0" dirty="0">
                <a:solidFill>
                  <a:schemeClr val="tx1"/>
                </a:solidFill>
              </a:rPr>
              <a:t>遗传算法的理论基础（略）</a:t>
            </a:r>
            <a:br>
              <a:rPr lang="en-US" altLang="zh-CN" sz="3200" kern="0" dirty="0">
                <a:solidFill>
                  <a:schemeClr val="tx1"/>
                </a:solidFill>
              </a:rPr>
            </a:br>
            <a:r>
              <a:rPr lang="en-US" altLang="zh-CN" sz="3200" kern="0" dirty="0">
                <a:solidFill>
                  <a:schemeClr val="tx1"/>
                </a:solidFill>
              </a:rPr>
              <a:t> 2.8</a:t>
            </a:r>
            <a:r>
              <a:rPr lang="zh-CN" altLang="en-US" sz="3200" kern="0" dirty="0">
                <a:solidFill>
                  <a:schemeClr val="tx1"/>
                </a:solidFill>
              </a:rPr>
              <a:t>进化算法的收敛分析（略）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4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74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T">
  <a:themeElements>
    <a:clrScheme name="TT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T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1"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1"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TT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TT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TT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TT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TT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TT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TT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TT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TT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Template>
  <TotalTime>16367</TotalTime>
  <Words>8151</Words>
  <Application>Microsoft Office PowerPoint</Application>
  <PresentationFormat>全屏显示(4:3)</PresentationFormat>
  <Paragraphs>1177</Paragraphs>
  <Slides>133</Slides>
  <Notes>40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9</vt:i4>
      </vt:variant>
      <vt:variant>
        <vt:lpstr>幻灯片标题</vt:lpstr>
      </vt:variant>
      <vt:variant>
        <vt:i4>133</vt:i4>
      </vt:variant>
    </vt:vector>
  </HeadingPairs>
  <TitlesOfParts>
    <vt:vector size="158" baseType="lpstr">
      <vt:lpstr>-apple-system</vt:lpstr>
      <vt:lpstr>HG丸ｺﾞｼｯｸM-PRO</vt:lpstr>
      <vt:lpstr>明朝</vt:lpstr>
      <vt:lpstr>MS PGothic</vt:lpstr>
      <vt:lpstr>黑体</vt:lpstr>
      <vt:lpstr>华文楷体</vt:lpstr>
      <vt:lpstr>华文中宋</vt:lpstr>
      <vt:lpstr>楷体_GB2312</vt:lpstr>
      <vt:lpstr>宋体</vt:lpstr>
      <vt:lpstr>Arial</vt:lpstr>
      <vt:lpstr>Century Gothic</vt:lpstr>
      <vt:lpstr>Symbol</vt:lpstr>
      <vt:lpstr>Times New Roman</vt:lpstr>
      <vt:lpstr>Verdana</vt:lpstr>
      <vt:lpstr>Wingdings</vt:lpstr>
      <vt:lpstr>TT</vt:lpstr>
      <vt:lpstr>Equation</vt:lpstr>
      <vt:lpstr>位图图像</vt:lpstr>
      <vt:lpstr>文档</vt:lpstr>
      <vt:lpstr>Microsoft Equation 3.0</vt:lpstr>
      <vt:lpstr>数式</vt:lpstr>
      <vt:lpstr>图表</vt:lpstr>
      <vt:lpstr>Image</vt:lpstr>
      <vt:lpstr>公式</vt:lpstr>
      <vt:lpstr>Visio</vt:lpstr>
      <vt:lpstr>第二章    进化算法  求解优化问题</vt:lpstr>
      <vt:lpstr>PowerPoint 演示文稿</vt:lpstr>
      <vt:lpstr>PowerPoint 演示文稿</vt:lpstr>
      <vt:lpstr>具有多峰值，优化易陷入局部最优</vt:lpstr>
      <vt:lpstr>PowerPoint 演示文稿</vt:lpstr>
      <vt:lpstr>PowerPoint 演示文稿</vt:lpstr>
      <vt:lpstr>优化问题的数学模型</vt:lpstr>
      <vt:lpstr>例：无约束单目标，多峰</vt:lpstr>
      <vt:lpstr>约束单目标</vt:lpstr>
      <vt:lpstr>约束多目标</vt:lpstr>
      <vt:lpstr>PowerPoint 演示文稿</vt:lpstr>
      <vt:lpstr>传统优化方法的特点</vt:lpstr>
      <vt:lpstr>传统最优化面临新挑战：实际问题</vt:lpstr>
      <vt:lpstr>PowerPoint 演示文稿</vt:lpstr>
      <vt:lpstr>从进化论到进化计算</vt:lpstr>
      <vt:lpstr>生物学中的遗传概念</vt:lpstr>
      <vt:lpstr>生物学中的遗传概念</vt:lpstr>
      <vt:lpstr>进化示意图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进化计算的一般步骤：</vt:lpstr>
      <vt:lpstr>遗传算法（Genetic Algorithm，GA） </vt:lpstr>
      <vt:lpstr>约翰•霍兰德 John Holland </vt:lpstr>
      <vt:lpstr>遗传算法基本思想</vt:lpstr>
      <vt:lpstr>遗传算法的基本框架</vt:lpstr>
      <vt:lpstr>遗传算法的搜索方式</vt:lpstr>
      <vt:lpstr>遗传算法的搜索方式</vt:lpstr>
      <vt:lpstr>PowerPoint 演示文稿</vt:lpstr>
      <vt:lpstr>编码（染色体的表示）</vt:lpstr>
      <vt:lpstr>编码：</vt:lpstr>
      <vt:lpstr>编码方式（分类）</vt:lpstr>
      <vt:lpstr>表现型空间与基因型空间</vt:lpstr>
      <vt:lpstr>PowerPoint 演示文稿</vt:lpstr>
      <vt:lpstr>PowerPoint 演示文稿</vt:lpstr>
      <vt:lpstr>PowerPoint 演示文稿</vt:lpstr>
      <vt:lpstr>PowerPoint 演示文稿</vt:lpstr>
      <vt:lpstr>编码中遇到的问题：</vt:lpstr>
      <vt:lpstr>编码总结：</vt:lpstr>
      <vt:lpstr>种群规模设定 </vt:lpstr>
      <vt:lpstr>种群初始化</vt:lpstr>
      <vt:lpstr>适应度函数(Fitness Function) </vt:lpstr>
      <vt:lpstr>PowerPoint 演示文稿</vt:lpstr>
      <vt:lpstr>PowerPoint 演示文稿</vt:lpstr>
      <vt:lpstr>适应度函数存在问题</vt:lpstr>
      <vt:lpstr>PowerPoint 演示文稿</vt:lpstr>
      <vt:lpstr>PowerPoint 演示文稿</vt:lpstr>
      <vt:lpstr>遗传算子</vt:lpstr>
      <vt:lpstr>选择算子: 选择父代</vt:lpstr>
      <vt:lpstr>轮盘赌</vt:lpstr>
      <vt:lpstr>算法中如何实现轮盘赌？</vt:lpstr>
      <vt:lpstr>PowerPoint 演示文稿</vt:lpstr>
      <vt:lpstr>轮盘赌伪代码</vt:lpstr>
      <vt:lpstr>选择算子： 生成新种群</vt:lpstr>
      <vt:lpstr>选择算子： 生成新种群</vt:lpstr>
      <vt:lpstr>选择算子： 生成新种群</vt:lpstr>
      <vt:lpstr>选择压力</vt:lpstr>
      <vt:lpstr>选择压力</vt:lpstr>
      <vt:lpstr>交叉算子</vt:lpstr>
      <vt:lpstr>交叉算子举例1—二进制交叉</vt:lpstr>
      <vt:lpstr>二进制单点交叉伪代码</vt:lpstr>
      <vt:lpstr>交叉算子举例2—序列交叉</vt:lpstr>
      <vt:lpstr>交叉算子举例3—算术交叉</vt:lpstr>
      <vt:lpstr>变异算子</vt:lpstr>
      <vt:lpstr>变异算子举例1—随机变异</vt:lpstr>
      <vt:lpstr>变异算子伪代码</vt:lpstr>
      <vt:lpstr>PowerPoint 演示文稿</vt:lpstr>
      <vt:lpstr>变异举例3—实数变异</vt:lpstr>
      <vt:lpstr>遗传算法求解函数优化问题举例：</vt:lpstr>
      <vt:lpstr>编码：采样二进制编码</vt:lpstr>
      <vt:lpstr>PowerPoint 演示文稿</vt:lpstr>
      <vt:lpstr>译码： 基因型表现型</vt:lpstr>
      <vt:lpstr>初始化种群</vt:lpstr>
      <vt:lpstr>适应度计算：个体评价</vt:lpstr>
      <vt:lpstr>种群中所有个体进行适应度计算</vt:lpstr>
      <vt:lpstr>轮盘赌选择父代</vt:lpstr>
      <vt:lpstr>PowerPoint 演示文稿</vt:lpstr>
      <vt:lpstr>选出的父代</vt:lpstr>
      <vt:lpstr>交叉、变异算子举例</vt:lpstr>
      <vt:lpstr>新的种群及其适应度计算</vt:lpstr>
      <vt:lpstr>最终结果</vt:lpstr>
      <vt:lpstr>进化曲线</vt:lpstr>
      <vt:lpstr>最优解在三维坐标中的展示</vt:lpstr>
      <vt:lpstr>个体的分布情况</vt:lpstr>
      <vt:lpstr>Simple GA伪代码</vt:lpstr>
      <vt:lpstr>General Structure of Genetic Algorithms</vt:lpstr>
      <vt:lpstr>PowerPoint 演示文稿</vt:lpstr>
      <vt:lpstr>参数设置</vt:lpstr>
      <vt:lpstr>PowerPoint 演示文稿</vt:lpstr>
      <vt:lpstr>PowerPoint 演示文稿</vt:lpstr>
      <vt:lpstr>总结：</vt:lpstr>
      <vt:lpstr>PowerPoint 演示文稿</vt:lpstr>
      <vt:lpstr>PowerPoint 演示文稿</vt:lpstr>
      <vt:lpstr>PowerPoint 演示文稿</vt:lpstr>
      <vt:lpstr>PowerPoint 演示文稿</vt:lpstr>
      <vt:lpstr>PowerPoint 演示文稿</vt:lpstr>
      <vt:lpstr>PowerPoint 演示文稿</vt:lpstr>
      <vt:lpstr>收敛的定义</vt:lpstr>
      <vt:lpstr>专题1: 遗传算法</vt:lpstr>
      <vt:lpstr>专题1: 遗传算法（续）</vt:lpstr>
      <vt:lpstr>遗传算法应用扩展专题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约束优化问题</vt:lpstr>
      <vt:lpstr>PowerPoint 演示文稿</vt:lpstr>
      <vt:lpstr> 常用的约束处理技术</vt:lpstr>
      <vt:lpstr>PowerPoint 演示文稿</vt:lpstr>
      <vt:lpstr> 例：构造极小化问题的惩罚函数</vt:lpstr>
      <vt:lpstr> 极小化问题的惩罚函数：</vt:lpstr>
      <vt:lpstr>PowerPoint 演示文稿</vt:lpstr>
      <vt:lpstr>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Gen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lin</dc:creator>
  <cp:lastModifiedBy>xyh</cp:lastModifiedBy>
  <cp:revision>1434</cp:revision>
  <dcterms:created xsi:type="dcterms:W3CDTF">2004-07-04T15:28:53Z</dcterms:created>
  <dcterms:modified xsi:type="dcterms:W3CDTF">2024-10-20T13:48:04Z</dcterms:modified>
</cp:coreProperties>
</file>